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3B7EA-D150-4599-A63A-840D2E8BCBB4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DD3F1-716F-40A5-8314-01D285F38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74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56911-2684-433F-9F23-6AA2738C3F29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12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dirty="0"/>
              <a:t>Front view is normal to the viewer’s line of sight</a:t>
            </a:r>
          </a:p>
          <a:p>
            <a:pPr>
              <a:buFontTx/>
              <a:buChar char="•"/>
            </a:pPr>
            <a:r>
              <a:rPr lang="en-US" altLang="en-US" dirty="0"/>
              <a:t>Circles and curves appearing on the side and top planes will be distorted</a:t>
            </a:r>
          </a:p>
          <a:p>
            <a:pPr>
              <a:buFontTx/>
              <a:buChar char="•"/>
            </a:pPr>
            <a:r>
              <a:rPr lang="en-US" altLang="en-US" dirty="0"/>
              <a:t>Receding edges can be sketched at any angle except vertical or horizontal</a:t>
            </a:r>
          </a:p>
          <a:p>
            <a:pPr>
              <a:buFontTx/>
              <a:buChar char="•"/>
            </a:pPr>
            <a:r>
              <a:rPr lang="en-US" altLang="en-US" dirty="0"/>
              <a:t>Long side of an object, circles, and arcs should be shown in the frontal plane to lessen distortion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C06F7B-9F73-4130-8D38-0F096C3D53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153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5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8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2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3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8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D8D8-C378-4D51-A806-072F0B593A73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6DBBC-9771-45E5-A8B2-4B099C93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8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Oblique Sketch</a:t>
            </a:r>
          </a:p>
        </p:txBody>
      </p:sp>
      <p:graphicFrame>
        <p:nvGraphicFramePr>
          <p:cNvPr id="246788" name="Object 4"/>
          <p:cNvGraphicFramePr>
            <a:graphicFrameLocks noChangeAspect="1"/>
          </p:cNvGraphicFramePr>
          <p:nvPr>
            <p:ph idx="1"/>
          </p:nvPr>
        </p:nvGraphicFramePr>
        <p:xfrm>
          <a:off x="2114550" y="1489075"/>
          <a:ext cx="4319588" cy="516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rawing" r:id="rId3" imgW="7267680" imgH="4219560" progId="AutoCAD.Drawing.15">
                  <p:embed/>
                </p:oleObj>
              </mc:Choice>
              <mc:Fallback>
                <p:oleObj name="Drawing" r:id="rId3" imgW="7267680" imgH="4219560" progId="AutoCAD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3235" t="3906" r="20761"/>
                      <a:stretch>
                        <a:fillRect/>
                      </a:stretch>
                    </p:blipFill>
                    <p:spPr bwMode="auto">
                      <a:xfrm>
                        <a:off x="2114550" y="1489075"/>
                        <a:ext cx="4319588" cy="516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6790" name="Text Box 6"/>
          <p:cNvSpPr txBox="1">
            <a:spLocks noChangeArrowheads="1"/>
          </p:cNvSpPr>
          <p:nvPr/>
        </p:nvSpPr>
        <p:spPr bwMode="auto">
          <a:xfrm>
            <a:off x="3235325" y="6400800"/>
            <a:ext cx="118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WIDTH</a:t>
            </a:r>
          </a:p>
        </p:txBody>
      </p:sp>
      <p:sp>
        <p:nvSpPr>
          <p:cNvPr id="246791" name="Text Box 7"/>
          <p:cNvSpPr txBox="1">
            <a:spLocks noChangeArrowheads="1"/>
          </p:cNvSpPr>
          <p:nvPr/>
        </p:nvSpPr>
        <p:spPr bwMode="auto">
          <a:xfrm rot="-2734819">
            <a:off x="5731669" y="5068094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DEPTH</a:t>
            </a:r>
          </a:p>
        </p:txBody>
      </p:sp>
      <p:sp>
        <p:nvSpPr>
          <p:cNvPr id="246792" name="Text Box 8"/>
          <p:cNvSpPr txBox="1">
            <a:spLocks noChangeArrowheads="1"/>
          </p:cNvSpPr>
          <p:nvPr/>
        </p:nvSpPr>
        <p:spPr bwMode="auto">
          <a:xfrm rot="-5400000">
            <a:off x="1861344" y="3701257"/>
            <a:ext cx="1335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/>
              <a:t>HEIGHT</a:t>
            </a:r>
          </a:p>
        </p:txBody>
      </p:sp>
    </p:spTree>
    <p:extLst>
      <p:ext uri="{BB962C8B-B14F-4D97-AF65-F5344CB8AC3E}">
        <p14:creationId xmlns:p14="http://schemas.microsoft.com/office/powerpoint/2010/main" val="251101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46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4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46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24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0" grpId="0"/>
      <p:bldP spid="2467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Oblique Sketching</a:t>
            </a:r>
          </a:p>
        </p:txBody>
      </p:sp>
      <p:graphicFrame>
        <p:nvGraphicFramePr>
          <p:cNvPr id="188434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4568825" y="1522413"/>
          <a:ext cx="4360863" cy="533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rawing" r:id="rId4" imgW="7267680" imgH="4219560" progId="AutoCAD.Drawing.15">
                  <p:embed/>
                </p:oleObj>
              </mc:Choice>
              <mc:Fallback>
                <p:oleObj name="Drawing" r:id="rId4" imgW="7267680" imgH="4219560" progId="AutoCAD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543" t="5608" r="3679"/>
                      <a:stretch>
                        <a:fillRect/>
                      </a:stretch>
                    </p:blipFill>
                    <p:spPr bwMode="auto">
                      <a:xfrm>
                        <a:off x="4568825" y="1522413"/>
                        <a:ext cx="4360863" cy="533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8436" name="Group 20"/>
          <p:cNvGrpSpPr>
            <a:grpSpLocks/>
          </p:cNvGrpSpPr>
          <p:nvPr/>
        </p:nvGrpSpPr>
        <p:grpSpPr bwMode="auto">
          <a:xfrm>
            <a:off x="6988175" y="227013"/>
            <a:ext cx="1216025" cy="1490662"/>
            <a:chOff x="4402" y="143"/>
            <a:chExt cx="766" cy="939"/>
          </a:xfrm>
        </p:grpSpPr>
        <p:sp>
          <p:nvSpPr>
            <p:cNvPr id="188437" name="AutoShape 21"/>
            <p:cNvSpPr>
              <a:spLocks noChangeAspect="1" noChangeArrowheads="1" noTextEdit="1"/>
            </p:cNvSpPr>
            <p:nvPr/>
          </p:nvSpPr>
          <p:spPr bwMode="auto">
            <a:xfrm>
              <a:off x="4402" y="143"/>
              <a:ext cx="766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8" name="Freeform 22"/>
            <p:cNvSpPr>
              <a:spLocks/>
            </p:cNvSpPr>
            <p:nvPr/>
          </p:nvSpPr>
          <p:spPr bwMode="auto">
            <a:xfrm>
              <a:off x="4413" y="851"/>
              <a:ext cx="7" cy="4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1 w 127"/>
                <a:gd name="T9" fmla="*/ 29 h 64"/>
                <a:gd name="T10" fmla="*/ 19 w 127"/>
                <a:gd name="T11" fmla="*/ 20 h 64"/>
                <a:gd name="T12" fmla="*/ 28 w 127"/>
                <a:gd name="T13" fmla="*/ 11 h 64"/>
                <a:gd name="T14" fmla="*/ 39 w 127"/>
                <a:gd name="T15" fmla="*/ 5 h 64"/>
                <a:gd name="T16" fmla="*/ 51 w 127"/>
                <a:gd name="T17" fmla="*/ 2 h 64"/>
                <a:gd name="T18" fmla="*/ 63 w 127"/>
                <a:gd name="T19" fmla="*/ 0 h 64"/>
                <a:gd name="T20" fmla="*/ 75 w 127"/>
                <a:gd name="T21" fmla="*/ 2 h 64"/>
                <a:gd name="T22" fmla="*/ 87 w 127"/>
                <a:gd name="T23" fmla="*/ 5 h 64"/>
                <a:gd name="T24" fmla="*/ 99 w 127"/>
                <a:gd name="T25" fmla="*/ 11 h 64"/>
                <a:gd name="T26" fmla="*/ 108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9" y="11"/>
                  </a:lnTo>
                  <a:lnTo>
                    <a:pt x="108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39" name="Freeform 23"/>
            <p:cNvSpPr>
              <a:spLocks/>
            </p:cNvSpPr>
            <p:nvPr/>
          </p:nvSpPr>
          <p:spPr bwMode="auto">
            <a:xfrm>
              <a:off x="4413" y="851"/>
              <a:ext cx="7" cy="4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1 w 127"/>
                <a:gd name="T7" fmla="*/ 29 h 64"/>
                <a:gd name="T8" fmla="*/ 19 w 127"/>
                <a:gd name="T9" fmla="*/ 20 h 64"/>
                <a:gd name="T10" fmla="*/ 28 w 127"/>
                <a:gd name="T11" fmla="*/ 11 h 64"/>
                <a:gd name="T12" fmla="*/ 39 w 127"/>
                <a:gd name="T13" fmla="*/ 5 h 64"/>
                <a:gd name="T14" fmla="*/ 51 w 127"/>
                <a:gd name="T15" fmla="*/ 2 h 64"/>
                <a:gd name="T16" fmla="*/ 63 w 127"/>
                <a:gd name="T17" fmla="*/ 0 h 64"/>
                <a:gd name="T18" fmla="*/ 75 w 127"/>
                <a:gd name="T19" fmla="*/ 2 h 64"/>
                <a:gd name="T20" fmla="*/ 87 w 127"/>
                <a:gd name="T21" fmla="*/ 5 h 64"/>
                <a:gd name="T22" fmla="*/ 99 w 127"/>
                <a:gd name="T23" fmla="*/ 11 h 64"/>
                <a:gd name="T24" fmla="*/ 108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9" y="11"/>
                  </a:lnTo>
                  <a:lnTo>
                    <a:pt x="108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0" name="Freeform 24"/>
            <p:cNvSpPr>
              <a:spLocks/>
            </p:cNvSpPr>
            <p:nvPr/>
          </p:nvSpPr>
          <p:spPr bwMode="auto">
            <a:xfrm>
              <a:off x="4413" y="855"/>
              <a:ext cx="7" cy="205"/>
            </a:xfrm>
            <a:custGeom>
              <a:avLst/>
              <a:gdLst>
                <a:gd name="T0" fmla="*/ 127 w 127"/>
                <a:gd name="T1" fmla="*/ 0 h 3693"/>
                <a:gd name="T2" fmla="*/ 63 w 127"/>
                <a:gd name="T3" fmla="*/ 0 h 3693"/>
                <a:gd name="T4" fmla="*/ 0 w 127"/>
                <a:gd name="T5" fmla="*/ 0 h 3693"/>
                <a:gd name="T6" fmla="*/ 0 w 127"/>
                <a:gd name="T7" fmla="*/ 3693 h 3693"/>
                <a:gd name="T8" fmla="*/ 63 w 127"/>
                <a:gd name="T9" fmla="*/ 3693 h 3693"/>
                <a:gd name="T10" fmla="*/ 127 w 127"/>
                <a:gd name="T11" fmla="*/ 3693 h 3693"/>
                <a:gd name="T12" fmla="*/ 127 w 127"/>
                <a:gd name="T13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3693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lnTo>
                    <a:pt x="63" y="3693"/>
                  </a:lnTo>
                  <a:lnTo>
                    <a:pt x="127" y="369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1" name="Freeform 25"/>
            <p:cNvSpPr>
              <a:spLocks/>
            </p:cNvSpPr>
            <p:nvPr/>
          </p:nvSpPr>
          <p:spPr bwMode="auto">
            <a:xfrm>
              <a:off x="4413" y="855"/>
              <a:ext cx="7" cy="205"/>
            </a:xfrm>
            <a:custGeom>
              <a:avLst/>
              <a:gdLst>
                <a:gd name="T0" fmla="*/ 127 w 127"/>
                <a:gd name="T1" fmla="*/ 0 h 3693"/>
                <a:gd name="T2" fmla="*/ 63 w 127"/>
                <a:gd name="T3" fmla="*/ 0 h 3693"/>
                <a:gd name="T4" fmla="*/ 0 w 127"/>
                <a:gd name="T5" fmla="*/ 0 h 3693"/>
                <a:gd name="T6" fmla="*/ 0 w 127"/>
                <a:gd name="T7" fmla="*/ 3693 h 3693"/>
                <a:gd name="T8" fmla="*/ 63 w 127"/>
                <a:gd name="T9" fmla="*/ 3693 h 3693"/>
                <a:gd name="T10" fmla="*/ 127 w 127"/>
                <a:gd name="T11" fmla="*/ 3693 h 3693"/>
                <a:gd name="T12" fmla="*/ 127 w 127"/>
                <a:gd name="T13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3693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lnTo>
                    <a:pt x="63" y="3693"/>
                  </a:lnTo>
                  <a:lnTo>
                    <a:pt x="127" y="3693"/>
                  </a:lnTo>
                  <a:lnTo>
                    <a:pt x="1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2" name="Freeform 26"/>
            <p:cNvSpPr>
              <a:spLocks/>
            </p:cNvSpPr>
            <p:nvPr/>
          </p:nvSpPr>
          <p:spPr bwMode="auto">
            <a:xfrm>
              <a:off x="4413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8 w 127"/>
                <a:gd name="T11" fmla="*/ 45 h 63"/>
                <a:gd name="T12" fmla="*/ 99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9 w 127"/>
                <a:gd name="T27" fmla="*/ 45 h 63"/>
                <a:gd name="T28" fmla="*/ 11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9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1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3" name="Freeform 27"/>
            <p:cNvSpPr>
              <a:spLocks/>
            </p:cNvSpPr>
            <p:nvPr/>
          </p:nvSpPr>
          <p:spPr bwMode="auto">
            <a:xfrm>
              <a:off x="4413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8 w 127"/>
                <a:gd name="T9" fmla="*/ 45 h 63"/>
                <a:gd name="T10" fmla="*/ 99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9 w 127"/>
                <a:gd name="T25" fmla="*/ 45 h 63"/>
                <a:gd name="T26" fmla="*/ 11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9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1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4" name="Freeform 28"/>
            <p:cNvSpPr>
              <a:spLocks/>
            </p:cNvSpPr>
            <p:nvPr/>
          </p:nvSpPr>
          <p:spPr bwMode="auto">
            <a:xfrm>
              <a:off x="4413" y="1056"/>
              <a:ext cx="3" cy="8"/>
            </a:xfrm>
            <a:custGeom>
              <a:avLst/>
              <a:gdLst>
                <a:gd name="T0" fmla="*/ 63 w 63"/>
                <a:gd name="T1" fmla="*/ 63 h 126"/>
                <a:gd name="T2" fmla="*/ 63 w 63"/>
                <a:gd name="T3" fmla="*/ 126 h 126"/>
                <a:gd name="T4" fmla="*/ 51 w 63"/>
                <a:gd name="T5" fmla="*/ 125 h 126"/>
                <a:gd name="T6" fmla="*/ 39 w 63"/>
                <a:gd name="T7" fmla="*/ 122 h 126"/>
                <a:gd name="T8" fmla="*/ 28 w 63"/>
                <a:gd name="T9" fmla="*/ 116 h 126"/>
                <a:gd name="T10" fmla="*/ 19 w 63"/>
                <a:gd name="T11" fmla="*/ 108 h 126"/>
                <a:gd name="T12" fmla="*/ 11 w 63"/>
                <a:gd name="T13" fmla="*/ 99 h 126"/>
                <a:gd name="T14" fmla="*/ 4 w 63"/>
                <a:gd name="T15" fmla="*/ 88 h 126"/>
                <a:gd name="T16" fmla="*/ 1 w 63"/>
                <a:gd name="T17" fmla="*/ 76 h 126"/>
                <a:gd name="T18" fmla="*/ 0 w 63"/>
                <a:gd name="T19" fmla="*/ 63 h 126"/>
                <a:gd name="T20" fmla="*/ 1 w 63"/>
                <a:gd name="T21" fmla="*/ 51 h 126"/>
                <a:gd name="T22" fmla="*/ 4 w 63"/>
                <a:gd name="T23" fmla="*/ 39 h 126"/>
                <a:gd name="T24" fmla="*/ 11 w 63"/>
                <a:gd name="T25" fmla="*/ 28 h 126"/>
                <a:gd name="T26" fmla="*/ 19 w 63"/>
                <a:gd name="T27" fmla="*/ 19 h 126"/>
                <a:gd name="T28" fmla="*/ 28 w 63"/>
                <a:gd name="T29" fmla="*/ 11 h 126"/>
                <a:gd name="T30" fmla="*/ 39 w 63"/>
                <a:gd name="T31" fmla="*/ 5 h 126"/>
                <a:gd name="T32" fmla="*/ 51 w 63"/>
                <a:gd name="T33" fmla="*/ 2 h 126"/>
                <a:gd name="T34" fmla="*/ 63 w 63"/>
                <a:gd name="T35" fmla="*/ 0 h 126"/>
                <a:gd name="T36" fmla="*/ 63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63" y="63"/>
                  </a:moveTo>
                  <a:lnTo>
                    <a:pt x="63" y="126"/>
                  </a:lnTo>
                  <a:lnTo>
                    <a:pt x="51" y="125"/>
                  </a:lnTo>
                  <a:lnTo>
                    <a:pt x="39" y="122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5" name="Freeform 29"/>
            <p:cNvSpPr>
              <a:spLocks/>
            </p:cNvSpPr>
            <p:nvPr/>
          </p:nvSpPr>
          <p:spPr bwMode="auto">
            <a:xfrm>
              <a:off x="4413" y="1056"/>
              <a:ext cx="3" cy="8"/>
            </a:xfrm>
            <a:custGeom>
              <a:avLst/>
              <a:gdLst>
                <a:gd name="T0" fmla="*/ 63 w 63"/>
                <a:gd name="T1" fmla="*/ 126 h 126"/>
                <a:gd name="T2" fmla="*/ 51 w 63"/>
                <a:gd name="T3" fmla="*/ 125 h 126"/>
                <a:gd name="T4" fmla="*/ 39 w 63"/>
                <a:gd name="T5" fmla="*/ 122 h 126"/>
                <a:gd name="T6" fmla="*/ 28 w 63"/>
                <a:gd name="T7" fmla="*/ 116 h 126"/>
                <a:gd name="T8" fmla="*/ 19 w 63"/>
                <a:gd name="T9" fmla="*/ 108 h 126"/>
                <a:gd name="T10" fmla="*/ 11 w 63"/>
                <a:gd name="T11" fmla="*/ 99 h 126"/>
                <a:gd name="T12" fmla="*/ 4 w 63"/>
                <a:gd name="T13" fmla="*/ 88 h 126"/>
                <a:gd name="T14" fmla="*/ 1 w 63"/>
                <a:gd name="T15" fmla="*/ 76 h 126"/>
                <a:gd name="T16" fmla="*/ 0 w 63"/>
                <a:gd name="T17" fmla="*/ 63 h 126"/>
                <a:gd name="T18" fmla="*/ 1 w 63"/>
                <a:gd name="T19" fmla="*/ 51 h 126"/>
                <a:gd name="T20" fmla="*/ 4 w 63"/>
                <a:gd name="T21" fmla="*/ 39 h 126"/>
                <a:gd name="T22" fmla="*/ 11 w 63"/>
                <a:gd name="T23" fmla="*/ 28 h 126"/>
                <a:gd name="T24" fmla="*/ 19 w 63"/>
                <a:gd name="T25" fmla="*/ 19 h 126"/>
                <a:gd name="T26" fmla="*/ 28 w 63"/>
                <a:gd name="T27" fmla="*/ 11 h 126"/>
                <a:gd name="T28" fmla="*/ 39 w 63"/>
                <a:gd name="T29" fmla="*/ 5 h 126"/>
                <a:gd name="T30" fmla="*/ 51 w 63"/>
                <a:gd name="T31" fmla="*/ 2 h 126"/>
                <a:gd name="T32" fmla="*/ 63 w 63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63" y="126"/>
                  </a:moveTo>
                  <a:lnTo>
                    <a:pt x="51" y="125"/>
                  </a:lnTo>
                  <a:lnTo>
                    <a:pt x="39" y="122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6" name="Freeform 30"/>
            <p:cNvSpPr>
              <a:spLocks/>
            </p:cNvSpPr>
            <p:nvPr/>
          </p:nvSpPr>
          <p:spPr bwMode="auto">
            <a:xfrm>
              <a:off x="441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7" name="Freeform 31"/>
            <p:cNvSpPr>
              <a:spLocks/>
            </p:cNvSpPr>
            <p:nvPr/>
          </p:nvSpPr>
          <p:spPr bwMode="auto">
            <a:xfrm>
              <a:off x="441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8" name="Freeform 32"/>
            <p:cNvSpPr>
              <a:spLocks/>
            </p:cNvSpPr>
            <p:nvPr/>
          </p:nvSpPr>
          <p:spPr bwMode="auto">
            <a:xfrm>
              <a:off x="4580" y="1056"/>
              <a:ext cx="4" cy="8"/>
            </a:xfrm>
            <a:custGeom>
              <a:avLst/>
              <a:gdLst>
                <a:gd name="T0" fmla="*/ 0 w 64"/>
                <a:gd name="T1" fmla="*/ 63 h 126"/>
                <a:gd name="T2" fmla="*/ 0 w 64"/>
                <a:gd name="T3" fmla="*/ 0 h 126"/>
                <a:gd name="T4" fmla="*/ 12 w 64"/>
                <a:gd name="T5" fmla="*/ 2 h 126"/>
                <a:gd name="T6" fmla="*/ 24 w 64"/>
                <a:gd name="T7" fmla="*/ 5 h 126"/>
                <a:gd name="T8" fmla="*/ 35 w 64"/>
                <a:gd name="T9" fmla="*/ 11 h 126"/>
                <a:gd name="T10" fmla="*/ 44 w 64"/>
                <a:gd name="T11" fmla="*/ 19 h 126"/>
                <a:gd name="T12" fmla="*/ 53 w 64"/>
                <a:gd name="T13" fmla="*/ 28 h 126"/>
                <a:gd name="T14" fmla="*/ 59 w 64"/>
                <a:gd name="T15" fmla="*/ 39 h 126"/>
                <a:gd name="T16" fmla="*/ 62 w 64"/>
                <a:gd name="T17" fmla="*/ 51 h 126"/>
                <a:gd name="T18" fmla="*/ 64 w 64"/>
                <a:gd name="T19" fmla="*/ 63 h 126"/>
                <a:gd name="T20" fmla="*/ 62 w 64"/>
                <a:gd name="T21" fmla="*/ 76 h 126"/>
                <a:gd name="T22" fmla="*/ 59 w 64"/>
                <a:gd name="T23" fmla="*/ 88 h 126"/>
                <a:gd name="T24" fmla="*/ 53 w 64"/>
                <a:gd name="T25" fmla="*/ 99 h 126"/>
                <a:gd name="T26" fmla="*/ 44 w 64"/>
                <a:gd name="T27" fmla="*/ 108 h 126"/>
                <a:gd name="T28" fmla="*/ 35 w 64"/>
                <a:gd name="T29" fmla="*/ 116 h 126"/>
                <a:gd name="T30" fmla="*/ 24 w 64"/>
                <a:gd name="T31" fmla="*/ 122 h 126"/>
                <a:gd name="T32" fmla="*/ 12 w 64"/>
                <a:gd name="T33" fmla="*/ 125 h 126"/>
                <a:gd name="T34" fmla="*/ 0 w 64"/>
                <a:gd name="T35" fmla="*/ 126 h 126"/>
                <a:gd name="T36" fmla="*/ 0 w 64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126">
                  <a:moveTo>
                    <a:pt x="0" y="63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3" y="28"/>
                  </a:lnTo>
                  <a:lnTo>
                    <a:pt x="59" y="39"/>
                  </a:lnTo>
                  <a:lnTo>
                    <a:pt x="62" y="51"/>
                  </a:lnTo>
                  <a:lnTo>
                    <a:pt x="64" y="63"/>
                  </a:lnTo>
                  <a:lnTo>
                    <a:pt x="62" y="76"/>
                  </a:lnTo>
                  <a:lnTo>
                    <a:pt x="59" y="88"/>
                  </a:lnTo>
                  <a:lnTo>
                    <a:pt x="53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49" name="Freeform 33"/>
            <p:cNvSpPr>
              <a:spLocks/>
            </p:cNvSpPr>
            <p:nvPr/>
          </p:nvSpPr>
          <p:spPr bwMode="auto">
            <a:xfrm>
              <a:off x="4580" y="1056"/>
              <a:ext cx="4" cy="8"/>
            </a:xfrm>
            <a:custGeom>
              <a:avLst/>
              <a:gdLst>
                <a:gd name="T0" fmla="*/ 0 w 64"/>
                <a:gd name="T1" fmla="*/ 0 h 126"/>
                <a:gd name="T2" fmla="*/ 12 w 64"/>
                <a:gd name="T3" fmla="*/ 2 h 126"/>
                <a:gd name="T4" fmla="*/ 24 w 64"/>
                <a:gd name="T5" fmla="*/ 5 h 126"/>
                <a:gd name="T6" fmla="*/ 35 w 64"/>
                <a:gd name="T7" fmla="*/ 11 h 126"/>
                <a:gd name="T8" fmla="*/ 44 w 64"/>
                <a:gd name="T9" fmla="*/ 19 h 126"/>
                <a:gd name="T10" fmla="*/ 53 w 64"/>
                <a:gd name="T11" fmla="*/ 28 h 126"/>
                <a:gd name="T12" fmla="*/ 59 w 64"/>
                <a:gd name="T13" fmla="*/ 39 h 126"/>
                <a:gd name="T14" fmla="*/ 62 w 64"/>
                <a:gd name="T15" fmla="*/ 51 h 126"/>
                <a:gd name="T16" fmla="*/ 64 w 64"/>
                <a:gd name="T17" fmla="*/ 63 h 126"/>
                <a:gd name="T18" fmla="*/ 62 w 64"/>
                <a:gd name="T19" fmla="*/ 76 h 126"/>
                <a:gd name="T20" fmla="*/ 59 w 64"/>
                <a:gd name="T21" fmla="*/ 88 h 126"/>
                <a:gd name="T22" fmla="*/ 53 w 64"/>
                <a:gd name="T23" fmla="*/ 99 h 126"/>
                <a:gd name="T24" fmla="*/ 44 w 64"/>
                <a:gd name="T25" fmla="*/ 108 h 126"/>
                <a:gd name="T26" fmla="*/ 35 w 64"/>
                <a:gd name="T27" fmla="*/ 116 h 126"/>
                <a:gd name="T28" fmla="*/ 24 w 64"/>
                <a:gd name="T29" fmla="*/ 122 h 126"/>
                <a:gd name="T30" fmla="*/ 12 w 64"/>
                <a:gd name="T31" fmla="*/ 125 h 126"/>
                <a:gd name="T32" fmla="*/ 0 w 64"/>
                <a:gd name="T3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26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3" y="28"/>
                  </a:lnTo>
                  <a:lnTo>
                    <a:pt x="59" y="39"/>
                  </a:lnTo>
                  <a:lnTo>
                    <a:pt x="62" y="51"/>
                  </a:lnTo>
                  <a:lnTo>
                    <a:pt x="64" y="63"/>
                  </a:lnTo>
                  <a:lnTo>
                    <a:pt x="62" y="76"/>
                  </a:lnTo>
                  <a:lnTo>
                    <a:pt x="59" y="88"/>
                  </a:lnTo>
                  <a:lnTo>
                    <a:pt x="53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0" name="Freeform 34"/>
            <p:cNvSpPr>
              <a:spLocks/>
            </p:cNvSpPr>
            <p:nvPr/>
          </p:nvSpPr>
          <p:spPr bwMode="auto">
            <a:xfrm>
              <a:off x="4577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1" name="Freeform 35"/>
            <p:cNvSpPr>
              <a:spLocks/>
            </p:cNvSpPr>
            <p:nvPr/>
          </p:nvSpPr>
          <p:spPr bwMode="auto">
            <a:xfrm>
              <a:off x="4577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2" name="Freeform 36"/>
            <p:cNvSpPr>
              <a:spLocks/>
            </p:cNvSpPr>
            <p:nvPr/>
          </p:nvSpPr>
          <p:spPr bwMode="auto">
            <a:xfrm>
              <a:off x="4577" y="957"/>
              <a:ext cx="7" cy="103"/>
            </a:xfrm>
            <a:custGeom>
              <a:avLst/>
              <a:gdLst>
                <a:gd name="T0" fmla="*/ 0 w 127"/>
                <a:gd name="T1" fmla="*/ 1846 h 1846"/>
                <a:gd name="T2" fmla="*/ 63 w 127"/>
                <a:gd name="T3" fmla="*/ 1846 h 1846"/>
                <a:gd name="T4" fmla="*/ 127 w 127"/>
                <a:gd name="T5" fmla="*/ 1846 h 1846"/>
                <a:gd name="T6" fmla="*/ 127 w 127"/>
                <a:gd name="T7" fmla="*/ 0 h 1846"/>
                <a:gd name="T8" fmla="*/ 63 w 127"/>
                <a:gd name="T9" fmla="*/ 0 h 1846"/>
                <a:gd name="T10" fmla="*/ 0 w 127"/>
                <a:gd name="T11" fmla="*/ 0 h 1846"/>
                <a:gd name="T12" fmla="*/ 0 w 127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0" y="1846"/>
                  </a:move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3" name="Freeform 37"/>
            <p:cNvSpPr>
              <a:spLocks/>
            </p:cNvSpPr>
            <p:nvPr/>
          </p:nvSpPr>
          <p:spPr bwMode="auto">
            <a:xfrm>
              <a:off x="4577" y="957"/>
              <a:ext cx="7" cy="103"/>
            </a:xfrm>
            <a:custGeom>
              <a:avLst/>
              <a:gdLst>
                <a:gd name="T0" fmla="*/ 0 w 127"/>
                <a:gd name="T1" fmla="*/ 1846 h 1846"/>
                <a:gd name="T2" fmla="*/ 63 w 127"/>
                <a:gd name="T3" fmla="*/ 1846 h 1846"/>
                <a:gd name="T4" fmla="*/ 127 w 127"/>
                <a:gd name="T5" fmla="*/ 1846 h 1846"/>
                <a:gd name="T6" fmla="*/ 127 w 127"/>
                <a:gd name="T7" fmla="*/ 0 h 1846"/>
                <a:gd name="T8" fmla="*/ 63 w 127"/>
                <a:gd name="T9" fmla="*/ 0 h 1846"/>
                <a:gd name="T10" fmla="*/ 0 w 127"/>
                <a:gd name="T11" fmla="*/ 0 h 1846"/>
                <a:gd name="T12" fmla="*/ 0 w 127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0" y="1846"/>
                  </a:move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4" name="Freeform 38"/>
            <p:cNvSpPr>
              <a:spLocks/>
            </p:cNvSpPr>
            <p:nvPr/>
          </p:nvSpPr>
          <p:spPr bwMode="auto">
            <a:xfrm>
              <a:off x="4577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8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5" name="Freeform 39"/>
            <p:cNvSpPr>
              <a:spLocks/>
            </p:cNvSpPr>
            <p:nvPr/>
          </p:nvSpPr>
          <p:spPr bwMode="auto">
            <a:xfrm>
              <a:off x="4577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8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6" name="Freeform 40"/>
            <p:cNvSpPr>
              <a:spLocks/>
            </p:cNvSpPr>
            <p:nvPr/>
          </p:nvSpPr>
          <p:spPr bwMode="auto">
            <a:xfrm>
              <a:off x="4822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7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5 w 127"/>
                <a:gd name="T29" fmla="*/ 29 h 64"/>
                <a:gd name="T30" fmla="*/ 121 w 127"/>
                <a:gd name="T31" fmla="*/ 40 h 64"/>
                <a:gd name="T32" fmla="*/ 124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7" name="Freeform 41"/>
            <p:cNvSpPr>
              <a:spLocks/>
            </p:cNvSpPr>
            <p:nvPr/>
          </p:nvSpPr>
          <p:spPr bwMode="auto">
            <a:xfrm>
              <a:off x="4822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7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5 w 127"/>
                <a:gd name="T27" fmla="*/ 29 h 64"/>
                <a:gd name="T28" fmla="*/ 121 w 127"/>
                <a:gd name="T29" fmla="*/ 40 h 64"/>
                <a:gd name="T30" fmla="*/ 124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8" name="Freeform 42"/>
            <p:cNvSpPr>
              <a:spLocks/>
            </p:cNvSpPr>
            <p:nvPr/>
          </p:nvSpPr>
          <p:spPr bwMode="auto">
            <a:xfrm>
              <a:off x="4822" y="957"/>
              <a:ext cx="7" cy="103"/>
            </a:xfrm>
            <a:custGeom>
              <a:avLst/>
              <a:gdLst>
                <a:gd name="T0" fmla="*/ 127 w 127"/>
                <a:gd name="T1" fmla="*/ 0 h 1846"/>
                <a:gd name="T2" fmla="*/ 63 w 127"/>
                <a:gd name="T3" fmla="*/ 0 h 1846"/>
                <a:gd name="T4" fmla="*/ 0 w 127"/>
                <a:gd name="T5" fmla="*/ 0 h 1846"/>
                <a:gd name="T6" fmla="*/ 0 w 127"/>
                <a:gd name="T7" fmla="*/ 1846 h 1846"/>
                <a:gd name="T8" fmla="*/ 63 w 127"/>
                <a:gd name="T9" fmla="*/ 1846 h 1846"/>
                <a:gd name="T10" fmla="*/ 127 w 127"/>
                <a:gd name="T11" fmla="*/ 1846 h 1846"/>
                <a:gd name="T12" fmla="*/ 127 w 127"/>
                <a:gd name="T13" fmla="*/ 0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59" name="Freeform 43"/>
            <p:cNvSpPr>
              <a:spLocks/>
            </p:cNvSpPr>
            <p:nvPr/>
          </p:nvSpPr>
          <p:spPr bwMode="auto">
            <a:xfrm>
              <a:off x="4822" y="957"/>
              <a:ext cx="7" cy="103"/>
            </a:xfrm>
            <a:custGeom>
              <a:avLst/>
              <a:gdLst>
                <a:gd name="T0" fmla="*/ 127 w 127"/>
                <a:gd name="T1" fmla="*/ 0 h 1846"/>
                <a:gd name="T2" fmla="*/ 63 w 127"/>
                <a:gd name="T3" fmla="*/ 0 h 1846"/>
                <a:gd name="T4" fmla="*/ 0 w 127"/>
                <a:gd name="T5" fmla="*/ 0 h 1846"/>
                <a:gd name="T6" fmla="*/ 0 w 127"/>
                <a:gd name="T7" fmla="*/ 1846 h 1846"/>
                <a:gd name="T8" fmla="*/ 63 w 127"/>
                <a:gd name="T9" fmla="*/ 1846 h 1846"/>
                <a:gd name="T10" fmla="*/ 127 w 127"/>
                <a:gd name="T11" fmla="*/ 1846 h 1846"/>
                <a:gd name="T12" fmla="*/ 127 w 127"/>
                <a:gd name="T13" fmla="*/ 0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0" name="Freeform 44"/>
            <p:cNvSpPr>
              <a:spLocks/>
            </p:cNvSpPr>
            <p:nvPr/>
          </p:nvSpPr>
          <p:spPr bwMode="auto">
            <a:xfrm>
              <a:off x="4822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4 w 127"/>
                <a:gd name="T5" fmla="*/ 13 h 63"/>
                <a:gd name="T6" fmla="*/ 121 w 127"/>
                <a:gd name="T7" fmla="*/ 25 h 63"/>
                <a:gd name="T8" fmla="*/ 115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7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1" name="Freeform 45"/>
            <p:cNvSpPr>
              <a:spLocks/>
            </p:cNvSpPr>
            <p:nvPr/>
          </p:nvSpPr>
          <p:spPr bwMode="auto">
            <a:xfrm>
              <a:off x="4822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4 w 127"/>
                <a:gd name="T3" fmla="*/ 13 h 63"/>
                <a:gd name="T4" fmla="*/ 121 w 127"/>
                <a:gd name="T5" fmla="*/ 25 h 63"/>
                <a:gd name="T6" fmla="*/ 115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7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2" name="Freeform 46"/>
            <p:cNvSpPr>
              <a:spLocks/>
            </p:cNvSpPr>
            <p:nvPr/>
          </p:nvSpPr>
          <p:spPr bwMode="auto">
            <a:xfrm>
              <a:off x="4822" y="1056"/>
              <a:ext cx="4" cy="8"/>
            </a:xfrm>
            <a:custGeom>
              <a:avLst/>
              <a:gdLst>
                <a:gd name="T0" fmla="*/ 63 w 63"/>
                <a:gd name="T1" fmla="*/ 63 h 126"/>
                <a:gd name="T2" fmla="*/ 63 w 63"/>
                <a:gd name="T3" fmla="*/ 126 h 126"/>
                <a:gd name="T4" fmla="*/ 51 w 63"/>
                <a:gd name="T5" fmla="*/ 125 h 126"/>
                <a:gd name="T6" fmla="*/ 39 w 63"/>
                <a:gd name="T7" fmla="*/ 122 h 126"/>
                <a:gd name="T8" fmla="*/ 27 w 63"/>
                <a:gd name="T9" fmla="*/ 116 h 126"/>
                <a:gd name="T10" fmla="*/ 18 w 63"/>
                <a:gd name="T11" fmla="*/ 108 h 126"/>
                <a:gd name="T12" fmla="*/ 10 w 63"/>
                <a:gd name="T13" fmla="*/ 99 h 126"/>
                <a:gd name="T14" fmla="*/ 4 w 63"/>
                <a:gd name="T15" fmla="*/ 88 h 126"/>
                <a:gd name="T16" fmla="*/ 1 w 63"/>
                <a:gd name="T17" fmla="*/ 76 h 126"/>
                <a:gd name="T18" fmla="*/ 0 w 63"/>
                <a:gd name="T19" fmla="*/ 63 h 126"/>
                <a:gd name="T20" fmla="*/ 1 w 63"/>
                <a:gd name="T21" fmla="*/ 51 h 126"/>
                <a:gd name="T22" fmla="*/ 4 w 63"/>
                <a:gd name="T23" fmla="*/ 39 h 126"/>
                <a:gd name="T24" fmla="*/ 10 w 63"/>
                <a:gd name="T25" fmla="*/ 28 h 126"/>
                <a:gd name="T26" fmla="*/ 18 w 63"/>
                <a:gd name="T27" fmla="*/ 19 h 126"/>
                <a:gd name="T28" fmla="*/ 27 w 63"/>
                <a:gd name="T29" fmla="*/ 11 h 126"/>
                <a:gd name="T30" fmla="*/ 39 w 63"/>
                <a:gd name="T31" fmla="*/ 5 h 126"/>
                <a:gd name="T32" fmla="*/ 51 w 63"/>
                <a:gd name="T33" fmla="*/ 2 h 126"/>
                <a:gd name="T34" fmla="*/ 63 w 63"/>
                <a:gd name="T35" fmla="*/ 0 h 126"/>
                <a:gd name="T36" fmla="*/ 63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63" y="63"/>
                  </a:moveTo>
                  <a:lnTo>
                    <a:pt x="63" y="126"/>
                  </a:lnTo>
                  <a:lnTo>
                    <a:pt x="51" y="125"/>
                  </a:lnTo>
                  <a:lnTo>
                    <a:pt x="39" y="122"/>
                  </a:lnTo>
                  <a:lnTo>
                    <a:pt x="27" y="116"/>
                  </a:lnTo>
                  <a:lnTo>
                    <a:pt x="18" y="108"/>
                  </a:lnTo>
                  <a:lnTo>
                    <a:pt x="10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3" name="Freeform 47"/>
            <p:cNvSpPr>
              <a:spLocks/>
            </p:cNvSpPr>
            <p:nvPr/>
          </p:nvSpPr>
          <p:spPr bwMode="auto">
            <a:xfrm>
              <a:off x="4822" y="1056"/>
              <a:ext cx="4" cy="8"/>
            </a:xfrm>
            <a:custGeom>
              <a:avLst/>
              <a:gdLst>
                <a:gd name="T0" fmla="*/ 63 w 63"/>
                <a:gd name="T1" fmla="*/ 126 h 126"/>
                <a:gd name="T2" fmla="*/ 51 w 63"/>
                <a:gd name="T3" fmla="*/ 125 h 126"/>
                <a:gd name="T4" fmla="*/ 39 w 63"/>
                <a:gd name="T5" fmla="*/ 122 h 126"/>
                <a:gd name="T6" fmla="*/ 27 w 63"/>
                <a:gd name="T7" fmla="*/ 116 h 126"/>
                <a:gd name="T8" fmla="*/ 18 w 63"/>
                <a:gd name="T9" fmla="*/ 108 h 126"/>
                <a:gd name="T10" fmla="*/ 10 w 63"/>
                <a:gd name="T11" fmla="*/ 99 h 126"/>
                <a:gd name="T12" fmla="*/ 4 w 63"/>
                <a:gd name="T13" fmla="*/ 88 h 126"/>
                <a:gd name="T14" fmla="*/ 1 w 63"/>
                <a:gd name="T15" fmla="*/ 76 h 126"/>
                <a:gd name="T16" fmla="*/ 0 w 63"/>
                <a:gd name="T17" fmla="*/ 63 h 126"/>
                <a:gd name="T18" fmla="*/ 1 w 63"/>
                <a:gd name="T19" fmla="*/ 51 h 126"/>
                <a:gd name="T20" fmla="*/ 4 w 63"/>
                <a:gd name="T21" fmla="*/ 39 h 126"/>
                <a:gd name="T22" fmla="*/ 10 w 63"/>
                <a:gd name="T23" fmla="*/ 28 h 126"/>
                <a:gd name="T24" fmla="*/ 18 w 63"/>
                <a:gd name="T25" fmla="*/ 19 h 126"/>
                <a:gd name="T26" fmla="*/ 27 w 63"/>
                <a:gd name="T27" fmla="*/ 11 h 126"/>
                <a:gd name="T28" fmla="*/ 39 w 63"/>
                <a:gd name="T29" fmla="*/ 5 h 126"/>
                <a:gd name="T30" fmla="*/ 51 w 63"/>
                <a:gd name="T31" fmla="*/ 2 h 126"/>
                <a:gd name="T32" fmla="*/ 63 w 63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63" y="126"/>
                  </a:moveTo>
                  <a:lnTo>
                    <a:pt x="51" y="125"/>
                  </a:lnTo>
                  <a:lnTo>
                    <a:pt x="39" y="122"/>
                  </a:lnTo>
                  <a:lnTo>
                    <a:pt x="27" y="116"/>
                  </a:lnTo>
                  <a:lnTo>
                    <a:pt x="18" y="108"/>
                  </a:lnTo>
                  <a:lnTo>
                    <a:pt x="10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4" name="Freeform 48"/>
            <p:cNvSpPr>
              <a:spLocks/>
            </p:cNvSpPr>
            <p:nvPr/>
          </p:nvSpPr>
          <p:spPr bwMode="auto">
            <a:xfrm>
              <a:off x="482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5" name="Freeform 49"/>
            <p:cNvSpPr>
              <a:spLocks/>
            </p:cNvSpPr>
            <p:nvPr/>
          </p:nvSpPr>
          <p:spPr bwMode="auto">
            <a:xfrm>
              <a:off x="482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6" name="Freeform 50"/>
            <p:cNvSpPr>
              <a:spLocks/>
            </p:cNvSpPr>
            <p:nvPr/>
          </p:nvSpPr>
          <p:spPr bwMode="auto">
            <a:xfrm>
              <a:off x="4990" y="1056"/>
              <a:ext cx="3" cy="8"/>
            </a:xfrm>
            <a:custGeom>
              <a:avLst/>
              <a:gdLst>
                <a:gd name="T0" fmla="*/ 0 w 63"/>
                <a:gd name="T1" fmla="*/ 63 h 126"/>
                <a:gd name="T2" fmla="*/ 0 w 63"/>
                <a:gd name="T3" fmla="*/ 0 h 126"/>
                <a:gd name="T4" fmla="*/ 12 w 63"/>
                <a:gd name="T5" fmla="*/ 2 h 126"/>
                <a:gd name="T6" fmla="*/ 24 w 63"/>
                <a:gd name="T7" fmla="*/ 5 h 126"/>
                <a:gd name="T8" fmla="*/ 35 w 63"/>
                <a:gd name="T9" fmla="*/ 11 h 126"/>
                <a:gd name="T10" fmla="*/ 44 w 63"/>
                <a:gd name="T11" fmla="*/ 19 h 126"/>
                <a:gd name="T12" fmla="*/ 52 w 63"/>
                <a:gd name="T13" fmla="*/ 28 h 126"/>
                <a:gd name="T14" fmla="*/ 58 w 63"/>
                <a:gd name="T15" fmla="*/ 39 h 126"/>
                <a:gd name="T16" fmla="*/ 61 w 63"/>
                <a:gd name="T17" fmla="*/ 51 h 126"/>
                <a:gd name="T18" fmla="*/ 63 w 63"/>
                <a:gd name="T19" fmla="*/ 63 h 126"/>
                <a:gd name="T20" fmla="*/ 61 w 63"/>
                <a:gd name="T21" fmla="*/ 76 h 126"/>
                <a:gd name="T22" fmla="*/ 58 w 63"/>
                <a:gd name="T23" fmla="*/ 88 h 126"/>
                <a:gd name="T24" fmla="*/ 52 w 63"/>
                <a:gd name="T25" fmla="*/ 99 h 126"/>
                <a:gd name="T26" fmla="*/ 44 w 63"/>
                <a:gd name="T27" fmla="*/ 108 h 126"/>
                <a:gd name="T28" fmla="*/ 35 w 63"/>
                <a:gd name="T29" fmla="*/ 116 h 126"/>
                <a:gd name="T30" fmla="*/ 24 w 63"/>
                <a:gd name="T31" fmla="*/ 122 h 126"/>
                <a:gd name="T32" fmla="*/ 12 w 63"/>
                <a:gd name="T33" fmla="*/ 125 h 126"/>
                <a:gd name="T34" fmla="*/ 0 w 63"/>
                <a:gd name="T35" fmla="*/ 126 h 126"/>
                <a:gd name="T36" fmla="*/ 0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0" y="63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2" y="28"/>
                  </a:lnTo>
                  <a:lnTo>
                    <a:pt x="58" y="39"/>
                  </a:lnTo>
                  <a:lnTo>
                    <a:pt x="61" y="51"/>
                  </a:lnTo>
                  <a:lnTo>
                    <a:pt x="63" y="63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7" name="Freeform 51"/>
            <p:cNvSpPr>
              <a:spLocks/>
            </p:cNvSpPr>
            <p:nvPr/>
          </p:nvSpPr>
          <p:spPr bwMode="auto">
            <a:xfrm>
              <a:off x="4990" y="1056"/>
              <a:ext cx="3" cy="8"/>
            </a:xfrm>
            <a:custGeom>
              <a:avLst/>
              <a:gdLst>
                <a:gd name="T0" fmla="*/ 0 w 63"/>
                <a:gd name="T1" fmla="*/ 0 h 126"/>
                <a:gd name="T2" fmla="*/ 12 w 63"/>
                <a:gd name="T3" fmla="*/ 2 h 126"/>
                <a:gd name="T4" fmla="*/ 24 w 63"/>
                <a:gd name="T5" fmla="*/ 5 h 126"/>
                <a:gd name="T6" fmla="*/ 35 w 63"/>
                <a:gd name="T7" fmla="*/ 11 h 126"/>
                <a:gd name="T8" fmla="*/ 44 w 63"/>
                <a:gd name="T9" fmla="*/ 19 h 126"/>
                <a:gd name="T10" fmla="*/ 52 w 63"/>
                <a:gd name="T11" fmla="*/ 28 h 126"/>
                <a:gd name="T12" fmla="*/ 58 w 63"/>
                <a:gd name="T13" fmla="*/ 39 h 126"/>
                <a:gd name="T14" fmla="*/ 61 w 63"/>
                <a:gd name="T15" fmla="*/ 51 h 126"/>
                <a:gd name="T16" fmla="*/ 63 w 63"/>
                <a:gd name="T17" fmla="*/ 63 h 126"/>
                <a:gd name="T18" fmla="*/ 61 w 63"/>
                <a:gd name="T19" fmla="*/ 76 h 126"/>
                <a:gd name="T20" fmla="*/ 58 w 63"/>
                <a:gd name="T21" fmla="*/ 88 h 126"/>
                <a:gd name="T22" fmla="*/ 52 w 63"/>
                <a:gd name="T23" fmla="*/ 99 h 126"/>
                <a:gd name="T24" fmla="*/ 44 w 63"/>
                <a:gd name="T25" fmla="*/ 108 h 126"/>
                <a:gd name="T26" fmla="*/ 35 w 63"/>
                <a:gd name="T27" fmla="*/ 116 h 126"/>
                <a:gd name="T28" fmla="*/ 24 w 63"/>
                <a:gd name="T29" fmla="*/ 122 h 126"/>
                <a:gd name="T30" fmla="*/ 12 w 63"/>
                <a:gd name="T31" fmla="*/ 125 h 126"/>
                <a:gd name="T32" fmla="*/ 0 w 63"/>
                <a:gd name="T3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2" y="28"/>
                  </a:lnTo>
                  <a:lnTo>
                    <a:pt x="58" y="39"/>
                  </a:lnTo>
                  <a:lnTo>
                    <a:pt x="61" y="51"/>
                  </a:lnTo>
                  <a:lnTo>
                    <a:pt x="63" y="63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8" name="Freeform 52"/>
            <p:cNvSpPr>
              <a:spLocks/>
            </p:cNvSpPr>
            <p:nvPr/>
          </p:nvSpPr>
          <p:spPr bwMode="auto">
            <a:xfrm>
              <a:off x="4986" y="1060"/>
              <a:ext cx="7" cy="4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3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1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3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69" name="Freeform 53"/>
            <p:cNvSpPr>
              <a:spLocks/>
            </p:cNvSpPr>
            <p:nvPr/>
          </p:nvSpPr>
          <p:spPr bwMode="auto">
            <a:xfrm>
              <a:off x="4986" y="1060"/>
              <a:ext cx="7" cy="4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3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1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3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0" name="Freeform 54"/>
            <p:cNvSpPr>
              <a:spLocks/>
            </p:cNvSpPr>
            <p:nvPr/>
          </p:nvSpPr>
          <p:spPr bwMode="auto">
            <a:xfrm>
              <a:off x="4986" y="855"/>
              <a:ext cx="7" cy="205"/>
            </a:xfrm>
            <a:custGeom>
              <a:avLst/>
              <a:gdLst>
                <a:gd name="T0" fmla="*/ 0 w 126"/>
                <a:gd name="T1" fmla="*/ 3693 h 3693"/>
                <a:gd name="T2" fmla="*/ 63 w 126"/>
                <a:gd name="T3" fmla="*/ 3693 h 3693"/>
                <a:gd name="T4" fmla="*/ 126 w 126"/>
                <a:gd name="T5" fmla="*/ 3693 h 3693"/>
                <a:gd name="T6" fmla="*/ 126 w 126"/>
                <a:gd name="T7" fmla="*/ 0 h 3693"/>
                <a:gd name="T8" fmla="*/ 63 w 126"/>
                <a:gd name="T9" fmla="*/ 0 h 3693"/>
                <a:gd name="T10" fmla="*/ 0 w 126"/>
                <a:gd name="T11" fmla="*/ 0 h 3693"/>
                <a:gd name="T12" fmla="*/ 0 w 126"/>
                <a:gd name="T13" fmla="*/ 3693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3693">
                  <a:moveTo>
                    <a:pt x="0" y="3693"/>
                  </a:moveTo>
                  <a:lnTo>
                    <a:pt x="63" y="3693"/>
                  </a:lnTo>
                  <a:lnTo>
                    <a:pt x="126" y="3693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1" name="Freeform 55"/>
            <p:cNvSpPr>
              <a:spLocks/>
            </p:cNvSpPr>
            <p:nvPr/>
          </p:nvSpPr>
          <p:spPr bwMode="auto">
            <a:xfrm>
              <a:off x="4986" y="855"/>
              <a:ext cx="7" cy="205"/>
            </a:xfrm>
            <a:custGeom>
              <a:avLst/>
              <a:gdLst>
                <a:gd name="T0" fmla="*/ 0 w 126"/>
                <a:gd name="T1" fmla="*/ 3693 h 3693"/>
                <a:gd name="T2" fmla="*/ 63 w 126"/>
                <a:gd name="T3" fmla="*/ 3693 h 3693"/>
                <a:gd name="T4" fmla="*/ 126 w 126"/>
                <a:gd name="T5" fmla="*/ 3693 h 3693"/>
                <a:gd name="T6" fmla="*/ 126 w 126"/>
                <a:gd name="T7" fmla="*/ 0 h 3693"/>
                <a:gd name="T8" fmla="*/ 63 w 126"/>
                <a:gd name="T9" fmla="*/ 0 h 3693"/>
                <a:gd name="T10" fmla="*/ 0 w 126"/>
                <a:gd name="T11" fmla="*/ 0 h 3693"/>
                <a:gd name="T12" fmla="*/ 0 w 126"/>
                <a:gd name="T13" fmla="*/ 3693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3693">
                  <a:moveTo>
                    <a:pt x="0" y="3693"/>
                  </a:moveTo>
                  <a:lnTo>
                    <a:pt x="63" y="3693"/>
                  </a:lnTo>
                  <a:lnTo>
                    <a:pt x="126" y="3693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2" name="Freeform 56"/>
            <p:cNvSpPr>
              <a:spLocks/>
            </p:cNvSpPr>
            <p:nvPr/>
          </p:nvSpPr>
          <p:spPr bwMode="auto">
            <a:xfrm>
              <a:off x="4986" y="851"/>
              <a:ext cx="7" cy="4"/>
            </a:xfrm>
            <a:custGeom>
              <a:avLst/>
              <a:gdLst>
                <a:gd name="T0" fmla="*/ 63 w 126"/>
                <a:gd name="T1" fmla="*/ 64 h 64"/>
                <a:gd name="T2" fmla="*/ 0 w 126"/>
                <a:gd name="T3" fmla="*/ 64 h 64"/>
                <a:gd name="T4" fmla="*/ 1 w 126"/>
                <a:gd name="T5" fmla="*/ 52 h 64"/>
                <a:gd name="T6" fmla="*/ 4 w 126"/>
                <a:gd name="T7" fmla="*/ 40 h 64"/>
                <a:gd name="T8" fmla="*/ 10 w 126"/>
                <a:gd name="T9" fmla="*/ 29 h 64"/>
                <a:gd name="T10" fmla="*/ 18 w 126"/>
                <a:gd name="T11" fmla="*/ 20 h 64"/>
                <a:gd name="T12" fmla="*/ 27 w 126"/>
                <a:gd name="T13" fmla="*/ 11 h 64"/>
                <a:gd name="T14" fmla="*/ 38 w 126"/>
                <a:gd name="T15" fmla="*/ 5 h 64"/>
                <a:gd name="T16" fmla="*/ 51 w 126"/>
                <a:gd name="T17" fmla="*/ 2 h 64"/>
                <a:gd name="T18" fmla="*/ 63 w 126"/>
                <a:gd name="T19" fmla="*/ 0 h 64"/>
                <a:gd name="T20" fmla="*/ 75 w 126"/>
                <a:gd name="T21" fmla="*/ 2 h 64"/>
                <a:gd name="T22" fmla="*/ 87 w 126"/>
                <a:gd name="T23" fmla="*/ 5 h 64"/>
                <a:gd name="T24" fmla="*/ 98 w 126"/>
                <a:gd name="T25" fmla="*/ 11 h 64"/>
                <a:gd name="T26" fmla="*/ 107 w 126"/>
                <a:gd name="T27" fmla="*/ 20 h 64"/>
                <a:gd name="T28" fmla="*/ 115 w 126"/>
                <a:gd name="T29" fmla="*/ 29 h 64"/>
                <a:gd name="T30" fmla="*/ 121 w 126"/>
                <a:gd name="T31" fmla="*/ 40 h 64"/>
                <a:gd name="T32" fmla="*/ 124 w 126"/>
                <a:gd name="T33" fmla="*/ 52 h 64"/>
                <a:gd name="T34" fmla="*/ 126 w 126"/>
                <a:gd name="T35" fmla="*/ 64 h 64"/>
                <a:gd name="T36" fmla="*/ 63 w 126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6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3" name="Freeform 57"/>
            <p:cNvSpPr>
              <a:spLocks/>
            </p:cNvSpPr>
            <p:nvPr/>
          </p:nvSpPr>
          <p:spPr bwMode="auto">
            <a:xfrm>
              <a:off x="4986" y="851"/>
              <a:ext cx="7" cy="4"/>
            </a:xfrm>
            <a:custGeom>
              <a:avLst/>
              <a:gdLst>
                <a:gd name="T0" fmla="*/ 0 w 126"/>
                <a:gd name="T1" fmla="*/ 64 h 64"/>
                <a:gd name="T2" fmla="*/ 1 w 126"/>
                <a:gd name="T3" fmla="*/ 52 h 64"/>
                <a:gd name="T4" fmla="*/ 4 w 126"/>
                <a:gd name="T5" fmla="*/ 40 h 64"/>
                <a:gd name="T6" fmla="*/ 10 w 126"/>
                <a:gd name="T7" fmla="*/ 29 h 64"/>
                <a:gd name="T8" fmla="*/ 18 w 126"/>
                <a:gd name="T9" fmla="*/ 20 h 64"/>
                <a:gd name="T10" fmla="*/ 27 w 126"/>
                <a:gd name="T11" fmla="*/ 11 h 64"/>
                <a:gd name="T12" fmla="*/ 38 w 126"/>
                <a:gd name="T13" fmla="*/ 5 h 64"/>
                <a:gd name="T14" fmla="*/ 51 w 126"/>
                <a:gd name="T15" fmla="*/ 2 h 64"/>
                <a:gd name="T16" fmla="*/ 63 w 126"/>
                <a:gd name="T17" fmla="*/ 0 h 64"/>
                <a:gd name="T18" fmla="*/ 75 w 126"/>
                <a:gd name="T19" fmla="*/ 2 h 64"/>
                <a:gd name="T20" fmla="*/ 87 w 126"/>
                <a:gd name="T21" fmla="*/ 5 h 64"/>
                <a:gd name="T22" fmla="*/ 98 w 126"/>
                <a:gd name="T23" fmla="*/ 11 h 64"/>
                <a:gd name="T24" fmla="*/ 107 w 126"/>
                <a:gd name="T25" fmla="*/ 20 h 64"/>
                <a:gd name="T26" fmla="*/ 115 w 126"/>
                <a:gd name="T27" fmla="*/ 29 h 64"/>
                <a:gd name="T28" fmla="*/ 121 w 126"/>
                <a:gd name="T29" fmla="*/ 40 h 64"/>
                <a:gd name="T30" fmla="*/ 124 w 126"/>
                <a:gd name="T31" fmla="*/ 52 h 64"/>
                <a:gd name="T32" fmla="*/ 126 w 126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6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4" name="Freeform 58"/>
            <p:cNvSpPr>
              <a:spLocks/>
            </p:cNvSpPr>
            <p:nvPr/>
          </p:nvSpPr>
          <p:spPr bwMode="auto">
            <a:xfrm>
              <a:off x="4577" y="954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8 w 63"/>
                <a:gd name="T11" fmla="*/ 109 h 127"/>
                <a:gd name="T12" fmla="*/ 10 w 63"/>
                <a:gd name="T13" fmla="*/ 100 h 127"/>
                <a:gd name="T14" fmla="*/ 4 w 63"/>
                <a:gd name="T15" fmla="*/ 89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0 w 63"/>
                <a:gd name="T25" fmla="*/ 29 h 127"/>
                <a:gd name="T26" fmla="*/ 18 w 63"/>
                <a:gd name="T27" fmla="*/ 20 h 127"/>
                <a:gd name="T28" fmla="*/ 28 w 63"/>
                <a:gd name="T29" fmla="*/ 12 h 127"/>
                <a:gd name="T30" fmla="*/ 39 w 63"/>
                <a:gd name="T31" fmla="*/ 6 h 127"/>
                <a:gd name="T32" fmla="*/ 51 w 63"/>
                <a:gd name="T33" fmla="*/ 3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8" y="109"/>
                  </a:lnTo>
                  <a:lnTo>
                    <a:pt x="10" y="100"/>
                  </a:lnTo>
                  <a:lnTo>
                    <a:pt x="4" y="89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5" name="Freeform 59"/>
            <p:cNvSpPr>
              <a:spLocks/>
            </p:cNvSpPr>
            <p:nvPr/>
          </p:nvSpPr>
          <p:spPr bwMode="auto">
            <a:xfrm>
              <a:off x="4577" y="954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8 w 63"/>
                <a:gd name="T9" fmla="*/ 109 h 127"/>
                <a:gd name="T10" fmla="*/ 10 w 63"/>
                <a:gd name="T11" fmla="*/ 100 h 127"/>
                <a:gd name="T12" fmla="*/ 4 w 63"/>
                <a:gd name="T13" fmla="*/ 89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0 w 63"/>
                <a:gd name="T23" fmla="*/ 29 h 127"/>
                <a:gd name="T24" fmla="*/ 18 w 63"/>
                <a:gd name="T25" fmla="*/ 20 h 127"/>
                <a:gd name="T26" fmla="*/ 28 w 63"/>
                <a:gd name="T27" fmla="*/ 12 h 127"/>
                <a:gd name="T28" fmla="*/ 39 w 63"/>
                <a:gd name="T29" fmla="*/ 6 h 127"/>
                <a:gd name="T30" fmla="*/ 51 w 63"/>
                <a:gd name="T31" fmla="*/ 3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8" y="109"/>
                  </a:lnTo>
                  <a:lnTo>
                    <a:pt x="10" y="100"/>
                  </a:lnTo>
                  <a:lnTo>
                    <a:pt x="4" y="89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6" name="Freeform 60"/>
            <p:cNvSpPr>
              <a:spLocks/>
            </p:cNvSpPr>
            <p:nvPr/>
          </p:nvSpPr>
          <p:spPr bwMode="auto">
            <a:xfrm>
              <a:off x="4580" y="954"/>
              <a:ext cx="246" cy="7"/>
            </a:xfrm>
            <a:custGeom>
              <a:avLst/>
              <a:gdLst>
                <a:gd name="T0" fmla="*/ 0 w 4427"/>
                <a:gd name="T1" fmla="*/ 0 h 127"/>
                <a:gd name="T2" fmla="*/ 0 w 4427"/>
                <a:gd name="T3" fmla="*/ 64 h 127"/>
                <a:gd name="T4" fmla="*/ 0 w 4427"/>
                <a:gd name="T5" fmla="*/ 127 h 127"/>
                <a:gd name="T6" fmla="*/ 4427 w 4427"/>
                <a:gd name="T7" fmla="*/ 127 h 127"/>
                <a:gd name="T8" fmla="*/ 4427 w 4427"/>
                <a:gd name="T9" fmla="*/ 64 h 127"/>
                <a:gd name="T10" fmla="*/ 4427 w 4427"/>
                <a:gd name="T11" fmla="*/ 0 h 127"/>
                <a:gd name="T12" fmla="*/ 0 w 44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7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4427" y="127"/>
                  </a:lnTo>
                  <a:lnTo>
                    <a:pt x="4427" y="64"/>
                  </a:lnTo>
                  <a:lnTo>
                    <a:pt x="44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7" name="Freeform 61"/>
            <p:cNvSpPr>
              <a:spLocks/>
            </p:cNvSpPr>
            <p:nvPr/>
          </p:nvSpPr>
          <p:spPr bwMode="auto">
            <a:xfrm>
              <a:off x="4580" y="954"/>
              <a:ext cx="246" cy="7"/>
            </a:xfrm>
            <a:custGeom>
              <a:avLst/>
              <a:gdLst>
                <a:gd name="T0" fmla="*/ 0 w 4427"/>
                <a:gd name="T1" fmla="*/ 0 h 127"/>
                <a:gd name="T2" fmla="*/ 0 w 4427"/>
                <a:gd name="T3" fmla="*/ 64 h 127"/>
                <a:gd name="T4" fmla="*/ 0 w 4427"/>
                <a:gd name="T5" fmla="*/ 127 h 127"/>
                <a:gd name="T6" fmla="*/ 4427 w 4427"/>
                <a:gd name="T7" fmla="*/ 127 h 127"/>
                <a:gd name="T8" fmla="*/ 4427 w 4427"/>
                <a:gd name="T9" fmla="*/ 64 h 127"/>
                <a:gd name="T10" fmla="*/ 4427 w 4427"/>
                <a:gd name="T11" fmla="*/ 0 h 127"/>
                <a:gd name="T12" fmla="*/ 0 w 44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7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4427" y="127"/>
                  </a:lnTo>
                  <a:lnTo>
                    <a:pt x="4427" y="64"/>
                  </a:lnTo>
                  <a:lnTo>
                    <a:pt x="442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8" name="Freeform 62"/>
            <p:cNvSpPr>
              <a:spLocks/>
            </p:cNvSpPr>
            <p:nvPr/>
          </p:nvSpPr>
          <p:spPr bwMode="auto">
            <a:xfrm>
              <a:off x="4826" y="954"/>
              <a:ext cx="3" cy="7"/>
            </a:xfrm>
            <a:custGeom>
              <a:avLst/>
              <a:gdLst>
                <a:gd name="T0" fmla="*/ 0 w 64"/>
                <a:gd name="T1" fmla="*/ 64 h 127"/>
                <a:gd name="T2" fmla="*/ 0 w 64"/>
                <a:gd name="T3" fmla="*/ 0 h 127"/>
                <a:gd name="T4" fmla="*/ 12 w 64"/>
                <a:gd name="T5" fmla="*/ 3 h 127"/>
                <a:gd name="T6" fmla="*/ 24 w 64"/>
                <a:gd name="T7" fmla="*/ 6 h 127"/>
                <a:gd name="T8" fmla="*/ 35 w 64"/>
                <a:gd name="T9" fmla="*/ 12 h 127"/>
                <a:gd name="T10" fmla="*/ 44 w 64"/>
                <a:gd name="T11" fmla="*/ 20 h 127"/>
                <a:gd name="T12" fmla="*/ 52 w 64"/>
                <a:gd name="T13" fmla="*/ 29 h 127"/>
                <a:gd name="T14" fmla="*/ 58 w 64"/>
                <a:gd name="T15" fmla="*/ 40 h 127"/>
                <a:gd name="T16" fmla="*/ 61 w 64"/>
                <a:gd name="T17" fmla="*/ 52 h 127"/>
                <a:gd name="T18" fmla="*/ 64 w 64"/>
                <a:gd name="T19" fmla="*/ 64 h 127"/>
                <a:gd name="T20" fmla="*/ 61 w 64"/>
                <a:gd name="T21" fmla="*/ 76 h 127"/>
                <a:gd name="T22" fmla="*/ 58 w 64"/>
                <a:gd name="T23" fmla="*/ 89 h 127"/>
                <a:gd name="T24" fmla="*/ 52 w 64"/>
                <a:gd name="T25" fmla="*/ 100 h 127"/>
                <a:gd name="T26" fmla="*/ 44 w 64"/>
                <a:gd name="T27" fmla="*/ 109 h 127"/>
                <a:gd name="T28" fmla="*/ 35 w 64"/>
                <a:gd name="T29" fmla="*/ 117 h 127"/>
                <a:gd name="T30" fmla="*/ 24 w 64"/>
                <a:gd name="T31" fmla="*/ 123 h 127"/>
                <a:gd name="T32" fmla="*/ 12 w 64"/>
                <a:gd name="T33" fmla="*/ 126 h 127"/>
                <a:gd name="T34" fmla="*/ 0 w 64"/>
                <a:gd name="T35" fmla="*/ 127 h 127"/>
                <a:gd name="T36" fmla="*/ 0 w 64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127">
                  <a:moveTo>
                    <a:pt x="0" y="64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24" y="6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8" y="89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79" name="Freeform 63"/>
            <p:cNvSpPr>
              <a:spLocks/>
            </p:cNvSpPr>
            <p:nvPr/>
          </p:nvSpPr>
          <p:spPr bwMode="auto">
            <a:xfrm>
              <a:off x="4826" y="954"/>
              <a:ext cx="3" cy="7"/>
            </a:xfrm>
            <a:custGeom>
              <a:avLst/>
              <a:gdLst>
                <a:gd name="T0" fmla="*/ 0 w 64"/>
                <a:gd name="T1" fmla="*/ 0 h 127"/>
                <a:gd name="T2" fmla="*/ 12 w 64"/>
                <a:gd name="T3" fmla="*/ 3 h 127"/>
                <a:gd name="T4" fmla="*/ 24 w 64"/>
                <a:gd name="T5" fmla="*/ 6 h 127"/>
                <a:gd name="T6" fmla="*/ 35 w 64"/>
                <a:gd name="T7" fmla="*/ 12 h 127"/>
                <a:gd name="T8" fmla="*/ 44 w 64"/>
                <a:gd name="T9" fmla="*/ 20 h 127"/>
                <a:gd name="T10" fmla="*/ 52 w 64"/>
                <a:gd name="T11" fmla="*/ 29 h 127"/>
                <a:gd name="T12" fmla="*/ 58 w 64"/>
                <a:gd name="T13" fmla="*/ 40 h 127"/>
                <a:gd name="T14" fmla="*/ 61 w 64"/>
                <a:gd name="T15" fmla="*/ 52 h 127"/>
                <a:gd name="T16" fmla="*/ 64 w 64"/>
                <a:gd name="T17" fmla="*/ 64 h 127"/>
                <a:gd name="T18" fmla="*/ 61 w 64"/>
                <a:gd name="T19" fmla="*/ 76 h 127"/>
                <a:gd name="T20" fmla="*/ 58 w 64"/>
                <a:gd name="T21" fmla="*/ 89 h 127"/>
                <a:gd name="T22" fmla="*/ 52 w 64"/>
                <a:gd name="T23" fmla="*/ 100 h 127"/>
                <a:gd name="T24" fmla="*/ 44 w 64"/>
                <a:gd name="T25" fmla="*/ 109 h 127"/>
                <a:gd name="T26" fmla="*/ 35 w 64"/>
                <a:gd name="T27" fmla="*/ 117 h 127"/>
                <a:gd name="T28" fmla="*/ 24 w 64"/>
                <a:gd name="T29" fmla="*/ 123 h 127"/>
                <a:gd name="T30" fmla="*/ 12 w 64"/>
                <a:gd name="T31" fmla="*/ 126 h 127"/>
                <a:gd name="T32" fmla="*/ 0 w 6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27">
                  <a:moveTo>
                    <a:pt x="0" y="0"/>
                  </a:moveTo>
                  <a:lnTo>
                    <a:pt x="12" y="3"/>
                  </a:lnTo>
                  <a:lnTo>
                    <a:pt x="24" y="6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8" y="89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0" name="Freeform 64"/>
            <p:cNvSpPr>
              <a:spLocks/>
            </p:cNvSpPr>
            <p:nvPr/>
          </p:nvSpPr>
          <p:spPr bwMode="auto">
            <a:xfrm>
              <a:off x="4413" y="851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9 w 63"/>
                <a:gd name="T11" fmla="*/ 109 h 127"/>
                <a:gd name="T12" fmla="*/ 11 w 63"/>
                <a:gd name="T13" fmla="*/ 99 h 127"/>
                <a:gd name="T14" fmla="*/ 4 w 63"/>
                <a:gd name="T15" fmla="*/ 88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1 w 63"/>
                <a:gd name="T25" fmla="*/ 29 h 127"/>
                <a:gd name="T26" fmla="*/ 19 w 63"/>
                <a:gd name="T27" fmla="*/ 20 h 127"/>
                <a:gd name="T28" fmla="*/ 28 w 63"/>
                <a:gd name="T29" fmla="*/ 11 h 127"/>
                <a:gd name="T30" fmla="*/ 39 w 63"/>
                <a:gd name="T31" fmla="*/ 5 h 127"/>
                <a:gd name="T32" fmla="*/ 51 w 63"/>
                <a:gd name="T33" fmla="*/ 2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1" name="Freeform 65"/>
            <p:cNvSpPr>
              <a:spLocks/>
            </p:cNvSpPr>
            <p:nvPr/>
          </p:nvSpPr>
          <p:spPr bwMode="auto">
            <a:xfrm>
              <a:off x="4413" y="851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9 w 63"/>
                <a:gd name="T9" fmla="*/ 109 h 127"/>
                <a:gd name="T10" fmla="*/ 11 w 63"/>
                <a:gd name="T11" fmla="*/ 99 h 127"/>
                <a:gd name="T12" fmla="*/ 4 w 63"/>
                <a:gd name="T13" fmla="*/ 88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1 w 63"/>
                <a:gd name="T23" fmla="*/ 29 h 127"/>
                <a:gd name="T24" fmla="*/ 19 w 63"/>
                <a:gd name="T25" fmla="*/ 20 h 127"/>
                <a:gd name="T26" fmla="*/ 28 w 63"/>
                <a:gd name="T27" fmla="*/ 11 h 127"/>
                <a:gd name="T28" fmla="*/ 39 w 63"/>
                <a:gd name="T29" fmla="*/ 5 h 127"/>
                <a:gd name="T30" fmla="*/ 51 w 63"/>
                <a:gd name="T31" fmla="*/ 2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2" name="Freeform 66"/>
            <p:cNvSpPr>
              <a:spLocks/>
            </p:cNvSpPr>
            <p:nvPr/>
          </p:nvSpPr>
          <p:spPr bwMode="auto">
            <a:xfrm>
              <a:off x="4416" y="851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3" name="Freeform 67"/>
            <p:cNvSpPr>
              <a:spLocks/>
            </p:cNvSpPr>
            <p:nvPr/>
          </p:nvSpPr>
          <p:spPr bwMode="auto">
            <a:xfrm>
              <a:off x="4416" y="851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4" name="Freeform 68"/>
            <p:cNvSpPr>
              <a:spLocks/>
            </p:cNvSpPr>
            <p:nvPr/>
          </p:nvSpPr>
          <p:spPr bwMode="auto">
            <a:xfrm>
              <a:off x="4990" y="851"/>
              <a:ext cx="3" cy="7"/>
            </a:xfrm>
            <a:custGeom>
              <a:avLst/>
              <a:gdLst>
                <a:gd name="T0" fmla="*/ 0 w 63"/>
                <a:gd name="T1" fmla="*/ 64 h 127"/>
                <a:gd name="T2" fmla="*/ 0 w 63"/>
                <a:gd name="T3" fmla="*/ 0 h 127"/>
                <a:gd name="T4" fmla="*/ 12 w 63"/>
                <a:gd name="T5" fmla="*/ 2 h 127"/>
                <a:gd name="T6" fmla="*/ 24 w 63"/>
                <a:gd name="T7" fmla="*/ 5 h 127"/>
                <a:gd name="T8" fmla="*/ 35 w 63"/>
                <a:gd name="T9" fmla="*/ 11 h 127"/>
                <a:gd name="T10" fmla="*/ 44 w 63"/>
                <a:gd name="T11" fmla="*/ 20 h 127"/>
                <a:gd name="T12" fmla="*/ 52 w 63"/>
                <a:gd name="T13" fmla="*/ 29 h 127"/>
                <a:gd name="T14" fmla="*/ 58 w 63"/>
                <a:gd name="T15" fmla="*/ 40 h 127"/>
                <a:gd name="T16" fmla="*/ 61 w 63"/>
                <a:gd name="T17" fmla="*/ 52 h 127"/>
                <a:gd name="T18" fmla="*/ 63 w 63"/>
                <a:gd name="T19" fmla="*/ 64 h 127"/>
                <a:gd name="T20" fmla="*/ 61 w 63"/>
                <a:gd name="T21" fmla="*/ 76 h 127"/>
                <a:gd name="T22" fmla="*/ 58 w 63"/>
                <a:gd name="T23" fmla="*/ 88 h 127"/>
                <a:gd name="T24" fmla="*/ 52 w 63"/>
                <a:gd name="T25" fmla="*/ 99 h 127"/>
                <a:gd name="T26" fmla="*/ 44 w 63"/>
                <a:gd name="T27" fmla="*/ 109 h 127"/>
                <a:gd name="T28" fmla="*/ 35 w 63"/>
                <a:gd name="T29" fmla="*/ 117 h 127"/>
                <a:gd name="T30" fmla="*/ 24 w 63"/>
                <a:gd name="T31" fmla="*/ 123 h 127"/>
                <a:gd name="T32" fmla="*/ 12 w 63"/>
                <a:gd name="T33" fmla="*/ 126 h 127"/>
                <a:gd name="T34" fmla="*/ 0 w 63"/>
                <a:gd name="T35" fmla="*/ 127 h 127"/>
                <a:gd name="T36" fmla="*/ 0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0" y="64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5" name="Freeform 69"/>
            <p:cNvSpPr>
              <a:spLocks/>
            </p:cNvSpPr>
            <p:nvPr/>
          </p:nvSpPr>
          <p:spPr bwMode="auto">
            <a:xfrm>
              <a:off x="4990" y="851"/>
              <a:ext cx="3" cy="7"/>
            </a:xfrm>
            <a:custGeom>
              <a:avLst/>
              <a:gdLst>
                <a:gd name="T0" fmla="*/ 0 w 63"/>
                <a:gd name="T1" fmla="*/ 0 h 127"/>
                <a:gd name="T2" fmla="*/ 12 w 63"/>
                <a:gd name="T3" fmla="*/ 2 h 127"/>
                <a:gd name="T4" fmla="*/ 24 w 63"/>
                <a:gd name="T5" fmla="*/ 5 h 127"/>
                <a:gd name="T6" fmla="*/ 35 w 63"/>
                <a:gd name="T7" fmla="*/ 11 h 127"/>
                <a:gd name="T8" fmla="*/ 44 w 63"/>
                <a:gd name="T9" fmla="*/ 20 h 127"/>
                <a:gd name="T10" fmla="*/ 52 w 63"/>
                <a:gd name="T11" fmla="*/ 29 h 127"/>
                <a:gd name="T12" fmla="*/ 58 w 63"/>
                <a:gd name="T13" fmla="*/ 40 h 127"/>
                <a:gd name="T14" fmla="*/ 61 w 63"/>
                <a:gd name="T15" fmla="*/ 52 h 127"/>
                <a:gd name="T16" fmla="*/ 63 w 63"/>
                <a:gd name="T17" fmla="*/ 64 h 127"/>
                <a:gd name="T18" fmla="*/ 61 w 63"/>
                <a:gd name="T19" fmla="*/ 76 h 127"/>
                <a:gd name="T20" fmla="*/ 58 w 63"/>
                <a:gd name="T21" fmla="*/ 88 h 127"/>
                <a:gd name="T22" fmla="*/ 52 w 63"/>
                <a:gd name="T23" fmla="*/ 99 h 127"/>
                <a:gd name="T24" fmla="*/ 44 w 63"/>
                <a:gd name="T25" fmla="*/ 109 h 127"/>
                <a:gd name="T26" fmla="*/ 35 w 63"/>
                <a:gd name="T27" fmla="*/ 117 h 127"/>
                <a:gd name="T28" fmla="*/ 24 w 63"/>
                <a:gd name="T29" fmla="*/ 123 h 127"/>
                <a:gd name="T30" fmla="*/ 12 w 63"/>
                <a:gd name="T31" fmla="*/ 126 h 127"/>
                <a:gd name="T32" fmla="*/ 0 w 63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6" name="Freeform 70"/>
            <p:cNvSpPr>
              <a:spLocks/>
            </p:cNvSpPr>
            <p:nvPr/>
          </p:nvSpPr>
          <p:spPr bwMode="auto">
            <a:xfrm>
              <a:off x="4413" y="852"/>
              <a:ext cx="5" cy="6"/>
            </a:xfrm>
            <a:custGeom>
              <a:avLst/>
              <a:gdLst>
                <a:gd name="T0" fmla="*/ 63 w 108"/>
                <a:gd name="T1" fmla="*/ 44 h 107"/>
                <a:gd name="T2" fmla="*/ 108 w 108"/>
                <a:gd name="T3" fmla="*/ 89 h 107"/>
                <a:gd name="T4" fmla="*/ 99 w 108"/>
                <a:gd name="T5" fmla="*/ 97 h 107"/>
                <a:gd name="T6" fmla="*/ 87 w 108"/>
                <a:gd name="T7" fmla="*/ 103 h 107"/>
                <a:gd name="T8" fmla="*/ 75 w 108"/>
                <a:gd name="T9" fmla="*/ 106 h 107"/>
                <a:gd name="T10" fmla="*/ 63 w 108"/>
                <a:gd name="T11" fmla="*/ 107 h 107"/>
                <a:gd name="T12" fmla="*/ 51 w 108"/>
                <a:gd name="T13" fmla="*/ 106 h 107"/>
                <a:gd name="T14" fmla="*/ 39 w 108"/>
                <a:gd name="T15" fmla="*/ 103 h 107"/>
                <a:gd name="T16" fmla="*/ 28 w 108"/>
                <a:gd name="T17" fmla="*/ 97 h 107"/>
                <a:gd name="T18" fmla="*/ 19 w 108"/>
                <a:gd name="T19" fmla="*/ 89 h 107"/>
                <a:gd name="T20" fmla="*/ 11 w 108"/>
                <a:gd name="T21" fmla="*/ 79 h 107"/>
                <a:gd name="T22" fmla="*/ 4 w 108"/>
                <a:gd name="T23" fmla="*/ 68 h 107"/>
                <a:gd name="T24" fmla="*/ 1 w 108"/>
                <a:gd name="T25" fmla="*/ 56 h 107"/>
                <a:gd name="T26" fmla="*/ 0 w 108"/>
                <a:gd name="T27" fmla="*/ 44 h 107"/>
                <a:gd name="T28" fmla="*/ 1 w 108"/>
                <a:gd name="T29" fmla="*/ 32 h 107"/>
                <a:gd name="T30" fmla="*/ 4 w 108"/>
                <a:gd name="T31" fmla="*/ 20 h 107"/>
                <a:gd name="T32" fmla="*/ 11 w 108"/>
                <a:gd name="T33" fmla="*/ 9 h 107"/>
                <a:gd name="T34" fmla="*/ 19 w 108"/>
                <a:gd name="T35" fmla="*/ 0 h 107"/>
                <a:gd name="T36" fmla="*/ 63 w 108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7">
                  <a:moveTo>
                    <a:pt x="63" y="44"/>
                  </a:moveTo>
                  <a:lnTo>
                    <a:pt x="108" y="89"/>
                  </a:lnTo>
                  <a:lnTo>
                    <a:pt x="99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1" y="9"/>
                  </a:lnTo>
                  <a:lnTo>
                    <a:pt x="19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7" name="Freeform 71"/>
            <p:cNvSpPr>
              <a:spLocks/>
            </p:cNvSpPr>
            <p:nvPr/>
          </p:nvSpPr>
          <p:spPr bwMode="auto">
            <a:xfrm>
              <a:off x="4413" y="852"/>
              <a:ext cx="5" cy="6"/>
            </a:xfrm>
            <a:custGeom>
              <a:avLst/>
              <a:gdLst>
                <a:gd name="T0" fmla="*/ 108 w 108"/>
                <a:gd name="T1" fmla="*/ 89 h 107"/>
                <a:gd name="T2" fmla="*/ 99 w 108"/>
                <a:gd name="T3" fmla="*/ 97 h 107"/>
                <a:gd name="T4" fmla="*/ 87 w 108"/>
                <a:gd name="T5" fmla="*/ 103 h 107"/>
                <a:gd name="T6" fmla="*/ 75 w 108"/>
                <a:gd name="T7" fmla="*/ 106 h 107"/>
                <a:gd name="T8" fmla="*/ 63 w 108"/>
                <a:gd name="T9" fmla="*/ 107 h 107"/>
                <a:gd name="T10" fmla="*/ 51 w 108"/>
                <a:gd name="T11" fmla="*/ 106 h 107"/>
                <a:gd name="T12" fmla="*/ 39 w 108"/>
                <a:gd name="T13" fmla="*/ 103 h 107"/>
                <a:gd name="T14" fmla="*/ 28 w 108"/>
                <a:gd name="T15" fmla="*/ 97 h 107"/>
                <a:gd name="T16" fmla="*/ 19 w 108"/>
                <a:gd name="T17" fmla="*/ 89 h 107"/>
                <a:gd name="T18" fmla="*/ 11 w 108"/>
                <a:gd name="T19" fmla="*/ 79 h 107"/>
                <a:gd name="T20" fmla="*/ 4 w 108"/>
                <a:gd name="T21" fmla="*/ 68 h 107"/>
                <a:gd name="T22" fmla="*/ 1 w 108"/>
                <a:gd name="T23" fmla="*/ 56 h 107"/>
                <a:gd name="T24" fmla="*/ 0 w 108"/>
                <a:gd name="T25" fmla="*/ 44 h 107"/>
                <a:gd name="T26" fmla="*/ 1 w 108"/>
                <a:gd name="T27" fmla="*/ 32 h 107"/>
                <a:gd name="T28" fmla="*/ 4 w 108"/>
                <a:gd name="T29" fmla="*/ 20 h 107"/>
                <a:gd name="T30" fmla="*/ 11 w 108"/>
                <a:gd name="T31" fmla="*/ 9 h 107"/>
                <a:gd name="T32" fmla="*/ 19 w 108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7">
                  <a:moveTo>
                    <a:pt x="108" y="89"/>
                  </a:moveTo>
                  <a:lnTo>
                    <a:pt x="99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1" y="9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8" name="Freeform 72"/>
            <p:cNvSpPr>
              <a:spLocks/>
            </p:cNvSpPr>
            <p:nvPr/>
          </p:nvSpPr>
          <p:spPr bwMode="auto">
            <a:xfrm>
              <a:off x="4414" y="751"/>
              <a:ext cx="106" cy="106"/>
            </a:xfrm>
            <a:custGeom>
              <a:avLst/>
              <a:gdLst>
                <a:gd name="T0" fmla="*/ 0 w 1915"/>
                <a:gd name="T1" fmla="*/ 1828 h 1917"/>
                <a:gd name="T2" fmla="*/ 44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0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4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0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89" name="Freeform 73"/>
            <p:cNvSpPr>
              <a:spLocks/>
            </p:cNvSpPr>
            <p:nvPr/>
          </p:nvSpPr>
          <p:spPr bwMode="auto">
            <a:xfrm>
              <a:off x="4414" y="751"/>
              <a:ext cx="106" cy="106"/>
            </a:xfrm>
            <a:custGeom>
              <a:avLst/>
              <a:gdLst>
                <a:gd name="T0" fmla="*/ 0 w 1915"/>
                <a:gd name="T1" fmla="*/ 1828 h 1917"/>
                <a:gd name="T2" fmla="*/ 44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0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4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0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0" name="Freeform 74"/>
            <p:cNvSpPr>
              <a:spLocks/>
            </p:cNvSpPr>
            <p:nvPr/>
          </p:nvSpPr>
          <p:spPr bwMode="auto">
            <a:xfrm>
              <a:off x="4515" y="750"/>
              <a:ext cx="6" cy="6"/>
            </a:xfrm>
            <a:custGeom>
              <a:avLst/>
              <a:gdLst>
                <a:gd name="T0" fmla="*/ 44 w 108"/>
                <a:gd name="T1" fmla="*/ 64 h 109"/>
                <a:gd name="T2" fmla="*/ 0 w 108"/>
                <a:gd name="T3" fmla="*/ 20 h 109"/>
                <a:gd name="T4" fmla="*/ 9 w 108"/>
                <a:gd name="T5" fmla="*/ 12 h 109"/>
                <a:gd name="T6" fmla="*/ 20 w 108"/>
                <a:gd name="T7" fmla="*/ 5 h 109"/>
                <a:gd name="T8" fmla="*/ 32 w 108"/>
                <a:gd name="T9" fmla="*/ 2 h 109"/>
                <a:gd name="T10" fmla="*/ 44 w 108"/>
                <a:gd name="T11" fmla="*/ 0 h 109"/>
                <a:gd name="T12" fmla="*/ 56 w 108"/>
                <a:gd name="T13" fmla="*/ 2 h 109"/>
                <a:gd name="T14" fmla="*/ 68 w 108"/>
                <a:gd name="T15" fmla="*/ 5 h 109"/>
                <a:gd name="T16" fmla="*/ 79 w 108"/>
                <a:gd name="T17" fmla="*/ 12 h 109"/>
                <a:gd name="T18" fmla="*/ 89 w 108"/>
                <a:gd name="T19" fmla="*/ 20 h 109"/>
                <a:gd name="T20" fmla="*/ 97 w 108"/>
                <a:gd name="T21" fmla="*/ 29 h 109"/>
                <a:gd name="T22" fmla="*/ 103 w 108"/>
                <a:gd name="T23" fmla="*/ 40 h 109"/>
                <a:gd name="T24" fmla="*/ 106 w 108"/>
                <a:gd name="T25" fmla="*/ 52 h 109"/>
                <a:gd name="T26" fmla="*/ 108 w 108"/>
                <a:gd name="T27" fmla="*/ 64 h 109"/>
                <a:gd name="T28" fmla="*/ 106 w 108"/>
                <a:gd name="T29" fmla="*/ 76 h 109"/>
                <a:gd name="T30" fmla="*/ 103 w 108"/>
                <a:gd name="T31" fmla="*/ 88 h 109"/>
                <a:gd name="T32" fmla="*/ 97 w 108"/>
                <a:gd name="T33" fmla="*/ 100 h 109"/>
                <a:gd name="T34" fmla="*/ 89 w 108"/>
                <a:gd name="T35" fmla="*/ 109 h 109"/>
                <a:gd name="T36" fmla="*/ 44 w 108"/>
                <a:gd name="T37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9">
                  <a:moveTo>
                    <a:pt x="44" y="64"/>
                  </a:moveTo>
                  <a:lnTo>
                    <a:pt x="0" y="20"/>
                  </a:ln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1" name="Freeform 75"/>
            <p:cNvSpPr>
              <a:spLocks/>
            </p:cNvSpPr>
            <p:nvPr/>
          </p:nvSpPr>
          <p:spPr bwMode="auto">
            <a:xfrm>
              <a:off x="4515" y="750"/>
              <a:ext cx="6" cy="6"/>
            </a:xfrm>
            <a:custGeom>
              <a:avLst/>
              <a:gdLst>
                <a:gd name="T0" fmla="*/ 0 w 108"/>
                <a:gd name="T1" fmla="*/ 20 h 109"/>
                <a:gd name="T2" fmla="*/ 9 w 108"/>
                <a:gd name="T3" fmla="*/ 12 h 109"/>
                <a:gd name="T4" fmla="*/ 20 w 108"/>
                <a:gd name="T5" fmla="*/ 5 h 109"/>
                <a:gd name="T6" fmla="*/ 32 w 108"/>
                <a:gd name="T7" fmla="*/ 2 h 109"/>
                <a:gd name="T8" fmla="*/ 44 w 108"/>
                <a:gd name="T9" fmla="*/ 0 h 109"/>
                <a:gd name="T10" fmla="*/ 56 w 108"/>
                <a:gd name="T11" fmla="*/ 2 h 109"/>
                <a:gd name="T12" fmla="*/ 68 w 108"/>
                <a:gd name="T13" fmla="*/ 5 h 109"/>
                <a:gd name="T14" fmla="*/ 79 w 108"/>
                <a:gd name="T15" fmla="*/ 12 h 109"/>
                <a:gd name="T16" fmla="*/ 89 w 108"/>
                <a:gd name="T17" fmla="*/ 20 h 109"/>
                <a:gd name="T18" fmla="*/ 97 w 108"/>
                <a:gd name="T19" fmla="*/ 29 h 109"/>
                <a:gd name="T20" fmla="*/ 103 w 108"/>
                <a:gd name="T21" fmla="*/ 40 h 109"/>
                <a:gd name="T22" fmla="*/ 106 w 108"/>
                <a:gd name="T23" fmla="*/ 52 h 109"/>
                <a:gd name="T24" fmla="*/ 108 w 108"/>
                <a:gd name="T25" fmla="*/ 64 h 109"/>
                <a:gd name="T26" fmla="*/ 106 w 108"/>
                <a:gd name="T27" fmla="*/ 76 h 109"/>
                <a:gd name="T28" fmla="*/ 103 w 108"/>
                <a:gd name="T29" fmla="*/ 88 h 109"/>
                <a:gd name="T30" fmla="*/ 97 w 108"/>
                <a:gd name="T31" fmla="*/ 100 h 109"/>
                <a:gd name="T32" fmla="*/ 89 w 108"/>
                <a:gd name="T3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9">
                  <a:moveTo>
                    <a:pt x="0" y="20"/>
                  </a:move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2" name="Freeform 76"/>
            <p:cNvSpPr>
              <a:spLocks/>
            </p:cNvSpPr>
            <p:nvPr/>
          </p:nvSpPr>
          <p:spPr bwMode="auto">
            <a:xfrm>
              <a:off x="4514" y="750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9 w 63"/>
                <a:gd name="T11" fmla="*/ 109 h 127"/>
                <a:gd name="T12" fmla="*/ 10 w 63"/>
                <a:gd name="T13" fmla="*/ 100 h 127"/>
                <a:gd name="T14" fmla="*/ 4 w 63"/>
                <a:gd name="T15" fmla="*/ 88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0 w 63"/>
                <a:gd name="T25" fmla="*/ 29 h 127"/>
                <a:gd name="T26" fmla="*/ 19 w 63"/>
                <a:gd name="T27" fmla="*/ 20 h 127"/>
                <a:gd name="T28" fmla="*/ 28 w 63"/>
                <a:gd name="T29" fmla="*/ 12 h 127"/>
                <a:gd name="T30" fmla="*/ 39 w 63"/>
                <a:gd name="T31" fmla="*/ 5 h 127"/>
                <a:gd name="T32" fmla="*/ 51 w 63"/>
                <a:gd name="T33" fmla="*/ 2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0" y="100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2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3" name="Freeform 77"/>
            <p:cNvSpPr>
              <a:spLocks/>
            </p:cNvSpPr>
            <p:nvPr/>
          </p:nvSpPr>
          <p:spPr bwMode="auto">
            <a:xfrm>
              <a:off x="4514" y="750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9 w 63"/>
                <a:gd name="T9" fmla="*/ 109 h 127"/>
                <a:gd name="T10" fmla="*/ 10 w 63"/>
                <a:gd name="T11" fmla="*/ 100 h 127"/>
                <a:gd name="T12" fmla="*/ 4 w 63"/>
                <a:gd name="T13" fmla="*/ 88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0 w 63"/>
                <a:gd name="T23" fmla="*/ 29 h 127"/>
                <a:gd name="T24" fmla="*/ 19 w 63"/>
                <a:gd name="T25" fmla="*/ 20 h 127"/>
                <a:gd name="T26" fmla="*/ 28 w 63"/>
                <a:gd name="T27" fmla="*/ 12 h 127"/>
                <a:gd name="T28" fmla="*/ 39 w 63"/>
                <a:gd name="T29" fmla="*/ 5 h 127"/>
                <a:gd name="T30" fmla="*/ 51 w 63"/>
                <a:gd name="T31" fmla="*/ 2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0" y="100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2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4" name="Freeform 78"/>
            <p:cNvSpPr>
              <a:spLocks/>
            </p:cNvSpPr>
            <p:nvPr/>
          </p:nvSpPr>
          <p:spPr bwMode="auto">
            <a:xfrm>
              <a:off x="4517" y="750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5" name="Freeform 79"/>
            <p:cNvSpPr>
              <a:spLocks/>
            </p:cNvSpPr>
            <p:nvPr/>
          </p:nvSpPr>
          <p:spPr bwMode="auto">
            <a:xfrm>
              <a:off x="4517" y="750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6" name="Freeform 80"/>
            <p:cNvSpPr>
              <a:spLocks/>
            </p:cNvSpPr>
            <p:nvPr/>
          </p:nvSpPr>
          <p:spPr bwMode="auto">
            <a:xfrm>
              <a:off x="5091" y="750"/>
              <a:ext cx="4" cy="7"/>
            </a:xfrm>
            <a:custGeom>
              <a:avLst/>
              <a:gdLst>
                <a:gd name="T0" fmla="*/ 0 w 63"/>
                <a:gd name="T1" fmla="*/ 64 h 127"/>
                <a:gd name="T2" fmla="*/ 0 w 63"/>
                <a:gd name="T3" fmla="*/ 0 h 127"/>
                <a:gd name="T4" fmla="*/ 12 w 63"/>
                <a:gd name="T5" fmla="*/ 2 h 127"/>
                <a:gd name="T6" fmla="*/ 24 w 63"/>
                <a:gd name="T7" fmla="*/ 5 h 127"/>
                <a:gd name="T8" fmla="*/ 35 w 63"/>
                <a:gd name="T9" fmla="*/ 12 h 127"/>
                <a:gd name="T10" fmla="*/ 44 w 63"/>
                <a:gd name="T11" fmla="*/ 20 h 127"/>
                <a:gd name="T12" fmla="*/ 52 w 63"/>
                <a:gd name="T13" fmla="*/ 29 h 127"/>
                <a:gd name="T14" fmla="*/ 58 w 63"/>
                <a:gd name="T15" fmla="*/ 40 h 127"/>
                <a:gd name="T16" fmla="*/ 61 w 63"/>
                <a:gd name="T17" fmla="*/ 52 h 127"/>
                <a:gd name="T18" fmla="*/ 63 w 63"/>
                <a:gd name="T19" fmla="*/ 64 h 127"/>
                <a:gd name="T20" fmla="*/ 61 w 63"/>
                <a:gd name="T21" fmla="*/ 76 h 127"/>
                <a:gd name="T22" fmla="*/ 58 w 63"/>
                <a:gd name="T23" fmla="*/ 88 h 127"/>
                <a:gd name="T24" fmla="*/ 52 w 63"/>
                <a:gd name="T25" fmla="*/ 100 h 127"/>
                <a:gd name="T26" fmla="*/ 44 w 63"/>
                <a:gd name="T27" fmla="*/ 109 h 127"/>
                <a:gd name="T28" fmla="*/ 35 w 63"/>
                <a:gd name="T29" fmla="*/ 117 h 127"/>
                <a:gd name="T30" fmla="*/ 24 w 63"/>
                <a:gd name="T31" fmla="*/ 123 h 127"/>
                <a:gd name="T32" fmla="*/ 12 w 63"/>
                <a:gd name="T33" fmla="*/ 126 h 127"/>
                <a:gd name="T34" fmla="*/ 0 w 63"/>
                <a:gd name="T35" fmla="*/ 127 h 127"/>
                <a:gd name="T36" fmla="*/ 0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0" y="64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7" name="Freeform 81"/>
            <p:cNvSpPr>
              <a:spLocks/>
            </p:cNvSpPr>
            <p:nvPr/>
          </p:nvSpPr>
          <p:spPr bwMode="auto">
            <a:xfrm>
              <a:off x="5091" y="750"/>
              <a:ext cx="4" cy="7"/>
            </a:xfrm>
            <a:custGeom>
              <a:avLst/>
              <a:gdLst>
                <a:gd name="T0" fmla="*/ 0 w 63"/>
                <a:gd name="T1" fmla="*/ 0 h 127"/>
                <a:gd name="T2" fmla="*/ 12 w 63"/>
                <a:gd name="T3" fmla="*/ 2 h 127"/>
                <a:gd name="T4" fmla="*/ 24 w 63"/>
                <a:gd name="T5" fmla="*/ 5 h 127"/>
                <a:gd name="T6" fmla="*/ 35 w 63"/>
                <a:gd name="T7" fmla="*/ 12 h 127"/>
                <a:gd name="T8" fmla="*/ 44 w 63"/>
                <a:gd name="T9" fmla="*/ 20 h 127"/>
                <a:gd name="T10" fmla="*/ 52 w 63"/>
                <a:gd name="T11" fmla="*/ 29 h 127"/>
                <a:gd name="T12" fmla="*/ 58 w 63"/>
                <a:gd name="T13" fmla="*/ 40 h 127"/>
                <a:gd name="T14" fmla="*/ 61 w 63"/>
                <a:gd name="T15" fmla="*/ 52 h 127"/>
                <a:gd name="T16" fmla="*/ 63 w 63"/>
                <a:gd name="T17" fmla="*/ 64 h 127"/>
                <a:gd name="T18" fmla="*/ 61 w 63"/>
                <a:gd name="T19" fmla="*/ 76 h 127"/>
                <a:gd name="T20" fmla="*/ 58 w 63"/>
                <a:gd name="T21" fmla="*/ 88 h 127"/>
                <a:gd name="T22" fmla="*/ 52 w 63"/>
                <a:gd name="T23" fmla="*/ 100 h 127"/>
                <a:gd name="T24" fmla="*/ 44 w 63"/>
                <a:gd name="T25" fmla="*/ 109 h 127"/>
                <a:gd name="T26" fmla="*/ 35 w 63"/>
                <a:gd name="T27" fmla="*/ 117 h 127"/>
                <a:gd name="T28" fmla="*/ 24 w 63"/>
                <a:gd name="T29" fmla="*/ 123 h 127"/>
                <a:gd name="T30" fmla="*/ 12 w 63"/>
                <a:gd name="T31" fmla="*/ 126 h 127"/>
                <a:gd name="T32" fmla="*/ 0 w 63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8" name="Freeform 82"/>
            <p:cNvSpPr>
              <a:spLocks/>
            </p:cNvSpPr>
            <p:nvPr/>
          </p:nvSpPr>
          <p:spPr bwMode="auto">
            <a:xfrm>
              <a:off x="4986" y="852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79 h 107"/>
                <a:gd name="T22" fmla="*/ 4 w 107"/>
                <a:gd name="T23" fmla="*/ 68 h 107"/>
                <a:gd name="T24" fmla="*/ 1 w 107"/>
                <a:gd name="T25" fmla="*/ 56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499" name="Freeform 83"/>
            <p:cNvSpPr>
              <a:spLocks/>
            </p:cNvSpPr>
            <p:nvPr/>
          </p:nvSpPr>
          <p:spPr bwMode="auto">
            <a:xfrm>
              <a:off x="4986" y="852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79 h 107"/>
                <a:gd name="T20" fmla="*/ 4 w 107"/>
                <a:gd name="T21" fmla="*/ 68 h 107"/>
                <a:gd name="T22" fmla="*/ 1 w 107"/>
                <a:gd name="T23" fmla="*/ 56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0" name="Freeform 84"/>
            <p:cNvSpPr>
              <a:spLocks/>
            </p:cNvSpPr>
            <p:nvPr/>
          </p:nvSpPr>
          <p:spPr bwMode="auto">
            <a:xfrm>
              <a:off x="4987" y="751"/>
              <a:ext cx="107" cy="106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1" name="Freeform 85"/>
            <p:cNvSpPr>
              <a:spLocks/>
            </p:cNvSpPr>
            <p:nvPr/>
          </p:nvSpPr>
          <p:spPr bwMode="auto">
            <a:xfrm>
              <a:off x="4987" y="751"/>
              <a:ext cx="107" cy="106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2" name="Freeform 86"/>
            <p:cNvSpPr>
              <a:spLocks/>
            </p:cNvSpPr>
            <p:nvPr/>
          </p:nvSpPr>
          <p:spPr bwMode="auto">
            <a:xfrm>
              <a:off x="5089" y="750"/>
              <a:ext cx="6" cy="6"/>
            </a:xfrm>
            <a:custGeom>
              <a:avLst/>
              <a:gdLst>
                <a:gd name="T0" fmla="*/ 45 w 108"/>
                <a:gd name="T1" fmla="*/ 64 h 109"/>
                <a:gd name="T2" fmla="*/ 0 w 108"/>
                <a:gd name="T3" fmla="*/ 20 h 109"/>
                <a:gd name="T4" fmla="*/ 9 w 108"/>
                <a:gd name="T5" fmla="*/ 12 h 109"/>
                <a:gd name="T6" fmla="*/ 20 w 108"/>
                <a:gd name="T7" fmla="*/ 5 h 109"/>
                <a:gd name="T8" fmla="*/ 32 w 108"/>
                <a:gd name="T9" fmla="*/ 2 h 109"/>
                <a:gd name="T10" fmla="*/ 45 w 108"/>
                <a:gd name="T11" fmla="*/ 0 h 109"/>
                <a:gd name="T12" fmla="*/ 57 w 108"/>
                <a:gd name="T13" fmla="*/ 2 h 109"/>
                <a:gd name="T14" fmla="*/ 69 w 108"/>
                <a:gd name="T15" fmla="*/ 5 h 109"/>
                <a:gd name="T16" fmla="*/ 80 w 108"/>
                <a:gd name="T17" fmla="*/ 12 h 109"/>
                <a:gd name="T18" fmla="*/ 89 w 108"/>
                <a:gd name="T19" fmla="*/ 20 h 109"/>
                <a:gd name="T20" fmla="*/ 97 w 108"/>
                <a:gd name="T21" fmla="*/ 29 h 109"/>
                <a:gd name="T22" fmla="*/ 103 w 108"/>
                <a:gd name="T23" fmla="*/ 40 h 109"/>
                <a:gd name="T24" fmla="*/ 106 w 108"/>
                <a:gd name="T25" fmla="*/ 52 h 109"/>
                <a:gd name="T26" fmla="*/ 108 w 108"/>
                <a:gd name="T27" fmla="*/ 64 h 109"/>
                <a:gd name="T28" fmla="*/ 106 w 108"/>
                <a:gd name="T29" fmla="*/ 76 h 109"/>
                <a:gd name="T30" fmla="*/ 103 w 108"/>
                <a:gd name="T31" fmla="*/ 88 h 109"/>
                <a:gd name="T32" fmla="*/ 97 w 108"/>
                <a:gd name="T33" fmla="*/ 100 h 109"/>
                <a:gd name="T34" fmla="*/ 89 w 108"/>
                <a:gd name="T35" fmla="*/ 109 h 109"/>
                <a:gd name="T36" fmla="*/ 45 w 108"/>
                <a:gd name="T37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9">
                  <a:moveTo>
                    <a:pt x="45" y="64"/>
                  </a:moveTo>
                  <a:lnTo>
                    <a:pt x="0" y="20"/>
                  </a:ln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  <a:lnTo>
                    <a:pt x="45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3" name="Freeform 87"/>
            <p:cNvSpPr>
              <a:spLocks/>
            </p:cNvSpPr>
            <p:nvPr/>
          </p:nvSpPr>
          <p:spPr bwMode="auto">
            <a:xfrm>
              <a:off x="5089" y="750"/>
              <a:ext cx="6" cy="6"/>
            </a:xfrm>
            <a:custGeom>
              <a:avLst/>
              <a:gdLst>
                <a:gd name="T0" fmla="*/ 0 w 108"/>
                <a:gd name="T1" fmla="*/ 20 h 109"/>
                <a:gd name="T2" fmla="*/ 9 w 108"/>
                <a:gd name="T3" fmla="*/ 12 h 109"/>
                <a:gd name="T4" fmla="*/ 20 w 108"/>
                <a:gd name="T5" fmla="*/ 5 h 109"/>
                <a:gd name="T6" fmla="*/ 32 w 108"/>
                <a:gd name="T7" fmla="*/ 2 h 109"/>
                <a:gd name="T8" fmla="*/ 45 w 108"/>
                <a:gd name="T9" fmla="*/ 0 h 109"/>
                <a:gd name="T10" fmla="*/ 57 w 108"/>
                <a:gd name="T11" fmla="*/ 2 h 109"/>
                <a:gd name="T12" fmla="*/ 69 w 108"/>
                <a:gd name="T13" fmla="*/ 5 h 109"/>
                <a:gd name="T14" fmla="*/ 80 w 108"/>
                <a:gd name="T15" fmla="*/ 12 h 109"/>
                <a:gd name="T16" fmla="*/ 89 w 108"/>
                <a:gd name="T17" fmla="*/ 20 h 109"/>
                <a:gd name="T18" fmla="*/ 97 w 108"/>
                <a:gd name="T19" fmla="*/ 29 h 109"/>
                <a:gd name="T20" fmla="*/ 103 w 108"/>
                <a:gd name="T21" fmla="*/ 40 h 109"/>
                <a:gd name="T22" fmla="*/ 106 w 108"/>
                <a:gd name="T23" fmla="*/ 52 h 109"/>
                <a:gd name="T24" fmla="*/ 108 w 108"/>
                <a:gd name="T25" fmla="*/ 64 h 109"/>
                <a:gd name="T26" fmla="*/ 106 w 108"/>
                <a:gd name="T27" fmla="*/ 76 h 109"/>
                <a:gd name="T28" fmla="*/ 103 w 108"/>
                <a:gd name="T29" fmla="*/ 88 h 109"/>
                <a:gd name="T30" fmla="*/ 97 w 108"/>
                <a:gd name="T31" fmla="*/ 100 h 109"/>
                <a:gd name="T32" fmla="*/ 89 w 108"/>
                <a:gd name="T3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9">
                  <a:moveTo>
                    <a:pt x="0" y="20"/>
                  </a:move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4" name="Freeform 88"/>
            <p:cNvSpPr>
              <a:spLocks/>
            </p:cNvSpPr>
            <p:nvPr/>
          </p:nvSpPr>
          <p:spPr bwMode="auto">
            <a:xfrm>
              <a:off x="4986" y="1058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7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5" name="Freeform 89"/>
            <p:cNvSpPr>
              <a:spLocks/>
            </p:cNvSpPr>
            <p:nvPr/>
          </p:nvSpPr>
          <p:spPr bwMode="auto">
            <a:xfrm>
              <a:off x="4986" y="1058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7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6" name="Freeform 90"/>
            <p:cNvSpPr>
              <a:spLocks/>
            </p:cNvSpPr>
            <p:nvPr/>
          </p:nvSpPr>
          <p:spPr bwMode="auto">
            <a:xfrm>
              <a:off x="4987" y="999"/>
              <a:ext cx="63" cy="63"/>
            </a:xfrm>
            <a:custGeom>
              <a:avLst/>
              <a:gdLst>
                <a:gd name="T0" fmla="*/ 0 w 1133"/>
                <a:gd name="T1" fmla="*/ 1045 h 1134"/>
                <a:gd name="T2" fmla="*/ 45 w 1133"/>
                <a:gd name="T3" fmla="*/ 1089 h 1134"/>
                <a:gd name="T4" fmla="*/ 89 w 1133"/>
                <a:gd name="T5" fmla="*/ 1134 h 1134"/>
                <a:gd name="T6" fmla="*/ 1133 w 1133"/>
                <a:gd name="T7" fmla="*/ 89 h 1134"/>
                <a:gd name="T8" fmla="*/ 1089 w 1133"/>
                <a:gd name="T9" fmla="*/ 44 h 1134"/>
                <a:gd name="T10" fmla="*/ 1044 w 1133"/>
                <a:gd name="T11" fmla="*/ 0 h 1134"/>
                <a:gd name="T12" fmla="*/ 0 w 1133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3" y="89"/>
                  </a:lnTo>
                  <a:lnTo>
                    <a:pt x="1089" y="44"/>
                  </a:lnTo>
                  <a:lnTo>
                    <a:pt x="1044" y="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7" name="Freeform 91"/>
            <p:cNvSpPr>
              <a:spLocks/>
            </p:cNvSpPr>
            <p:nvPr/>
          </p:nvSpPr>
          <p:spPr bwMode="auto">
            <a:xfrm>
              <a:off x="4987" y="999"/>
              <a:ext cx="63" cy="63"/>
            </a:xfrm>
            <a:custGeom>
              <a:avLst/>
              <a:gdLst>
                <a:gd name="T0" fmla="*/ 0 w 1133"/>
                <a:gd name="T1" fmla="*/ 1045 h 1134"/>
                <a:gd name="T2" fmla="*/ 45 w 1133"/>
                <a:gd name="T3" fmla="*/ 1089 h 1134"/>
                <a:gd name="T4" fmla="*/ 89 w 1133"/>
                <a:gd name="T5" fmla="*/ 1134 h 1134"/>
                <a:gd name="T6" fmla="*/ 1133 w 1133"/>
                <a:gd name="T7" fmla="*/ 89 h 1134"/>
                <a:gd name="T8" fmla="*/ 1089 w 1133"/>
                <a:gd name="T9" fmla="*/ 44 h 1134"/>
                <a:gd name="T10" fmla="*/ 1044 w 1133"/>
                <a:gd name="T11" fmla="*/ 0 h 1134"/>
                <a:gd name="T12" fmla="*/ 0 w 1133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3" y="89"/>
                  </a:lnTo>
                  <a:lnTo>
                    <a:pt x="1089" y="44"/>
                  </a:lnTo>
                  <a:lnTo>
                    <a:pt x="1044" y="0"/>
                  </a:lnTo>
                  <a:lnTo>
                    <a:pt x="0" y="10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8" name="Freeform 92"/>
            <p:cNvSpPr>
              <a:spLocks/>
            </p:cNvSpPr>
            <p:nvPr/>
          </p:nvSpPr>
          <p:spPr bwMode="auto">
            <a:xfrm>
              <a:off x="5045" y="998"/>
              <a:ext cx="6" cy="6"/>
            </a:xfrm>
            <a:custGeom>
              <a:avLst/>
              <a:gdLst>
                <a:gd name="T0" fmla="*/ 45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5 w 108"/>
                <a:gd name="T11" fmla="*/ 0 h 108"/>
                <a:gd name="T12" fmla="*/ 57 w 108"/>
                <a:gd name="T13" fmla="*/ 2 h 108"/>
                <a:gd name="T14" fmla="*/ 69 w 108"/>
                <a:gd name="T15" fmla="*/ 5 h 108"/>
                <a:gd name="T16" fmla="*/ 80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6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5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5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09" name="Freeform 93"/>
            <p:cNvSpPr>
              <a:spLocks/>
            </p:cNvSpPr>
            <p:nvPr/>
          </p:nvSpPr>
          <p:spPr bwMode="auto">
            <a:xfrm>
              <a:off x="5045" y="998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5 w 108"/>
                <a:gd name="T9" fmla="*/ 0 h 108"/>
                <a:gd name="T10" fmla="*/ 57 w 108"/>
                <a:gd name="T11" fmla="*/ 2 h 108"/>
                <a:gd name="T12" fmla="*/ 69 w 108"/>
                <a:gd name="T13" fmla="*/ 5 h 108"/>
                <a:gd name="T14" fmla="*/ 80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6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0" name="Freeform 94"/>
            <p:cNvSpPr>
              <a:spLocks/>
            </p:cNvSpPr>
            <p:nvPr/>
          </p:nvSpPr>
          <p:spPr bwMode="auto">
            <a:xfrm>
              <a:off x="5044" y="1002"/>
              <a:ext cx="7" cy="3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3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3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1" name="Freeform 95"/>
            <p:cNvSpPr>
              <a:spLocks/>
            </p:cNvSpPr>
            <p:nvPr/>
          </p:nvSpPr>
          <p:spPr bwMode="auto">
            <a:xfrm>
              <a:off x="5044" y="1002"/>
              <a:ext cx="7" cy="3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3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3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2" name="Freeform 96"/>
            <p:cNvSpPr>
              <a:spLocks/>
            </p:cNvSpPr>
            <p:nvPr/>
          </p:nvSpPr>
          <p:spPr bwMode="auto">
            <a:xfrm>
              <a:off x="5044" y="899"/>
              <a:ext cx="7" cy="103"/>
            </a:xfrm>
            <a:custGeom>
              <a:avLst/>
              <a:gdLst>
                <a:gd name="T0" fmla="*/ 0 w 126"/>
                <a:gd name="T1" fmla="*/ 1846 h 1846"/>
                <a:gd name="T2" fmla="*/ 63 w 126"/>
                <a:gd name="T3" fmla="*/ 1846 h 1846"/>
                <a:gd name="T4" fmla="*/ 126 w 126"/>
                <a:gd name="T5" fmla="*/ 1846 h 1846"/>
                <a:gd name="T6" fmla="*/ 126 w 126"/>
                <a:gd name="T7" fmla="*/ 0 h 1846"/>
                <a:gd name="T8" fmla="*/ 63 w 126"/>
                <a:gd name="T9" fmla="*/ 0 h 1846"/>
                <a:gd name="T10" fmla="*/ 0 w 126"/>
                <a:gd name="T11" fmla="*/ 0 h 1846"/>
                <a:gd name="T12" fmla="*/ 0 w 126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1846">
                  <a:moveTo>
                    <a:pt x="0" y="1846"/>
                  </a:moveTo>
                  <a:lnTo>
                    <a:pt x="63" y="1846"/>
                  </a:lnTo>
                  <a:lnTo>
                    <a:pt x="126" y="1846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3" name="Freeform 97"/>
            <p:cNvSpPr>
              <a:spLocks/>
            </p:cNvSpPr>
            <p:nvPr/>
          </p:nvSpPr>
          <p:spPr bwMode="auto">
            <a:xfrm>
              <a:off x="5044" y="899"/>
              <a:ext cx="7" cy="103"/>
            </a:xfrm>
            <a:custGeom>
              <a:avLst/>
              <a:gdLst>
                <a:gd name="T0" fmla="*/ 0 w 126"/>
                <a:gd name="T1" fmla="*/ 1846 h 1846"/>
                <a:gd name="T2" fmla="*/ 63 w 126"/>
                <a:gd name="T3" fmla="*/ 1846 h 1846"/>
                <a:gd name="T4" fmla="*/ 126 w 126"/>
                <a:gd name="T5" fmla="*/ 1846 h 1846"/>
                <a:gd name="T6" fmla="*/ 126 w 126"/>
                <a:gd name="T7" fmla="*/ 0 h 1846"/>
                <a:gd name="T8" fmla="*/ 63 w 126"/>
                <a:gd name="T9" fmla="*/ 0 h 1846"/>
                <a:gd name="T10" fmla="*/ 0 w 126"/>
                <a:gd name="T11" fmla="*/ 0 h 1846"/>
                <a:gd name="T12" fmla="*/ 0 w 126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1846">
                  <a:moveTo>
                    <a:pt x="0" y="1846"/>
                  </a:moveTo>
                  <a:lnTo>
                    <a:pt x="63" y="1846"/>
                  </a:lnTo>
                  <a:lnTo>
                    <a:pt x="126" y="1846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4" name="Freeform 98"/>
            <p:cNvSpPr>
              <a:spLocks/>
            </p:cNvSpPr>
            <p:nvPr/>
          </p:nvSpPr>
          <p:spPr bwMode="auto">
            <a:xfrm>
              <a:off x="5044" y="896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5" name="Freeform 99"/>
            <p:cNvSpPr>
              <a:spLocks/>
            </p:cNvSpPr>
            <p:nvPr/>
          </p:nvSpPr>
          <p:spPr bwMode="auto">
            <a:xfrm>
              <a:off x="5044" y="896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6" name="Freeform 100"/>
            <p:cNvSpPr>
              <a:spLocks/>
            </p:cNvSpPr>
            <p:nvPr/>
          </p:nvSpPr>
          <p:spPr bwMode="auto">
            <a:xfrm>
              <a:off x="5044" y="897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0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6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0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7" name="Freeform 101"/>
            <p:cNvSpPr>
              <a:spLocks/>
            </p:cNvSpPr>
            <p:nvPr/>
          </p:nvSpPr>
          <p:spPr bwMode="auto">
            <a:xfrm>
              <a:off x="5044" y="897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0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6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0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8" name="Freeform 102"/>
            <p:cNvSpPr>
              <a:spLocks/>
            </p:cNvSpPr>
            <p:nvPr/>
          </p:nvSpPr>
          <p:spPr bwMode="auto">
            <a:xfrm>
              <a:off x="5045" y="795"/>
              <a:ext cx="107" cy="107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19" name="Freeform 103"/>
            <p:cNvSpPr>
              <a:spLocks/>
            </p:cNvSpPr>
            <p:nvPr/>
          </p:nvSpPr>
          <p:spPr bwMode="auto">
            <a:xfrm>
              <a:off x="5045" y="795"/>
              <a:ext cx="107" cy="107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0" name="Freeform 104"/>
            <p:cNvSpPr>
              <a:spLocks/>
            </p:cNvSpPr>
            <p:nvPr/>
          </p:nvSpPr>
          <p:spPr bwMode="auto">
            <a:xfrm>
              <a:off x="5147" y="794"/>
              <a:ext cx="6" cy="6"/>
            </a:xfrm>
            <a:custGeom>
              <a:avLst/>
              <a:gdLst>
                <a:gd name="T0" fmla="*/ 45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5 w 108"/>
                <a:gd name="T11" fmla="*/ 0 h 108"/>
                <a:gd name="T12" fmla="*/ 57 w 108"/>
                <a:gd name="T13" fmla="*/ 2 h 108"/>
                <a:gd name="T14" fmla="*/ 69 w 108"/>
                <a:gd name="T15" fmla="*/ 5 h 108"/>
                <a:gd name="T16" fmla="*/ 80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5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5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5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5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1" name="Freeform 105"/>
            <p:cNvSpPr>
              <a:spLocks/>
            </p:cNvSpPr>
            <p:nvPr/>
          </p:nvSpPr>
          <p:spPr bwMode="auto">
            <a:xfrm>
              <a:off x="5147" y="794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5 w 108"/>
                <a:gd name="T9" fmla="*/ 0 h 108"/>
                <a:gd name="T10" fmla="*/ 57 w 108"/>
                <a:gd name="T11" fmla="*/ 2 h 108"/>
                <a:gd name="T12" fmla="*/ 69 w 108"/>
                <a:gd name="T13" fmla="*/ 5 h 108"/>
                <a:gd name="T14" fmla="*/ 80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5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5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2" name="Freeform 106"/>
            <p:cNvSpPr>
              <a:spLocks/>
            </p:cNvSpPr>
            <p:nvPr/>
          </p:nvSpPr>
          <p:spPr bwMode="auto">
            <a:xfrm>
              <a:off x="5146" y="798"/>
              <a:ext cx="7" cy="3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2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2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2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3" name="Freeform 107"/>
            <p:cNvSpPr>
              <a:spLocks/>
            </p:cNvSpPr>
            <p:nvPr/>
          </p:nvSpPr>
          <p:spPr bwMode="auto">
            <a:xfrm>
              <a:off x="5146" y="798"/>
              <a:ext cx="7" cy="3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2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2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2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4" name="Freeform 108"/>
            <p:cNvSpPr>
              <a:spLocks/>
            </p:cNvSpPr>
            <p:nvPr/>
          </p:nvSpPr>
          <p:spPr bwMode="auto">
            <a:xfrm>
              <a:off x="5146" y="449"/>
              <a:ext cx="7" cy="349"/>
            </a:xfrm>
            <a:custGeom>
              <a:avLst/>
              <a:gdLst>
                <a:gd name="T0" fmla="*/ 0 w 126"/>
                <a:gd name="T1" fmla="*/ 6278 h 6278"/>
                <a:gd name="T2" fmla="*/ 63 w 126"/>
                <a:gd name="T3" fmla="*/ 6278 h 6278"/>
                <a:gd name="T4" fmla="*/ 126 w 126"/>
                <a:gd name="T5" fmla="*/ 6278 h 6278"/>
                <a:gd name="T6" fmla="*/ 126 w 126"/>
                <a:gd name="T7" fmla="*/ 0 h 6278"/>
                <a:gd name="T8" fmla="*/ 63 w 126"/>
                <a:gd name="T9" fmla="*/ 0 h 6278"/>
                <a:gd name="T10" fmla="*/ 0 w 126"/>
                <a:gd name="T11" fmla="*/ 0 h 6278"/>
                <a:gd name="T12" fmla="*/ 0 w 126"/>
                <a:gd name="T13" fmla="*/ 6278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6278">
                  <a:moveTo>
                    <a:pt x="0" y="6278"/>
                  </a:moveTo>
                  <a:lnTo>
                    <a:pt x="63" y="6278"/>
                  </a:lnTo>
                  <a:lnTo>
                    <a:pt x="126" y="6278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6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5" name="Freeform 109"/>
            <p:cNvSpPr>
              <a:spLocks/>
            </p:cNvSpPr>
            <p:nvPr/>
          </p:nvSpPr>
          <p:spPr bwMode="auto">
            <a:xfrm>
              <a:off x="5146" y="449"/>
              <a:ext cx="7" cy="349"/>
            </a:xfrm>
            <a:custGeom>
              <a:avLst/>
              <a:gdLst>
                <a:gd name="T0" fmla="*/ 0 w 126"/>
                <a:gd name="T1" fmla="*/ 6278 h 6278"/>
                <a:gd name="T2" fmla="*/ 63 w 126"/>
                <a:gd name="T3" fmla="*/ 6278 h 6278"/>
                <a:gd name="T4" fmla="*/ 126 w 126"/>
                <a:gd name="T5" fmla="*/ 6278 h 6278"/>
                <a:gd name="T6" fmla="*/ 126 w 126"/>
                <a:gd name="T7" fmla="*/ 0 h 6278"/>
                <a:gd name="T8" fmla="*/ 63 w 126"/>
                <a:gd name="T9" fmla="*/ 0 h 6278"/>
                <a:gd name="T10" fmla="*/ 0 w 126"/>
                <a:gd name="T11" fmla="*/ 0 h 6278"/>
                <a:gd name="T12" fmla="*/ 0 w 126"/>
                <a:gd name="T13" fmla="*/ 6278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6278">
                  <a:moveTo>
                    <a:pt x="0" y="6278"/>
                  </a:moveTo>
                  <a:lnTo>
                    <a:pt x="63" y="6278"/>
                  </a:lnTo>
                  <a:lnTo>
                    <a:pt x="126" y="6278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62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6" name="Freeform 110"/>
            <p:cNvSpPr>
              <a:spLocks/>
            </p:cNvSpPr>
            <p:nvPr/>
          </p:nvSpPr>
          <p:spPr bwMode="auto">
            <a:xfrm>
              <a:off x="5146" y="446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7" name="Freeform 111"/>
            <p:cNvSpPr>
              <a:spLocks/>
            </p:cNvSpPr>
            <p:nvPr/>
          </p:nvSpPr>
          <p:spPr bwMode="auto">
            <a:xfrm>
              <a:off x="5146" y="446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8" name="Freeform 112"/>
            <p:cNvSpPr>
              <a:spLocks/>
            </p:cNvSpPr>
            <p:nvPr/>
          </p:nvSpPr>
          <p:spPr bwMode="auto">
            <a:xfrm>
              <a:off x="5088" y="753"/>
              <a:ext cx="7" cy="4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2 h 63"/>
                <a:gd name="T6" fmla="*/ 121 w 126"/>
                <a:gd name="T7" fmla="*/ 24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4 h 63"/>
                <a:gd name="T32" fmla="*/ 1 w 126"/>
                <a:gd name="T33" fmla="*/ 12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2"/>
                  </a:lnTo>
                  <a:lnTo>
                    <a:pt x="121" y="24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29" name="Freeform 113"/>
            <p:cNvSpPr>
              <a:spLocks/>
            </p:cNvSpPr>
            <p:nvPr/>
          </p:nvSpPr>
          <p:spPr bwMode="auto">
            <a:xfrm>
              <a:off x="5088" y="753"/>
              <a:ext cx="7" cy="4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2 h 63"/>
                <a:gd name="T4" fmla="*/ 121 w 126"/>
                <a:gd name="T5" fmla="*/ 24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4 h 63"/>
                <a:gd name="T30" fmla="*/ 1 w 126"/>
                <a:gd name="T31" fmla="*/ 12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2"/>
                  </a:lnTo>
                  <a:lnTo>
                    <a:pt x="121" y="24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0" name="Freeform 114"/>
            <p:cNvSpPr>
              <a:spLocks/>
            </p:cNvSpPr>
            <p:nvPr/>
          </p:nvSpPr>
          <p:spPr bwMode="auto">
            <a:xfrm>
              <a:off x="5088" y="507"/>
              <a:ext cx="7" cy="246"/>
            </a:xfrm>
            <a:custGeom>
              <a:avLst/>
              <a:gdLst>
                <a:gd name="T0" fmla="*/ 0 w 126"/>
                <a:gd name="T1" fmla="*/ 4431 h 4431"/>
                <a:gd name="T2" fmla="*/ 63 w 126"/>
                <a:gd name="T3" fmla="*/ 4431 h 4431"/>
                <a:gd name="T4" fmla="*/ 126 w 126"/>
                <a:gd name="T5" fmla="*/ 4431 h 4431"/>
                <a:gd name="T6" fmla="*/ 126 w 126"/>
                <a:gd name="T7" fmla="*/ 0 h 4431"/>
                <a:gd name="T8" fmla="*/ 63 w 126"/>
                <a:gd name="T9" fmla="*/ 0 h 4431"/>
                <a:gd name="T10" fmla="*/ 0 w 126"/>
                <a:gd name="T11" fmla="*/ 0 h 4431"/>
                <a:gd name="T12" fmla="*/ 0 w 126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4431">
                  <a:moveTo>
                    <a:pt x="0" y="4431"/>
                  </a:moveTo>
                  <a:lnTo>
                    <a:pt x="63" y="4431"/>
                  </a:lnTo>
                  <a:lnTo>
                    <a:pt x="126" y="4431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1" name="Freeform 115"/>
            <p:cNvSpPr>
              <a:spLocks/>
            </p:cNvSpPr>
            <p:nvPr/>
          </p:nvSpPr>
          <p:spPr bwMode="auto">
            <a:xfrm>
              <a:off x="5088" y="507"/>
              <a:ext cx="7" cy="246"/>
            </a:xfrm>
            <a:custGeom>
              <a:avLst/>
              <a:gdLst>
                <a:gd name="T0" fmla="*/ 0 w 126"/>
                <a:gd name="T1" fmla="*/ 4431 h 4431"/>
                <a:gd name="T2" fmla="*/ 63 w 126"/>
                <a:gd name="T3" fmla="*/ 4431 h 4431"/>
                <a:gd name="T4" fmla="*/ 126 w 126"/>
                <a:gd name="T5" fmla="*/ 4431 h 4431"/>
                <a:gd name="T6" fmla="*/ 126 w 126"/>
                <a:gd name="T7" fmla="*/ 0 h 4431"/>
                <a:gd name="T8" fmla="*/ 63 w 126"/>
                <a:gd name="T9" fmla="*/ 0 h 4431"/>
                <a:gd name="T10" fmla="*/ 0 w 126"/>
                <a:gd name="T11" fmla="*/ 0 h 4431"/>
                <a:gd name="T12" fmla="*/ 0 w 126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4431">
                  <a:moveTo>
                    <a:pt x="0" y="4431"/>
                  </a:moveTo>
                  <a:lnTo>
                    <a:pt x="63" y="4431"/>
                  </a:lnTo>
                  <a:lnTo>
                    <a:pt x="126" y="4431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2" name="Freeform 116"/>
            <p:cNvSpPr>
              <a:spLocks/>
            </p:cNvSpPr>
            <p:nvPr/>
          </p:nvSpPr>
          <p:spPr bwMode="auto">
            <a:xfrm>
              <a:off x="5088" y="504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3" name="Freeform 117"/>
            <p:cNvSpPr>
              <a:spLocks/>
            </p:cNvSpPr>
            <p:nvPr/>
          </p:nvSpPr>
          <p:spPr bwMode="auto">
            <a:xfrm>
              <a:off x="5088" y="504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4" name="Freeform 118"/>
            <p:cNvSpPr>
              <a:spLocks/>
            </p:cNvSpPr>
            <p:nvPr/>
          </p:nvSpPr>
          <p:spPr bwMode="auto">
            <a:xfrm>
              <a:off x="4577" y="1058"/>
              <a:ext cx="5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9 w 107"/>
                <a:gd name="T15" fmla="*/ 103 h 107"/>
                <a:gd name="T16" fmla="*/ 28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7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5" name="Freeform 119"/>
            <p:cNvSpPr>
              <a:spLocks/>
            </p:cNvSpPr>
            <p:nvPr/>
          </p:nvSpPr>
          <p:spPr bwMode="auto">
            <a:xfrm>
              <a:off x="4577" y="1058"/>
              <a:ext cx="5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9 w 107"/>
                <a:gd name="T13" fmla="*/ 103 h 107"/>
                <a:gd name="T14" fmla="*/ 28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7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6" name="Freeform 120"/>
            <p:cNvSpPr>
              <a:spLocks/>
            </p:cNvSpPr>
            <p:nvPr/>
          </p:nvSpPr>
          <p:spPr bwMode="auto">
            <a:xfrm>
              <a:off x="4578" y="999"/>
              <a:ext cx="62" cy="63"/>
            </a:xfrm>
            <a:custGeom>
              <a:avLst/>
              <a:gdLst>
                <a:gd name="T0" fmla="*/ 0 w 1132"/>
                <a:gd name="T1" fmla="*/ 1045 h 1134"/>
                <a:gd name="T2" fmla="*/ 45 w 1132"/>
                <a:gd name="T3" fmla="*/ 1089 h 1134"/>
                <a:gd name="T4" fmla="*/ 89 w 1132"/>
                <a:gd name="T5" fmla="*/ 1134 h 1134"/>
                <a:gd name="T6" fmla="*/ 1132 w 1132"/>
                <a:gd name="T7" fmla="*/ 89 h 1134"/>
                <a:gd name="T8" fmla="*/ 1088 w 1132"/>
                <a:gd name="T9" fmla="*/ 44 h 1134"/>
                <a:gd name="T10" fmla="*/ 1043 w 1132"/>
                <a:gd name="T11" fmla="*/ 0 h 1134"/>
                <a:gd name="T12" fmla="*/ 0 w 1132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2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2" y="89"/>
                  </a:lnTo>
                  <a:lnTo>
                    <a:pt x="1088" y="44"/>
                  </a:lnTo>
                  <a:lnTo>
                    <a:pt x="1043" y="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7" name="Freeform 121"/>
            <p:cNvSpPr>
              <a:spLocks/>
            </p:cNvSpPr>
            <p:nvPr/>
          </p:nvSpPr>
          <p:spPr bwMode="auto">
            <a:xfrm>
              <a:off x="4578" y="999"/>
              <a:ext cx="62" cy="63"/>
            </a:xfrm>
            <a:custGeom>
              <a:avLst/>
              <a:gdLst>
                <a:gd name="T0" fmla="*/ 0 w 1132"/>
                <a:gd name="T1" fmla="*/ 1045 h 1134"/>
                <a:gd name="T2" fmla="*/ 45 w 1132"/>
                <a:gd name="T3" fmla="*/ 1089 h 1134"/>
                <a:gd name="T4" fmla="*/ 89 w 1132"/>
                <a:gd name="T5" fmla="*/ 1134 h 1134"/>
                <a:gd name="T6" fmla="*/ 1132 w 1132"/>
                <a:gd name="T7" fmla="*/ 89 h 1134"/>
                <a:gd name="T8" fmla="*/ 1088 w 1132"/>
                <a:gd name="T9" fmla="*/ 44 h 1134"/>
                <a:gd name="T10" fmla="*/ 1043 w 1132"/>
                <a:gd name="T11" fmla="*/ 0 h 1134"/>
                <a:gd name="T12" fmla="*/ 0 w 1132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2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2" y="89"/>
                  </a:lnTo>
                  <a:lnTo>
                    <a:pt x="1088" y="44"/>
                  </a:lnTo>
                  <a:lnTo>
                    <a:pt x="1043" y="0"/>
                  </a:lnTo>
                  <a:lnTo>
                    <a:pt x="0" y="10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8" name="Freeform 122"/>
            <p:cNvSpPr>
              <a:spLocks/>
            </p:cNvSpPr>
            <p:nvPr/>
          </p:nvSpPr>
          <p:spPr bwMode="auto">
            <a:xfrm>
              <a:off x="4635" y="998"/>
              <a:ext cx="6" cy="6"/>
            </a:xfrm>
            <a:custGeom>
              <a:avLst/>
              <a:gdLst>
                <a:gd name="T0" fmla="*/ 45 w 109"/>
                <a:gd name="T1" fmla="*/ 63 h 108"/>
                <a:gd name="T2" fmla="*/ 0 w 109"/>
                <a:gd name="T3" fmla="*/ 19 h 108"/>
                <a:gd name="T4" fmla="*/ 10 w 109"/>
                <a:gd name="T5" fmla="*/ 11 h 108"/>
                <a:gd name="T6" fmla="*/ 21 w 109"/>
                <a:gd name="T7" fmla="*/ 5 h 108"/>
                <a:gd name="T8" fmla="*/ 33 w 109"/>
                <a:gd name="T9" fmla="*/ 2 h 108"/>
                <a:gd name="T10" fmla="*/ 45 w 109"/>
                <a:gd name="T11" fmla="*/ 0 h 108"/>
                <a:gd name="T12" fmla="*/ 57 w 109"/>
                <a:gd name="T13" fmla="*/ 2 h 108"/>
                <a:gd name="T14" fmla="*/ 69 w 109"/>
                <a:gd name="T15" fmla="*/ 5 h 108"/>
                <a:gd name="T16" fmla="*/ 80 w 109"/>
                <a:gd name="T17" fmla="*/ 11 h 108"/>
                <a:gd name="T18" fmla="*/ 89 w 109"/>
                <a:gd name="T19" fmla="*/ 19 h 108"/>
                <a:gd name="T20" fmla="*/ 98 w 109"/>
                <a:gd name="T21" fmla="*/ 28 h 108"/>
                <a:gd name="T22" fmla="*/ 104 w 109"/>
                <a:gd name="T23" fmla="*/ 39 h 108"/>
                <a:gd name="T24" fmla="*/ 107 w 109"/>
                <a:gd name="T25" fmla="*/ 51 h 108"/>
                <a:gd name="T26" fmla="*/ 109 w 109"/>
                <a:gd name="T27" fmla="*/ 63 h 108"/>
                <a:gd name="T28" fmla="*/ 107 w 109"/>
                <a:gd name="T29" fmla="*/ 76 h 108"/>
                <a:gd name="T30" fmla="*/ 104 w 109"/>
                <a:gd name="T31" fmla="*/ 88 h 108"/>
                <a:gd name="T32" fmla="*/ 98 w 109"/>
                <a:gd name="T33" fmla="*/ 99 h 108"/>
                <a:gd name="T34" fmla="*/ 89 w 109"/>
                <a:gd name="T35" fmla="*/ 108 h 108"/>
                <a:gd name="T36" fmla="*/ 45 w 109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" h="108">
                  <a:moveTo>
                    <a:pt x="45" y="63"/>
                  </a:moveTo>
                  <a:lnTo>
                    <a:pt x="0" y="19"/>
                  </a:lnTo>
                  <a:lnTo>
                    <a:pt x="10" y="11"/>
                  </a:lnTo>
                  <a:lnTo>
                    <a:pt x="21" y="5"/>
                  </a:lnTo>
                  <a:lnTo>
                    <a:pt x="33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8" y="28"/>
                  </a:lnTo>
                  <a:lnTo>
                    <a:pt x="104" y="39"/>
                  </a:lnTo>
                  <a:lnTo>
                    <a:pt x="107" y="51"/>
                  </a:lnTo>
                  <a:lnTo>
                    <a:pt x="109" y="63"/>
                  </a:lnTo>
                  <a:lnTo>
                    <a:pt x="107" y="76"/>
                  </a:lnTo>
                  <a:lnTo>
                    <a:pt x="104" y="88"/>
                  </a:lnTo>
                  <a:lnTo>
                    <a:pt x="98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39" name="Freeform 123"/>
            <p:cNvSpPr>
              <a:spLocks/>
            </p:cNvSpPr>
            <p:nvPr/>
          </p:nvSpPr>
          <p:spPr bwMode="auto">
            <a:xfrm>
              <a:off x="4635" y="998"/>
              <a:ext cx="6" cy="6"/>
            </a:xfrm>
            <a:custGeom>
              <a:avLst/>
              <a:gdLst>
                <a:gd name="T0" fmla="*/ 0 w 109"/>
                <a:gd name="T1" fmla="*/ 19 h 108"/>
                <a:gd name="T2" fmla="*/ 10 w 109"/>
                <a:gd name="T3" fmla="*/ 11 h 108"/>
                <a:gd name="T4" fmla="*/ 21 w 109"/>
                <a:gd name="T5" fmla="*/ 5 h 108"/>
                <a:gd name="T6" fmla="*/ 33 w 109"/>
                <a:gd name="T7" fmla="*/ 2 h 108"/>
                <a:gd name="T8" fmla="*/ 45 w 109"/>
                <a:gd name="T9" fmla="*/ 0 h 108"/>
                <a:gd name="T10" fmla="*/ 57 w 109"/>
                <a:gd name="T11" fmla="*/ 2 h 108"/>
                <a:gd name="T12" fmla="*/ 69 w 109"/>
                <a:gd name="T13" fmla="*/ 5 h 108"/>
                <a:gd name="T14" fmla="*/ 80 w 109"/>
                <a:gd name="T15" fmla="*/ 11 h 108"/>
                <a:gd name="T16" fmla="*/ 89 w 109"/>
                <a:gd name="T17" fmla="*/ 19 h 108"/>
                <a:gd name="T18" fmla="*/ 98 w 109"/>
                <a:gd name="T19" fmla="*/ 28 h 108"/>
                <a:gd name="T20" fmla="*/ 104 w 109"/>
                <a:gd name="T21" fmla="*/ 39 h 108"/>
                <a:gd name="T22" fmla="*/ 107 w 109"/>
                <a:gd name="T23" fmla="*/ 51 h 108"/>
                <a:gd name="T24" fmla="*/ 109 w 109"/>
                <a:gd name="T25" fmla="*/ 63 h 108"/>
                <a:gd name="T26" fmla="*/ 107 w 109"/>
                <a:gd name="T27" fmla="*/ 76 h 108"/>
                <a:gd name="T28" fmla="*/ 104 w 109"/>
                <a:gd name="T29" fmla="*/ 88 h 108"/>
                <a:gd name="T30" fmla="*/ 98 w 109"/>
                <a:gd name="T31" fmla="*/ 99 h 108"/>
                <a:gd name="T32" fmla="*/ 89 w 109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108">
                  <a:moveTo>
                    <a:pt x="0" y="19"/>
                  </a:moveTo>
                  <a:lnTo>
                    <a:pt x="10" y="11"/>
                  </a:lnTo>
                  <a:lnTo>
                    <a:pt x="21" y="5"/>
                  </a:lnTo>
                  <a:lnTo>
                    <a:pt x="33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8" y="28"/>
                  </a:lnTo>
                  <a:lnTo>
                    <a:pt x="104" y="39"/>
                  </a:lnTo>
                  <a:lnTo>
                    <a:pt x="107" y="51"/>
                  </a:lnTo>
                  <a:lnTo>
                    <a:pt x="109" y="63"/>
                  </a:lnTo>
                  <a:lnTo>
                    <a:pt x="107" y="76"/>
                  </a:lnTo>
                  <a:lnTo>
                    <a:pt x="104" y="88"/>
                  </a:lnTo>
                  <a:lnTo>
                    <a:pt x="98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0" name="Freeform 124"/>
            <p:cNvSpPr>
              <a:spLocks/>
            </p:cNvSpPr>
            <p:nvPr/>
          </p:nvSpPr>
          <p:spPr bwMode="auto">
            <a:xfrm>
              <a:off x="4634" y="1002"/>
              <a:ext cx="7" cy="3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1" name="Freeform 125"/>
            <p:cNvSpPr>
              <a:spLocks/>
            </p:cNvSpPr>
            <p:nvPr/>
          </p:nvSpPr>
          <p:spPr bwMode="auto">
            <a:xfrm>
              <a:off x="4634" y="1002"/>
              <a:ext cx="7" cy="3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2" name="Freeform 126"/>
            <p:cNvSpPr>
              <a:spLocks/>
            </p:cNvSpPr>
            <p:nvPr/>
          </p:nvSpPr>
          <p:spPr bwMode="auto">
            <a:xfrm>
              <a:off x="4634" y="957"/>
              <a:ext cx="7" cy="45"/>
            </a:xfrm>
            <a:custGeom>
              <a:avLst/>
              <a:gdLst>
                <a:gd name="T0" fmla="*/ 0 w 127"/>
                <a:gd name="T1" fmla="*/ 801 h 801"/>
                <a:gd name="T2" fmla="*/ 63 w 127"/>
                <a:gd name="T3" fmla="*/ 801 h 801"/>
                <a:gd name="T4" fmla="*/ 127 w 127"/>
                <a:gd name="T5" fmla="*/ 801 h 801"/>
                <a:gd name="T6" fmla="*/ 127 w 127"/>
                <a:gd name="T7" fmla="*/ 0 h 801"/>
                <a:gd name="T8" fmla="*/ 63 w 127"/>
                <a:gd name="T9" fmla="*/ 0 h 801"/>
                <a:gd name="T10" fmla="*/ 0 w 127"/>
                <a:gd name="T11" fmla="*/ 0 h 801"/>
                <a:gd name="T12" fmla="*/ 0 w 127"/>
                <a:gd name="T13" fmla="*/ 80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801">
                  <a:moveTo>
                    <a:pt x="0" y="801"/>
                  </a:moveTo>
                  <a:lnTo>
                    <a:pt x="63" y="801"/>
                  </a:lnTo>
                  <a:lnTo>
                    <a:pt x="127" y="80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3" name="Freeform 127"/>
            <p:cNvSpPr>
              <a:spLocks/>
            </p:cNvSpPr>
            <p:nvPr/>
          </p:nvSpPr>
          <p:spPr bwMode="auto">
            <a:xfrm>
              <a:off x="4634" y="957"/>
              <a:ext cx="7" cy="45"/>
            </a:xfrm>
            <a:custGeom>
              <a:avLst/>
              <a:gdLst>
                <a:gd name="T0" fmla="*/ 0 w 127"/>
                <a:gd name="T1" fmla="*/ 801 h 801"/>
                <a:gd name="T2" fmla="*/ 63 w 127"/>
                <a:gd name="T3" fmla="*/ 801 h 801"/>
                <a:gd name="T4" fmla="*/ 127 w 127"/>
                <a:gd name="T5" fmla="*/ 801 h 801"/>
                <a:gd name="T6" fmla="*/ 127 w 127"/>
                <a:gd name="T7" fmla="*/ 0 h 801"/>
                <a:gd name="T8" fmla="*/ 63 w 127"/>
                <a:gd name="T9" fmla="*/ 0 h 801"/>
                <a:gd name="T10" fmla="*/ 0 w 127"/>
                <a:gd name="T11" fmla="*/ 0 h 801"/>
                <a:gd name="T12" fmla="*/ 0 w 127"/>
                <a:gd name="T13" fmla="*/ 80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801">
                  <a:moveTo>
                    <a:pt x="0" y="801"/>
                  </a:moveTo>
                  <a:lnTo>
                    <a:pt x="63" y="801"/>
                  </a:lnTo>
                  <a:lnTo>
                    <a:pt x="127" y="80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8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4" name="Freeform 128"/>
            <p:cNvSpPr>
              <a:spLocks/>
            </p:cNvSpPr>
            <p:nvPr/>
          </p:nvSpPr>
          <p:spPr bwMode="auto">
            <a:xfrm>
              <a:off x="4634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8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5" name="Freeform 129"/>
            <p:cNvSpPr>
              <a:spLocks/>
            </p:cNvSpPr>
            <p:nvPr/>
          </p:nvSpPr>
          <p:spPr bwMode="auto">
            <a:xfrm>
              <a:off x="4634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8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6" name="Freeform 130"/>
            <p:cNvSpPr>
              <a:spLocks/>
            </p:cNvSpPr>
            <p:nvPr/>
          </p:nvSpPr>
          <p:spPr bwMode="auto">
            <a:xfrm>
              <a:off x="5088" y="507"/>
              <a:ext cx="7" cy="4"/>
            </a:xfrm>
            <a:custGeom>
              <a:avLst/>
              <a:gdLst>
                <a:gd name="T0" fmla="*/ 63 w 125"/>
                <a:gd name="T1" fmla="*/ 5 h 68"/>
                <a:gd name="T2" fmla="*/ 125 w 125"/>
                <a:gd name="T3" fmla="*/ 0 h 68"/>
                <a:gd name="T4" fmla="*/ 125 w 125"/>
                <a:gd name="T5" fmla="*/ 12 h 68"/>
                <a:gd name="T6" fmla="*/ 123 w 125"/>
                <a:gd name="T7" fmla="*/ 25 h 68"/>
                <a:gd name="T8" fmla="*/ 118 w 125"/>
                <a:gd name="T9" fmla="*/ 36 h 68"/>
                <a:gd name="T10" fmla="*/ 111 w 125"/>
                <a:gd name="T11" fmla="*/ 46 h 68"/>
                <a:gd name="T12" fmla="*/ 102 w 125"/>
                <a:gd name="T13" fmla="*/ 55 h 68"/>
                <a:gd name="T14" fmla="*/ 92 w 125"/>
                <a:gd name="T15" fmla="*/ 61 h 68"/>
                <a:gd name="T16" fmla="*/ 80 w 125"/>
                <a:gd name="T17" fmla="*/ 66 h 68"/>
                <a:gd name="T18" fmla="*/ 68 w 125"/>
                <a:gd name="T19" fmla="*/ 68 h 68"/>
                <a:gd name="T20" fmla="*/ 56 w 125"/>
                <a:gd name="T21" fmla="*/ 68 h 68"/>
                <a:gd name="T22" fmla="*/ 43 w 125"/>
                <a:gd name="T23" fmla="*/ 66 h 68"/>
                <a:gd name="T24" fmla="*/ 32 w 125"/>
                <a:gd name="T25" fmla="*/ 61 h 68"/>
                <a:gd name="T26" fmla="*/ 22 w 125"/>
                <a:gd name="T27" fmla="*/ 54 h 68"/>
                <a:gd name="T28" fmla="*/ 13 w 125"/>
                <a:gd name="T29" fmla="*/ 45 h 68"/>
                <a:gd name="T30" fmla="*/ 7 w 125"/>
                <a:gd name="T31" fmla="*/ 35 h 68"/>
                <a:gd name="T32" fmla="*/ 2 w 125"/>
                <a:gd name="T33" fmla="*/ 23 h 68"/>
                <a:gd name="T34" fmla="*/ 0 w 125"/>
                <a:gd name="T35" fmla="*/ 10 h 68"/>
                <a:gd name="T36" fmla="*/ 63 w 125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68">
                  <a:moveTo>
                    <a:pt x="63" y="5"/>
                  </a:moveTo>
                  <a:lnTo>
                    <a:pt x="125" y="0"/>
                  </a:lnTo>
                  <a:lnTo>
                    <a:pt x="125" y="12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7" name="Freeform 131"/>
            <p:cNvSpPr>
              <a:spLocks/>
            </p:cNvSpPr>
            <p:nvPr/>
          </p:nvSpPr>
          <p:spPr bwMode="auto">
            <a:xfrm>
              <a:off x="5088" y="507"/>
              <a:ext cx="7" cy="4"/>
            </a:xfrm>
            <a:custGeom>
              <a:avLst/>
              <a:gdLst>
                <a:gd name="T0" fmla="*/ 125 w 125"/>
                <a:gd name="T1" fmla="*/ 0 h 68"/>
                <a:gd name="T2" fmla="*/ 125 w 125"/>
                <a:gd name="T3" fmla="*/ 12 h 68"/>
                <a:gd name="T4" fmla="*/ 123 w 125"/>
                <a:gd name="T5" fmla="*/ 25 h 68"/>
                <a:gd name="T6" fmla="*/ 118 w 125"/>
                <a:gd name="T7" fmla="*/ 36 h 68"/>
                <a:gd name="T8" fmla="*/ 111 w 125"/>
                <a:gd name="T9" fmla="*/ 46 h 68"/>
                <a:gd name="T10" fmla="*/ 102 w 125"/>
                <a:gd name="T11" fmla="*/ 55 h 68"/>
                <a:gd name="T12" fmla="*/ 92 w 125"/>
                <a:gd name="T13" fmla="*/ 61 h 68"/>
                <a:gd name="T14" fmla="*/ 80 w 125"/>
                <a:gd name="T15" fmla="*/ 66 h 68"/>
                <a:gd name="T16" fmla="*/ 68 w 125"/>
                <a:gd name="T17" fmla="*/ 68 h 68"/>
                <a:gd name="T18" fmla="*/ 56 w 125"/>
                <a:gd name="T19" fmla="*/ 68 h 68"/>
                <a:gd name="T20" fmla="*/ 43 w 125"/>
                <a:gd name="T21" fmla="*/ 66 h 68"/>
                <a:gd name="T22" fmla="*/ 32 w 125"/>
                <a:gd name="T23" fmla="*/ 61 h 68"/>
                <a:gd name="T24" fmla="*/ 22 w 125"/>
                <a:gd name="T25" fmla="*/ 54 h 68"/>
                <a:gd name="T26" fmla="*/ 13 w 125"/>
                <a:gd name="T27" fmla="*/ 45 h 68"/>
                <a:gd name="T28" fmla="*/ 7 w 125"/>
                <a:gd name="T29" fmla="*/ 35 h 68"/>
                <a:gd name="T30" fmla="*/ 2 w 125"/>
                <a:gd name="T31" fmla="*/ 23 h 68"/>
                <a:gd name="T32" fmla="*/ 0 w 125"/>
                <a:gd name="T33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68">
                  <a:moveTo>
                    <a:pt x="125" y="0"/>
                  </a:moveTo>
                  <a:lnTo>
                    <a:pt x="125" y="12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8" name="Freeform 132"/>
            <p:cNvSpPr>
              <a:spLocks/>
            </p:cNvSpPr>
            <p:nvPr/>
          </p:nvSpPr>
          <p:spPr bwMode="auto">
            <a:xfrm>
              <a:off x="5084" y="457"/>
              <a:ext cx="11" cy="50"/>
            </a:xfrm>
            <a:custGeom>
              <a:avLst/>
              <a:gdLst>
                <a:gd name="T0" fmla="*/ 78 w 203"/>
                <a:gd name="T1" fmla="*/ 908 h 908"/>
                <a:gd name="T2" fmla="*/ 141 w 203"/>
                <a:gd name="T3" fmla="*/ 903 h 908"/>
                <a:gd name="T4" fmla="*/ 203 w 203"/>
                <a:gd name="T5" fmla="*/ 898 h 908"/>
                <a:gd name="T6" fmla="*/ 125 w 203"/>
                <a:gd name="T7" fmla="*/ 0 h 908"/>
                <a:gd name="T8" fmla="*/ 63 w 203"/>
                <a:gd name="T9" fmla="*/ 5 h 908"/>
                <a:gd name="T10" fmla="*/ 0 w 203"/>
                <a:gd name="T11" fmla="*/ 10 h 908"/>
                <a:gd name="T12" fmla="*/ 78 w 203"/>
                <a:gd name="T13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908">
                  <a:moveTo>
                    <a:pt x="78" y="908"/>
                  </a:moveTo>
                  <a:lnTo>
                    <a:pt x="141" y="903"/>
                  </a:lnTo>
                  <a:lnTo>
                    <a:pt x="203" y="898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8" y="9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49" name="Freeform 133"/>
            <p:cNvSpPr>
              <a:spLocks/>
            </p:cNvSpPr>
            <p:nvPr/>
          </p:nvSpPr>
          <p:spPr bwMode="auto">
            <a:xfrm>
              <a:off x="5084" y="457"/>
              <a:ext cx="11" cy="50"/>
            </a:xfrm>
            <a:custGeom>
              <a:avLst/>
              <a:gdLst>
                <a:gd name="T0" fmla="*/ 78 w 203"/>
                <a:gd name="T1" fmla="*/ 908 h 908"/>
                <a:gd name="T2" fmla="*/ 141 w 203"/>
                <a:gd name="T3" fmla="*/ 903 h 908"/>
                <a:gd name="T4" fmla="*/ 203 w 203"/>
                <a:gd name="T5" fmla="*/ 898 h 908"/>
                <a:gd name="T6" fmla="*/ 125 w 203"/>
                <a:gd name="T7" fmla="*/ 0 h 908"/>
                <a:gd name="T8" fmla="*/ 63 w 203"/>
                <a:gd name="T9" fmla="*/ 5 h 908"/>
                <a:gd name="T10" fmla="*/ 0 w 203"/>
                <a:gd name="T11" fmla="*/ 10 h 908"/>
                <a:gd name="T12" fmla="*/ 78 w 203"/>
                <a:gd name="T13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908">
                  <a:moveTo>
                    <a:pt x="78" y="908"/>
                  </a:moveTo>
                  <a:lnTo>
                    <a:pt x="141" y="903"/>
                  </a:lnTo>
                  <a:lnTo>
                    <a:pt x="203" y="898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8" y="9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0" name="Freeform 134"/>
            <p:cNvSpPr>
              <a:spLocks/>
            </p:cNvSpPr>
            <p:nvPr/>
          </p:nvSpPr>
          <p:spPr bwMode="auto">
            <a:xfrm>
              <a:off x="5087" y="456"/>
              <a:ext cx="4" cy="1"/>
            </a:xfrm>
            <a:custGeom>
              <a:avLst/>
              <a:gdLst>
                <a:gd name="T0" fmla="*/ 0 w 62"/>
                <a:gd name="T1" fmla="*/ 16 h 16"/>
                <a:gd name="T2" fmla="*/ 62 w 62"/>
                <a:gd name="T3" fmla="*/ 11 h 16"/>
                <a:gd name="T4" fmla="*/ 60 w 62"/>
                <a:gd name="T5" fmla="*/ 0 h 16"/>
                <a:gd name="T6" fmla="*/ 0 w 6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16">
                  <a:moveTo>
                    <a:pt x="0" y="16"/>
                  </a:moveTo>
                  <a:lnTo>
                    <a:pt x="62" y="11"/>
                  </a:lnTo>
                  <a:lnTo>
                    <a:pt x="6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1" name="Line 135"/>
            <p:cNvSpPr>
              <a:spLocks noChangeShapeType="1"/>
            </p:cNvSpPr>
            <p:nvPr/>
          </p:nvSpPr>
          <p:spPr bwMode="auto">
            <a:xfrm flipH="1" flipV="1">
              <a:off x="5090" y="4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2" name="Freeform 136"/>
            <p:cNvSpPr>
              <a:spLocks/>
            </p:cNvSpPr>
            <p:nvPr/>
          </p:nvSpPr>
          <p:spPr bwMode="auto">
            <a:xfrm>
              <a:off x="5071" y="408"/>
              <a:ext cx="19" cy="50"/>
            </a:xfrm>
            <a:custGeom>
              <a:avLst/>
              <a:gdLst>
                <a:gd name="T0" fmla="*/ 234 w 355"/>
                <a:gd name="T1" fmla="*/ 902 h 902"/>
                <a:gd name="T2" fmla="*/ 295 w 355"/>
                <a:gd name="T3" fmla="*/ 886 h 902"/>
                <a:gd name="T4" fmla="*/ 355 w 355"/>
                <a:gd name="T5" fmla="*/ 870 h 902"/>
                <a:gd name="T6" fmla="*/ 122 w 355"/>
                <a:gd name="T7" fmla="*/ 0 h 902"/>
                <a:gd name="T8" fmla="*/ 61 w 355"/>
                <a:gd name="T9" fmla="*/ 16 h 902"/>
                <a:gd name="T10" fmla="*/ 0 w 355"/>
                <a:gd name="T11" fmla="*/ 32 h 902"/>
                <a:gd name="T12" fmla="*/ 234 w 355"/>
                <a:gd name="T13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902">
                  <a:moveTo>
                    <a:pt x="234" y="902"/>
                  </a:moveTo>
                  <a:lnTo>
                    <a:pt x="295" y="886"/>
                  </a:lnTo>
                  <a:lnTo>
                    <a:pt x="355" y="870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234" y="9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3" name="Freeform 137"/>
            <p:cNvSpPr>
              <a:spLocks/>
            </p:cNvSpPr>
            <p:nvPr/>
          </p:nvSpPr>
          <p:spPr bwMode="auto">
            <a:xfrm>
              <a:off x="5071" y="408"/>
              <a:ext cx="19" cy="50"/>
            </a:xfrm>
            <a:custGeom>
              <a:avLst/>
              <a:gdLst>
                <a:gd name="T0" fmla="*/ 234 w 355"/>
                <a:gd name="T1" fmla="*/ 902 h 902"/>
                <a:gd name="T2" fmla="*/ 295 w 355"/>
                <a:gd name="T3" fmla="*/ 886 h 902"/>
                <a:gd name="T4" fmla="*/ 355 w 355"/>
                <a:gd name="T5" fmla="*/ 870 h 902"/>
                <a:gd name="T6" fmla="*/ 122 w 355"/>
                <a:gd name="T7" fmla="*/ 0 h 902"/>
                <a:gd name="T8" fmla="*/ 61 w 355"/>
                <a:gd name="T9" fmla="*/ 16 h 902"/>
                <a:gd name="T10" fmla="*/ 0 w 355"/>
                <a:gd name="T11" fmla="*/ 32 h 902"/>
                <a:gd name="T12" fmla="*/ 234 w 355"/>
                <a:gd name="T13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902">
                  <a:moveTo>
                    <a:pt x="234" y="902"/>
                  </a:moveTo>
                  <a:lnTo>
                    <a:pt x="295" y="886"/>
                  </a:lnTo>
                  <a:lnTo>
                    <a:pt x="355" y="870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234" y="9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4" name="Freeform 138"/>
            <p:cNvSpPr>
              <a:spLocks/>
            </p:cNvSpPr>
            <p:nvPr/>
          </p:nvSpPr>
          <p:spPr bwMode="auto">
            <a:xfrm>
              <a:off x="5074" y="407"/>
              <a:ext cx="3" cy="2"/>
            </a:xfrm>
            <a:custGeom>
              <a:avLst/>
              <a:gdLst>
                <a:gd name="T0" fmla="*/ 0 w 61"/>
                <a:gd name="T1" fmla="*/ 26 h 26"/>
                <a:gd name="T2" fmla="*/ 61 w 61"/>
                <a:gd name="T3" fmla="*/ 10 h 26"/>
                <a:gd name="T4" fmla="*/ 58 w 61"/>
                <a:gd name="T5" fmla="*/ 0 h 26"/>
                <a:gd name="T6" fmla="*/ 0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0" y="26"/>
                  </a:moveTo>
                  <a:lnTo>
                    <a:pt x="61" y="10"/>
                  </a:lnTo>
                  <a:lnTo>
                    <a:pt x="5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5" name="Line 139"/>
            <p:cNvSpPr>
              <a:spLocks noChangeShapeType="1"/>
            </p:cNvSpPr>
            <p:nvPr/>
          </p:nvSpPr>
          <p:spPr bwMode="auto">
            <a:xfrm flipH="1" flipV="1">
              <a:off x="5077" y="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6" name="Freeform 140"/>
            <p:cNvSpPr>
              <a:spLocks/>
            </p:cNvSpPr>
            <p:nvPr/>
          </p:nvSpPr>
          <p:spPr bwMode="auto">
            <a:xfrm>
              <a:off x="5050" y="362"/>
              <a:ext cx="27" cy="48"/>
            </a:xfrm>
            <a:custGeom>
              <a:avLst/>
              <a:gdLst>
                <a:gd name="T0" fmla="*/ 380 w 496"/>
                <a:gd name="T1" fmla="*/ 868 h 868"/>
                <a:gd name="T2" fmla="*/ 438 w 496"/>
                <a:gd name="T3" fmla="*/ 842 h 868"/>
                <a:gd name="T4" fmla="*/ 496 w 496"/>
                <a:gd name="T5" fmla="*/ 816 h 868"/>
                <a:gd name="T6" fmla="*/ 115 w 496"/>
                <a:gd name="T7" fmla="*/ 0 h 868"/>
                <a:gd name="T8" fmla="*/ 58 w 496"/>
                <a:gd name="T9" fmla="*/ 26 h 868"/>
                <a:gd name="T10" fmla="*/ 0 w 496"/>
                <a:gd name="T11" fmla="*/ 52 h 868"/>
                <a:gd name="T12" fmla="*/ 380 w 496"/>
                <a:gd name="T1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380" y="868"/>
                  </a:moveTo>
                  <a:lnTo>
                    <a:pt x="438" y="842"/>
                  </a:lnTo>
                  <a:lnTo>
                    <a:pt x="496" y="816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80" y="8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7" name="Freeform 141"/>
            <p:cNvSpPr>
              <a:spLocks/>
            </p:cNvSpPr>
            <p:nvPr/>
          </p:nvSpPr>
          <p:spPr bwMode="auto">
            <a:xfrm>
              <a:off x="5050" y="362"/>
              <a:ext cx="27" cy="48"/>
            </a:xfrm>
            <a:custGeom>
              <a:avLst/>
              <a:gdLst>
                <a:gd name="T0" fmla="*/ 380 w 496"/>
                <a:gd name="T1" fmla="*/ 868 h 868"/>
                <a:gd name="T2" fmla="*/ 438 w 496"/>
                <a:gd name="T3" fmla="*/ 842 h 868"/>
                <a:gd name="T4" fmla="*/ 496 w 496"/>
                <a:gd name="T5" fmla="*/ 816 h 868"/>
                <a:gd name="T6" fmla="*/ 115 w 496"/>
                <a:gd name="T7" fmla="*/ 0 h 868"/>
                <a:gd name="T8" fmla="*/ 58 w 496"/>
                <a:gd name="T9" fmla="*/ 26 h 868"/>
                <a:gd name="T10" fmla="*/ 0 w 496"/>
                <a:gd name="T11" fmla="*/ 52 h 868"/>
                <a:gd name="T12" fmla="*/ 380 w 496"/>
                <a:gd name="T1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380" y="868"/>
                  </a:moveTo>
                  <a:lnTo>
                    <a:pt x="438" y="842"/>
                  </a:lnTo>
                  <a:lnTo>
                    <a:pt x="496" y="816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80" y="8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8" name="Freeform 142"/>
            <p:cNvSpPr>
              <a:spLocks/>
            </p:cNvSpPr>
            <p:nvPr/>
          </p:nvSpPr>
          <p:spPr bwMode="auto">
            <a:xfrm>
              <a:off x="5053" y="362"/>
              <a:ext cx="3" cy="2"/>
            </a:xfrm>
            <a:custGeom>
              <a:avLst/>
              <a:gdLst>
                <a:gd name="T0" fmla="*/ 0 w 57"/>
                <a:gd name="T1" fmla="*/ 37 h 37"/>
                <a:gd name="T2" fmla="*/ 57 w 57"/>
                <a:gd name="T3" fmla="*/ 11 h 37"/>
                <a:gd name="T4" fmla="*/ 51 w 57"/>
                <a:gd name="T5" fmla="*/ 0 h 37"/>
                <a:gd name="T6" fmla="*/ 0 w 57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7">
                  <a:moveTo>
                    <a:pt x="0" y="37"/>
                  </a:moveTo>
                  <a:lnTo>
                    <a:pt x="57" y="11"/>
                  </a:lnTo>
                  <a:lnTo>
                    <a:pt x="51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59" name="Line 143"/>
            <p:cNvSpPr>
              <a:spLocks noChangeShapeType="1"/>
            </p:cNvSpPr>
            <p:nvPr/>
          </p:nvSpPr>
          <p:spPr bwMode="auto">
            <a:xfrm flipH="1" flipV="1">
              <a:off x="5056" y="3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0" name="Freeform 144"/>
            <p:cNvSpPr>
              <a:spLocks/>
            </p:cNvSpPr>
            <p:nvPr/>
          </p:nvSpPr>
          <p:spPr bwMode="auto">
            <a:xfrm>
              <a:off x="5021" y="320"/>
              <a:ext cx="35" cy="46"/>
            </a:xfrm>
            <a:custGeom>
              <a:avLst/>
              <a:gdLst>
                <a:gd name="T0" fmla="*/ 516 w 619"/>
                <a:gd name="T1" fmla="*/ 811 h 811"/>
                <a:gd name="T2" fmla="*/ 568 w 619"/>
                <a:gd name="T3" fmla="*/ 775 h 811"/>
                <a:gd name="T4" fmla="*/ 619 w 619"/>
                <a:gd name="T5" fmla="*/ 738 h 811"/>
                <a:gd name="T6" fmla="*/ 103 w 619"/>
                <a:gd name="T7" fmla="*/ 0 h 811"/>
                <a:gd name="T8" fmla="*/ 52 w 619"/>
                <a:gd name="T9" fmla="*/ 36 h 811"/>
                <a:gd name="T10" fmla="*/ 0 w 619"/>
                <a:gd name="T11" fmla="*/ 73 h 811"/>
                <a:gd name="T12" fmla="*/ 516 w 619"/>
                <a:gd name="T1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811">
                  <a:moveTo>
                    <a:pt x="516" y="811"/>
                  </a:moveTo>
                  <a:lnTo>
                    <a:pt x="568" y="775"/>
                  </a:lnTo>
                  <a:lnTo>
                    <a:pt x="619" y="738"/>
                  </a:lnTo>
                  <a:lnTo>
                    <a:pt x="103" y="0"/>
                  </a:lnTo>
                  <a:lnTo>
                    <a:pt x="52" y="36"/>
                  </a:lnTo>
                  <a:lnTo>
                    <a:pt x="0" y="73"/>
                  </a:lnTo>
                  <a:lnTo>
                    <a:pt x="516" y="8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1" name="Freeform 145"/>
            <p:cNvSpPr>
              <a:spLocks/>
            </p:cNvSpPr>
            <p:nvPr/>
          </p:nvSpPr>
          <p:spPr bwMode="auto">
            <a:xfrm>
              <a:off x="5021" y="320"/>
              <a:ext cx="35" cy="46"/>
            </a:xfrm>
            <a:custGeom>
              <a:avLst/>
              <a:gdLst>
                <a:gd name="T0" fmla="*/ 516 w 619"/>
                <a:gd name="T1" fmla="*/ 811 h 811"/>
                <a:gd name="T2" fmla="*/ 568 w 619"/>
                <a:gd name="T3" fmla="*/ 775 h 811"/>
                <a:gd name="T4" fmla="*/ 619 w 619"/>
                <a:gd name="T5" fmla="*/ 738 h 811"/>
                <a:gd name="T6" fmla="*/ 103 w 619"/>
                <a:gd name="T7" fmla="*/ 0 h 811"/>
                <a:gd name="T8" fmla="*/ 52 w 619"/>
                <a:gd name="T9" fmla="*/ 36 h 811"/>
                <a:gd name="T10" fmla="*/ 0 w 619"/>
                <a:gd name="T11" fmla="*/ 73 h 811"/>
                <a:gd name="T12" fmla="*/ 516 w 619"/>
                <a:gd name="T1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811">
                  <a:moveTo>
                    <a:pt x="516" y="811"/>
                  </a:moveTo>
                  <a:lnTo>
                    <a:pt x="568" y="775"/>
                  </a:lnTo>
                  <a:lnTo>
                    <a:pt x="619" y="738"/>
                  </a:lnTo>
                  <a:lnTo>
                    <a:pt x="103" y="0"/>
                  </a:lnTo>
                  <a:lnTo>
                    <a:pt x="52" y="36"/>
                  </a:lnTo>
                  <a:lnTo>
                    <a:pt x="0" y="73"/>
                  </a:lnTo>
                  <a:lnTo>
                    <a:pt x="516" y="8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2" name="Freeform 146"/>
            <p:cNvSpPr>
              <a:spLocks/>
            </p:cNvSpPr>
            <p:nvPr/>
          </p:nvSpPr>
          <p:spPr bwMode="auto">
            <a:xfrm>
              <a:off x="5024" y="320"/>
              <a:ext cx="3" cy="3"/>
            </a:xfrm>
            <a:custGeom>
              <a:avLst/>
              <a:gdLst>
                <a:gd name="T0" fmla="*/ 0 w 51"/>
                <a:gd name="T1" fmla="*/ 44 h 44"/>
                <a:gd name="T2" fmla="*/ 51 w 51"/>
                <a:gd name="T3" fmla="*/ 8 h 44"/>
                <a:gd name="T4" fmla="*/ 44 w 51"/>
                <a:gd name="T5" fmla="*/ 0 h 44"/>
                <a:gd name="T6" fmla="*/ 0 w 51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44">
                  <a:moveTo>
                    <a:pt x="0" y="44"/>
                  </a:moveTo>
                  <a:lnTo>
                    <a:pt x="51" y="8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3" name="Line 147"/>
            <p:cNvSpPr>
              <a:spLocks noChangeShapeType="1"/>
            </p:cNvSpPr>
            <p:nvPr/>
          </p:nvSpPr>
          <p:spPr bwMode="auto">
            <a:xfrm flipH="1" flipV="1">
              <a:off x="5027" y="32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4" name="Freeform 148"/>
            <p:cNvSpPr>
              <a:spLocks/>
            </p:cNvSpPr>
            <p:nvPr/>
          </p:nvSpPr>
          <p:spPr bwMode="auto">
            <a:xfrm>
              <a:off x="4986" y="285"/>
              <a:ext cx="41" cy="40"/>
            </a:xfrm>
            <a:custGeom>
              <a:avLst/>
              <a:gdLst>
                <a:gd name="T0" fmla="*/ 637 w 726"/>
                <a:gd name="T1" fmla="*/ 726 h 726"/>
                <a:gd name="T2" fmla="*/ 682 w 726"/>
                <a:gd name="T3" fmla="*/ 681 h 726"/>
                <a:gd name="T4" fmla="*/ 726 w 726"/>
                <a:gd name="T5" fmla="*/ 637 h 726"/>
                <a:gd name="T6" fmla="*/ 89 w 726"/>
                <a:gd name="T7" fmla="*/ 0 h 726"/>
                <a:gd name="T8" fmla="*/ 44 w 726"/>
                <a:gd name="T9" fmla="*/ 44 h 726"/>
                <a:gd name="T10" fmla="*/ 0 w 726"/>
                <a:gd name="T11" fmla="*/ 89 h 726"/>
                <a:gd name="T12" fmla="*/ 637 w 726"/>
                <a:gd name="T13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637" y="726"/>
                  </a:moveTo>
                  <a:lnTo>
                    <a:pt x="682" y="681"/>
                  </a:lnTo>
                  <a:lnTo>
                    <a:pt x="726" y="637"/>
                  </a:lnTo>
                  <a:lnTo>
                    <a:pt x="89" y="0"/>
                  </a:lnTo>
                  <a:lnTo>
                    <a:pt x="44" y="44"/>
                  </a:lnTo>
                  <a:lnTo>
                    <a:pt x="0" y="89"/>
                  </a:lnTo>
                  <a:lnTo>
                    <a:pt x="637" y="7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5" name="Freeform 149"/>
            <p:cNvSpPr>
              <a:spLocks/>
            </p:cNvSpPr>
            <p:nvPr/>
          </p:nvSpPr>
          <p:spPr bwMode="auto">
            <a:xfrm>
              <a:off x="4986" y="285"/>
              <a:ext cx="41" cy="40"/>
            </a:xfrm>
            <a:custGeom>
              <a:avLst/>
              <a:gdLst>
                <a:gd name="T0" fmla="*/ 637 w 726"/>
                <a:gd name="T1" fmla="*/ 726 h 726"/>
                <a:gd name="T2" fmla="*/ 682 w 726"/>
                <a:gd name="T3" fmla="*/ 681 h 726"/>
                <a:gd name="T4" fmla="*/ 726 w 726"/>
                <a:gd name="T5" fmla="*/ 637 h 726"/>
                <a:gd name="T6" fmla="*/ 89 w 726"/>
                <a:gd name="T7" fmla="*/ 0 h 726"/>
                <a:gd name="T8" fmla="*/ 44 w 726"/>
                <a:gd name="T9" fmla="*/ 44 h 726"/>
                <a:gd name="T10" fmla="*/ 0 w 726"/>
                <a:gd name="T11" fmla="*/ 89 h 726"/>
                <a:gd name="T12" fmla="*/ 637 w 726"/>
                <a:gd name="T13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637" y="726"/>
                  </a:moveTo>
                  <a:lnTo>
                    <a:pt x="682" y="681"/>
                  </a:lnTo>
                  <a:lnTo>
                    <a:pt x="726" y="637"/>
                  </a:lnTo>
                  <a:lnTo>
                    <a:pt x="89" y="0"/>
                  </a:lnTo>
                  <a:lnTo>
                    <a:pt x="44" y="44"/>
                  </a:lnTo>
                  <a:lnTo>
                    <a:pt x="0" y="89"/>
                  </a:lnTo>
                  <a:lnTo>
                    <a:pt x="637" y="7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6" name="Freeform 150"/>
            <p:cNvSpPr>
              <a:spLocks/>
            </p:cNvSpPr>
            <p:nvPr/>
          </p:nvSpPr>
          <p:spPr bwMode="auto">
            <a:xfrm>
              <a:off x="4989" y="284"/>
              <a:ext cx="2" cy="3"/>
            </a:xfrm>
            <a:custGeom>
              <a:avLst/>
              <a:gdLst>
                <a:gd name="T0" fmla="*/ 0 w 45"/>
                <a:gd name="T1" fmla="*/ 52 h 52"/>
                <a:gd name="T2" fmla="*/ 45 w 45"/>
                <a:gd name="T3" fmla="*/ 8 h 52"/>
                <a:gd name="T4" fmla="*/ 37 w 45"/>
                <a:gd name="T5" fmla="*/ 0 h 52"/>
                <a:gd name="T6" fmla="*/ 0 w 45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2">
                  <a:moveTo>
                    <a:pt x="0" y="52"/>
                  </a:moveTo>
                  <a:lnTo>
                    <a:pt x="45" y="8"/>
                  </a:lnTo>
                  <a:lnTo>
                    <a:pt x="37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7" name="Line 151"/>
            <p:cNvSpPr>
              <a:spLocks noChangeShapeType="1"/>
            </p:cNvSpPr>
            <p:nvPr/>
          </p:nvSpPr>
          <p:spPr bwMode="auto">
            <a:xfrm flipH="1" flipV="1">
              <a:off x="4991" y="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8" name="Freeform 152"/>
            <p:cNvSpPr>
              <a:spLocks/>
            </p:cNvSpPr>
            <p:nvPr/>
          </p:nvSpPr>
          <p:spPr bwMode="auto">
            <a:xfrm>
              <a:off x="4946" y="256"/>
              <a:ext cx="45" cy="34"/>
            </a:xfrm>
            <a:custGeom>
              <a:avLst/>
              <a:gdLst>
                <a:gd name="T0" fmla="*/ 737 w 810"/>
                <a:gd name="T1" fmla="*/ 620 h 620"/>
                <a:gd name="T2" fmla="*/ 773 w 810"/>
                <a:gd name="T3" fmla="*/ 568 h 620"/>
                <a:gd name="T4" fmla="*/ 810 w 810"/>
                <a:gd name="T5" fmla="*/ 516 h 620"/>
                <a:gd name="T6" fmla="*/ 72 w 810"/>
                <a:gd name="T7" fmla="*/ 0 h 620"/>
                <a:gd name="T8" fmla="*/ 36 w 810"/>
                <a:gd name="T9" fmla="*/ 51 h 620"/>
                <a:gd name="T10" fmla="*/ 0 w 810"/>
                <a:gd name="T11" fmla="*/ 103 h 620"/>
                <a:gd name="T12" fmla="*/ 737 w 810"/>
                <a:gd name="T1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737" y="620"/>
                  </a:moveTo>
                  <a:lnTo>
                    <a:pt x="773" y="568"/>
                  </a:lnTo>
                  <a:lnTo>
                    <a:pt x="810" y="516"/>
                  </a:lnTo>
                  <a:lnTo>
                    <a:pt x="72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37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69" name="Freeform 153"/>
            <p:cNvSpPr>
              <a:spLocks/>
            </p:cNvSpPr>
            <p:nvPr/>
          </p:nvSpPr>
          <p:spPr bwMode="auto">
            <a:xfrm>
              <a:off x="4946" y="256"/>
              <a:ext cx="45" cy="34"/>
            </a:xfrm>
            <a:custGeom>
              <a:avLst/>
              <a:gdLst>
                <a:gd name="T0" fmla="*/ 737 w 810"/>
                <a:gd name="T1" fmla="*/ 620 h 620"/>
                <a:gd name="T2" fmla="*/ 773 w 810"/>
                <a:gd name="T3" fmla="*/ 568 h 620"/>
                <a:gd name="T4" fmla="*/ 810 w 810"/>
                <a:gd name="T5" fmla="*/ 516 h 620"/>
                <a:gd name="T6" fmla="*/ 72 w 810"/>
                <a:gd name="T7" fmla="*/ 0 h 620"/>
                <a:gd name="T8" fmla="*/ 36 w 810"/>
                <a:gd name="T9" fmla="*/ 51 h 620"/>
                <a:gd name="T10" fmla="*/ 0 w 810"/>
                <a:gd name="T11" fmla="*/ 103 h 620"/>
                <a:gd name="T12" fmla="*/ 737 w 810"/>
                <a:gd name="T1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737" y="620"/>
                  </a:moveTo>
                  <a:lnTo>
                    <a:pt x="773" y="568"/>
                  </a:lnTo>
                  <a:lnTo>
                    <a:pt x="810" y="516"/>
                  </a:lnTo>
                  <a:lnTo>
                    <a:pt x="72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37" y="6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0" name="Freeform 154"/>
            <p:cNvSpPr>
              <a:spLocks/>
            </p:cNvSpPr>
            <p:nvPr/>
          </p:nvSpPr>
          <p:spPr bwMode="auto">
            <a:xfrm>
              <a:off x="4948" y="255"/>
              <a:ext cx="2" cy="3"/>
            </a:xfrm>
            <a:custGeom>
              <a:avLst/>
              <a:gdLst>
                <a:gd name="T0" fmla="*/ 0 w 36"/>
                <a:gd name="T1" fmla="*/ 58 h 58"/>
                <a:gd name="T2" fmla="*/ 36 w 36"/>
                <a:gd name="T3" fmla="*/ 7 h 58"/>
                <a:gd name="T4" fmla="*/ 26 w 36"/>
                <a:gd name="T5" fmla="*/ 0 h 58"/>
                <a:gd name="T6" fmla="*/ 0 w 36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8">
                  <a:moveTo>
                    <a:pt x="0" y="58"/>
                  </a:moveTo>
                  <a:lnTo>
                    <a:pt x="36" y="7"/>
                  </a:lnTo>
                  <a:lnTo>
                    <a:pt x="26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1" name="Line 155"/>
            <p:cNvSpPr>
              <a:spLocks noChangeShapeType="1"/>
            </p:cNvSpPr>
            <p:nvPr/>
          </p:nvSpPr>
          <p:spPr bwMode="auto">
            <a:xfrm flipH="1" flipV="1">
              <a:off x="4949" y="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2" name="Freeform 156"/>
            <p:cNvSpPr>
              <a:spLocks/>
            </p:cNvSpPr>
            <p:nvPr/>
          </p:nvSpPr>
          <p:spPr bwMode="auto">
            <a:xfrm>
              <a:off x="4901" y="234"/>
              <a:ext cx="48" cy="28"/>
            </a:xfrm>
            <a:custGeom>
              <a:avLst/>
              <a:gdLst>
                <a:gd name="T0" fmla="*/ 816 w 868"/>
                <a:gd name="T1" fmla="*/ 497 h 497"/>
                <a:gd name="T2" fmla="*/ 842 w 868"/>
                <a:gd name="T3" fmla="*/ 439 h 497"/>
                <a:gd name="T4" fmla="*/ 868 w 868"/>
                <a:gd name="T5" fmla="*/ 381 h 497"/>
                <a:gd name="T6" fmla="*/ 53 w 868"/>
                <a:gd name="T7" fmla="*/ 0 h 497"/>
                <a:gd name="T8" fmla="*/ 27 w 868"/>
                <a:gd name="T9" fmla="*/ 58 h 497"/>
                <a:gd name="T10" fmla="*/ 0 w 868"/>
                <a:gd name="T11" fmla="*/ 115 h 497"/>
                <a:gd name="T12" fmla="*/ 816 w 868"/>
                <a:gd name="T1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97">
                  <a:moveTo>
                    <a:pt x="816" y="497"/>
                  </a:moveTo>
                  <a:lnTo>
                    <a:pt x="842" y="439"/>
                  </a:lnTo>
                  <a:lnTo>
                    <a:pt x="868" y="381"/>
                  </a:lnTo>
                  <a:lnTo>
                    <a:pt x="53" y="0"/>
                  </a:lnTo>
                  <a:lnTo>
                    <a:pt x="27" y="58"/>
                  </a:lnTo>
                  <a:lnTo>
                    <a:pt x="0" y="115"/>
                  </a:lnTo>
                  <a:lnTo>
                    <a:pt x="816" y="4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3" name="Freeform 157"/>
            <p:cNvSpPr>
              <a:spLocks/>
            </p:cNvSpPr>
            <p:nvPr/>
          </p:nvSpPr>
          <p:spPr bwMode="auto">
            <a:xfrm>
              <a:off x="4901" y="234"/>
              <a:ext cx="48" cy="28"/>
            </a:xfrm>
            <a:custGeom>
              <a:avLst/>
              <a:gdLst>
                <a:gd name="T0" fmla="*/ 816 w 868"/>
                <a:gd name="T1" fmla="*/ 497 h 497"/>
                <a:gd name="T2" fmla="*/ 842 w 868"/>
                <a:gd name="T3" fmla="*/ 439 h 497"/>
                <a:gd name="T4" fmla="*/ 868 w 868"/>
                <a:gd name="T5" fmla="*/ 381 h 497"/>
                <a:gd name="T6" fmla="*/ 53 w 868"/>
                <a:gd name="T7" fmla="*/ 0 h 497"/>
                <a:gd name="T8" fmla="*/ 27 w 868"/>
                <a:gd name="T9" fmla="*/ 58 h 497"/>
                <a:gd name="T10" fmla="*/ 0 w 868"/>
                <a:gd name="T11" fmla="*/ 115 h 497"/>
                <a:gd name="T12" fmla="*/ 816 w 868"/>
                <a:gd name="T1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97">
                  <a:moveTo>
                    <a:pt x="816" y="497"/>
                  </a:moveTo>
                  <a:lnTo>
                    <a:pt x="842" y="439"/>
                  </a:lnTo>
                  <a:lnTo>
                    <a:pt x="868" y="381"/>
                  </a:lnTo>
                  <a:lnTo>
                    <a:pt x="53" y="0"/>
                  </a:lnTo>
                  <a:lnTo>
                    <a:pt x="27" y="58"/>
                  </a:lnTo>
                  <a:lnTo>
                    <a:pt x="0" y="115"/>
                  </a:lnTo>
                  <a:lnTo>
                    <a:pt x="816" y="4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4" name="Freeform 158"/>
            <p:cNvSpPr>
              <a:spLocks/>
            </p:cNvSpPr>
            <p:nvPr/>
          </p:nvSpPr>
          <p:spPr bwMode="auto">
            <a:xfrm>
              <a:off x="4903" y="234"/>
              <a:ext cx="1" cy="3"/>
            </a:xfrm>
            <a:custGeom>
              <a:avLst/>
              <a:gdLst>
                <a:gd name="T0" fmla="*/ 0 w 26"/>
                <a:gd name="T1" fmla="*/ 61 h 61"/>
                <a:gd name="T2" fmla="*/ 26 w 26"/>
                <a:gd name="T3" fmla="*/ 3 h 61"/>
                <a:gd name="T4" fmla="*/ 16 w 26"/>
                <a:gd name="T5" fmla="*/ 0 h 61"/>
                <a:gd name="T6" fmla="*/ 0 w 2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1">
                  <a:moveTo>
                    <a:pt x="0" y="61"/>
                  </a:moveTo>
                  <a:lnTo>
                    <a:pt x="26" y="3"/>
                  </a:lnTo>
                  <a:lnTo>
                    <a:pt x="16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5" name="Line 159"/>
            <p:cNvSpPr>
              <a:spLocks noChangeShapeType="1"/>
            </p:cNvSpPr>
            <p:nvPr/>
          </p:nvSpPr>
          <p:spPr bwMode="auto">
            <a:xfrm flipH="1" flipV="1">
              <a:off x="4903" y="2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6" name="Freeform 160"/>
            <p:cNvSpPr>
              <a:spLocks/>
            </p:cNvSpPr>
            <p:nvPr/>
          </p:nvSpPr>
          <p:spPr bwMode="auto">
            <a:xfrm>
              <a:off x="4853" y="221"/>
              <a:ext cx="50" cy="20"/>
            </a:xfrm>
            <a:custGeom>
              <a:avLst/>
              <a:gdLst>
                <a:gd name="T0" fmla="*/ 870 w 903"/>
                <a:gd name="T1" fmla="*/ 354 h 354"/>
                <a:gd name="T2" fmla="*/ 887 w 903"/>
                <a:gd name="T3" fmla="*/ 294 h 354"/>
                <a:gd name="T4" fmla="*/ 903 w 903"/>
                <a:gd name="T5" fmla="*/ 233 h 354"/>
                <a:gd name="T6" fmla="*/ 33 w 903"/>
                <a:gd name="T7" fmla="*/ 0 h 354"/>
                <a:gd name="T8" fmla="*/ 17 w 903"/>
                <a:gd name="T9" fmla="*/ 61 h 354"/>
                <a:gd name="T10" fmla="*/ 0 w 903"/>
                <a:gd name="T11" fmla="*/ 122 h 354"/>
                <a:gd name="T12" fmla="*/ 870 w 903"/>
                <a:gd name="T13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354">
                  <a:moveTo>
                    <a:pt x="870" y="354"/>
                  </a:moveTo>
                  <a:lnTo>
                    <a:pt x="887" y="294"/>
                  </a:lnTo>
                  <a:lnTo>
                    <a:pt x="903" y="233"/>
                  </a:lnTo>
                  <a:lnTo>
                    <a:pt x="33" y="0"/>
                  </a:lnTo>
                  <a:lnTo>
                    <a:pt x="17" y="61"/>
                  </a:lnTo>
                  <a:lnTo>
                    <a:pt x="0" y="122"/>
                  </a:lnTo>
                  <a:lnTo>
                    <a:pt x="870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7" name="Freeform 161"/>
            <p:cNvSpPr>
              <a:spLocks/>
            </p:cNvSpPr>
            <p:nvPr/>
          </p:nvSpPr>
          <p:spPr bwMode="auto">
            <a:xfrm>
              <a:off x="4853" y="221"/>
              <a:ext cx="50" cy="20"/>
            </a:xfrm>
            <a:custGeom>
              <a:avLst/>
              <a:gdLst>
                <a:gd name="T0" fmla="*/ 870 w 903"/>
                <a:gd name="T1" fmla="*/ 354 h 354"/>
                <a:gd name="T2" fmla="*/ 887 w 903"/>
                <a:gd name="T3" fmla="*/ 294 h 354"/>
                <a:gd name="T4" fmla="*/ 903 w 903"/>
                <a:gd name="T5" fmla="*/ 233 h 354"/>
                <a:gd name="T6" fmla="*/ 33 w 903"/>
                <a:gd name="T7" fmla="*/ 0 h 354"/>
                <a:gd name="T8" fmla="*/ 17 w 903"/>
                <a:gd name="T9" fmla="*/ 61 h 354"/>
                <a:gd name="T10" fmla="*/ 0 w 903"/>
                <a:gd name="T11" fmla="*/ 122 h 354"/>
                <a:gd name="T12" fmla="*/ 870 w 903"/>
                <a:gd name="T13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354">
                  <a:moveTo>
                    <a:pt x="870" y="354"/>
                  </a:moveTo>
                  <a:lnTo>
                    <a:pt x="887" y="294"/>
                  </a:lnTo>
                  <a:lnTo>
                    <a:pt x="903" y="233"/>
                  </a:lnTo>
                  <a:lnTo>
                    <a:pt x="33" y="0"/>
                  </a:lnTo>
                  <a:lnTo>
                    <a:pt x="17" y="61"/>
                  </a:lnTo>
                  <a:lnTo>
                    <a:pt x="0" y="122"/>
                  </a:lnTo>
                  <a:lnTo>
                    <a:pt x="870" y="3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8" name="Freeform 162"/>
            <p:cNvSpPr>
              <a:spLocks/>
            </p:cNvSpPr>
            <p:nvPr/>
          </p:nvSpPr>
          <p:spPr bwMode="auto">
            <a:xfrm>
              <a:off x="4854" y="221"/>
              <a:ext cx="1" cy="3"/>
            </a:xfrm>
            <a:custGeom>
              <a:avLst/>
              <a:gdLst>
                <a:gd name="T0" fmla="*/ 0 w 16"/>
                <a:gd name="T1" fmla="*/ 63 h 63"/>
                <a:gd name="T2" fmla="*/ 16 w 16"/>
                <a:gd name="T3" fmla="*/ 2 h 63"/>
                <a:gd name="T4" fmla="*/ 5 w 16"/>
                <a:gd name="T5" fmla="*/ 0 h 63"/>
                <a:gd name="T6" fmla="*/ 0 w 16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63">
                  <a:moveTo>
                    <a:pt x="0" y="63"/>
                  </a:moveTo>
                  <a:lnTo>
                    <a:pt x="16" y="2"/>
                  </a:lnTo>
                  <a:lnTo>
                    <a:pt x="5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79" name="Line 163"/>
            <p:cNvSpPr>
              <a:spLocks noChangeShapeType="1"/>
            </p:cNvSpPr>
            <p:nvPr/>
          </p:nvSpPr>
          <p:spPr bwMode="auto">
            <a:xfrm flipH="1" flipV="1">
              <a:off x="4855" y="2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0" name="Freeform 164"/>
            <p:cNvSpPr>
              <a:spLocks/>
            </p:cNvSpPr>
            <p:nvPr/>
          </p:nvSpPr>
          <p:spPr bwMode="auto">
            <a:xfrm>
              <a:off x="4804" y="216"/>
              <a:ext cx="51" cy="12"/>
            </a:xfrm>
            <a:custGeom>
              <a:avLst/>
              <a:gdLst>
                <a:gd name="T0" fmla="*/ 898 w 908"/>
                <a:gd name="T1" fmla="*/ 205 h 205"/>
                <a:gd name="T2" fmla="*/ 903 w 908"/>
                <a:gd name="T3" fmla="*/ 142 h 205"/>
                <a:gd name="T4" fmla="*/ 908 w 908"/>
                <a:gd name="T5" fmla="*/ 79 h 205"/>
                <a:gd name="T6" fmla="*/ 10 w 908"/>
                <a:gd name="T7" fmla="*/ 0 h 205"/>
                <a:gd name="T8" fmla="*/ 5 w 908"/>
                <a:gd name="T9" fmla="*/ 63 h 205"/>
                <a:gd name="T10" fmla="*/ 0 w 908"/>
                <a:gd name="T11" fmla="*/ 126 h 205"/>
                <a:gd name="T12" fmla="*/ 898 w 908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205">
                  <a:moveTo>
                    <a:pt x="898" y="205"/>
                  </a:moveTo>
                  <a:lnTo>
                    <a:pt x="903" y="142"/>
                  </a:lnTo>
                  <a:lnTo>
                    <a:pt x="908" y="79"/>
                  </a:lnTo>
                  <a:lnTo>
                    <a:pt x="10" y="0"/>
                  </a:lnTo>
                  <a:lnTo>
                    <a:pt x="5" y="63"/>
                  </a:lnTo>
                  <a:lnTo>
                    <a:pt x="0" y="126"/>
                  </a:lnTo>
                  <a:lnTo>
                    <a:pt x="898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1" name="Freeform 165"/>
            <p:cNvSpPr>
              <a:spLocks/>
            </p:cNvSpPr>
            <p:nvPr/>
          </p:nvSpPr>
          <p:spPr bwMode="auto">
            <a:xfrm>
              <a:off x="4804" y="216"/>
              <a:ext cx="51" cy="12"/>
            </a:xfrm>
            <a:custGeom>
              <a:avLst/>
              <a:gdLst>
                <a:gd name="T0" fmla="*/ 898 w 908"/>
                <a:gd name="T1" fmla="*/ 205 h 205"/>
                <a:gd name="T2" fmla="*/ 903 w 908"/>
                <a:gd name="T3" fmla="*/ 142 h 205"/>
                <a:gd name="T4" fmla="*/ 908 w 908"/>
                <a:gd name="T5" fmla="*/ 79 h 205"/>
                <a:gd name="T6" fmla="*/ 10 w 908"/>
                <a:gd name="T7" fmla="*/ 0 h 205"/>
                <a:gd name="T8" fmla="*/ 5 w 908"/>
                <a:gd name="T9" fmla="*/ 63 h 205"/>
                <a:gd name="T10" fmla="*/ 0 w 908"/>
                <a:gd name="T11" fmla="*/ 126 h 205"/>
                <a:gd name="T12" fmla="*/ 898 w 908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205">
                  <a:moveTo>
                    <a:pt x="898" y="205"/>
                  </a:moveTo>
                  <a:lnTo>
                    <a:pt x="903" y="142"/>
                  </a:lnTo>
                  <a:lnTo>
                    <a:pt x="908" y="79"/>
                  </a:lnTo>
                  <a:lnTo>
                    <a:pt x="10" y="0"/>
                  </a:lnTo>
                  <a:lnTo>
                    <a:pt x="5" y="63"/>
                  </a:lnTo>
                  <a:lnTo>
                    <a:pt x="0" y="126"/>
                  </a:lnTo>
                  <a:lnTo>
                    <a:pt x="898" y="2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2" name="Freeform 166"/>
            <p:cNvSpPr>
              <a:spLocks/>
            </p:cNvSpPr>
            <p:nvPr/>
          </p:nvSpPr>
          <p:spPr bwMode="auto">
            <a:xfrm>
              <a:off x="4804" y="216"/>
              <a:ext cx="1" cy="4"/>
            </a:xfrm>
            <a:custGeom>
              <a:avLst/>
              <a:gdLst>
                <a:gd name="T0" fmla="*/ 5 w 10"/>
                <a:gd name="T1" fmla="*/ 63 h 63"/>
                <a:gd name="T2" fmla="*/ 10 w 10"/>
                <a:gd name="T3" fmla="*/ 0 h 63"/>
                <a:gd name="T4" fmla="*/ 0 w 10"/>
                <a:gd name="T5" fmla="*/ 0 h 63"/>
                <a:gd name="T6" fmla="*/ 5 w 10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63">
                  <a:moveTo>
                    <a:pt x="5" y="63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3" name="Line 167"/>
            <p:cNvSpPr>
              <a:spLocks noChangeShapeType="1"/>
            </p:cNvSpPr>
            <p:nvPr/>
          </p:nvSpPr>
          <p:spPr bwMode="auto">
            <a:xfrm flipH="1">
              <a:off x="4804" y="21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4" name="Freeform 168"/>
            <p:cNvSpPr>
              <a:spLocks/>
            </p:cNvSpPr>
            <p:nvPr/>
          </p:nvSpPr>
          <p:spPr bwMode="auto">
            <a:xfrm>
              <a:off x="4754" y="216"/>
              <a:ext cx="51" cy="12"/>
            </a:xfrm>
            <a:custGeom>
              <a:avLst/>
              <a:gdLst>
                <a:gd name="T0" fmla="*/ 906 w 906"/>
                <a:gd name="T1" fmla="*/ 126 h 205"/>
                <a:gd name="T2" fmla="*/ 901 w 906"/>
                <a:gd name="T3" fmla="*/ 63 h 205"/>
                <a:gd name="T4" fmla="*/ 896 w 906"/>
                <a:gd name="T5" fmla="*/ 0 h 205"/>
                <a:gd name="T6" fmla="*/ 0 w 906"/>
                <a:gd name="T7" fmla="*/ 79 h 205"/>
                <a:gd name="T8" fmla="*/ 5 w 906"/>
                <a:gd name="T9" fmla="*/ 142 h 205"/>
                <a:gd name="T10" fmla="*/ 10 w 906"/>
                <a:gd name="T11" fmla="*/ 205 h 205"/>
                <a:gd name="T12" fmla="*/ 906 w 906"/>
                <a:gd name="T13" fmla="*/ 12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6" h="205">
                  <a:moveTo>
                    <a:pt x="906" y="126"/>
                  </a:moveTo>
                  <a:lnTo>
                    <a:pt x="901" y="63"/>
                  </a:lnTo>
                  <a:lnTo>
                    <a:pt x="896" y="0"/>
                  </a:lnTo>
                  <a:lnTo>
                    <a:pt x="0" y="79"/>
                  </a:lnTo>
                  <a:lnTo>
                    <a:pt x="5" y="142"/>
                  </a:lnTo>
                  <a:lnTo>
                    <a:pt x="10" y="205"/>
                  </a:lnTo>
                  <a:lnTo>
                    <a:pt x="906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5" name="Freeform 169"/>
            <p:cNvSpPr>
              <a:spLocks/>
            </p:cNvSpPr>
            <p:nvPr/>
          </p:nvSpPr>
          <p:spPr bwMode="auto">
            <a:xfrm>
              <a:off x="4754" y="216"/>
              <a:ext cx="51" cy="12"/>
            </a:xfrm>
            <a:custGeom>
              <a:avLst/>
              <a:gdLst>
                <a:gd name="T0" fmla="*/ 906 w 906"/>
                <a:gd name="T1" fmla="*/ 126 h 205"/>
                <a:gd name="T2" fmla="*/ 901 w 906"/>
                <a:gd name="T3" fmla="*/ 63 h 205"/>
                <a:gd name="T4" fmla="*/ 896 w 906"/>
                <a:gd name="T5" fmla="*/ 0 h 205"/>
                <a:gd name="T6" fmla="*/ 0 w 906"/>
                <a:gd name="T7" fmla="*/ 79 h 205"/>
                <a:gd name="T8" fmla="*/ 5 w 906"/>
                <a:gd name="T9" fmla="*/ 142 h 205"/>
                <a:gd name="T10" fmla="*/ 10 w 906"/>
                <a:gd name="T11" fmla="*/ 205 h 205"/>
                <a:gd name="T12" fmla="*/ 906 w 906"/>
                <a:gd name="T13" fmla="*/ 12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6" h="205">
                  <a:moveTo>
                    <a:pt x="906" y="126"/>
                  </a:moveTo>
                  <a:lnTo>
                    <a:pt x="901" y="63"/>
                  </a:lnTo>
                  <a:lnTo>
                    <a:pt x="896" y="0"/>
                  </a:lnTo>
                  <a:lnTo>
                    <a:pt x="0" y="79"/>
                  </a:lnTo>
                  <a:lnTo>
                    <a:pt x="5" y="142"/>
                  </a:lnTo>
                  <a:lnTo>
                    <a:pt x="10" y="205"/>
                  </a:lnTo>
                  <a:lnTo>
                    <a:pt x="906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6" name="Freeform 170"/>
            <p:cNvSpPr>
              <a:spLocks/>
            </p:cNvSpPr>
            <p:nvPr/>
          </p:nvSpPr>
          <p:spPr bwMode="auto">
            <a:xfrm>
              <a:off x="4754" y="221"/>
              <a:ext cx="1" cy="3"/>
            </a:xfrm>
            <a:custGeom>
              <a:avLst/>
              <a:gdLst>
                <a:gd name="T0" fmla="*/ 16 w 16"/>
                <a:gd name="T1" fmla="*/ 63 h 63"/>
                <a:gd name="T2" fmla="*/ 11 w 16"/>
                <a:gd name="T3" fmla="*/ 0 h 63"/>
                <a:gd name="T4" fmla="*/ 0 w 16"/>
                <a:gd name="T5" fmla="*/ 2 h 63"/>
                <a:gd name="T6" fmla="*/ 16 w 16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63">
                  <a:moveTo>
                    <a:pt x="16" y="63"/>
                  </a:moveTo>
                  <a:lnTo>
                    <a:pt x="11" y="0"/>
                  </a:lnTo>
                  <a:lnTo>
                    <a:pt x="0" y="2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7" name="Line 171"/>
            <p:cNvSpPr>
              <a:spLocks noChangeShapeType="1"/>
            </p:cNvSpPr>
            <p:nvPr/>
          </p:nvSpPr>
          <p:spPr bwMode="auto">
            <a:xfrm flipH="1">
              <a:off x="4754" y="2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8" name="Freeform 172"/>
            <p:cNvSpPr>
              <a:spLocks/>
            </p:cNvSpPr>
            <p:nvPr/>
          </p:nvSpPr>
          <p:spPr bwMode="auto">
            <a:xfrm>
              <a:off x="4705" y="221"/>
              <a:ext cx="51" cy="20"/>
            </a:xfrm>
            <a:custGeom>
              <a:avLst/>
              <a:gdLst>
                <a:gd name="T0" fmla="*/ 902 w 902"/>
                <a:gd name="T1" fmla="*/ 122 h 354"/>
                <a:gd name="T2" fmla="*/ 886 w 902"/>
                <a:gd name="T3" fmla="*/ 61 h 354"/>
                <a:gd name="T4" fmla="*/ 870 w 902"/>
                <a:gd name="T5" fmla="*/ 0 h 354"/>
                <a:gd name="T6" fmla="*/ 0 w 902"/>
                <a:gd name="T7" fmla="*/ 233 h 354"/>
                <a:gd name="T8" fmla="*/ 16 w 902"/>
                <a:gd name="T9" fmla="*/ 294 h 354"/>
                <a:gd name="T10" fmla="*/ 32 w 902"/>
                <a:gd name="T11" fmla="*/ 354 h 354"/>
                <a:gd name="T12" fmla="*/ 902 w 902"/>
                <a:gd name="T13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354">
                  <a:moveTo>
                    <a:pt x="902" y="122"/>
                  </a:moveTo>
                  <a:lnTo>
                    <a:pt x="886" y="61"/>
                  </a:lnTo>
                  <a:lnTo>
                    <a:pt x="870" y="0"/>
                  </a:lnTo>
                  <a:lnTo>
                    <a:pt x="0" y="233"/>
                  </a:lnTo>
                  <a:lnTo>
                    <a:pt x="16" y="294"/>
                  </a:lnTo>
                  <a:lnTo>
                    <a:pt x="32" y="354"/>
                  </a:lnTo>
                  <a:lnTo>
                    <a:pt x="902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89" name="Freeform 173"/>
            <p:cNvSpPr>
              <a:spLocks/>
            </p:cNvSpPr>
            <p:nvPr/>
          </p:nvSpPr>
          <p:spPr bwMode="auto">
            <a:xfrm>
              <a:off x="4705" y="221"/>
              <a:ext cx="51" cy="20"/>
            </a:xfrm>
            <a:custGeom>
              <a:avLst/>
              <a:gdLst>
                <a:gd name="T0" fmla="*/ 902 w 902"/>
                <a:gd name="T1" fmla="*/ 122 h 354"/>
                <a:gd name="T2" fmla="*/ 886 w 902"/>
                <a:gd name="T3" fmla="*/ 61 h 354"/>
                <a:gd name="T4" fmla="*/ 870 w 902"/>
                <a:gd name="T5" fmla="*/ 0 h 354"/>
                <a:gd name="T6" fmla="*/ 0 w 902"/>
                <a:gd name="T7" fmla="*/ 233 h 354"/>
                <a:gd name="T8" fmla="*/ 16 w 902"/>
                <a:gd name="T9" fmla="*/ 294 h 354"/>
                <a:gd name="T10" fmla="*/ 32 w 902"/>
                <a:gd name="T11" fmla="*/ 354 h 354"/>
                <a:gd name="T12" fmla="*/ 902 w 902"/>
                <a:gd name="T13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354">
                  <a:moveTo>
                    <a:pt x="902" y="122"/>
                  </a:moveTo>
                  <a:lnTo>
                    <a:pt x="886" y="61"/>
                  </a:lnTo>
                  <a:lnTo>
                    <a:pt x="870" y="0"/>
                  </a:lnTo>
                  <a:lnTo>
                    <a:pt x="0" y="233"/>
                  </a:lnTo>
                  <a:lnTo>
                    <a:pt x="16" y="294"/>
                  </a:lnTo>
                  <a:lnTo>
                    <a:pt x="32" y="354"/>
                  </a:lnTo>
                  <a:lnTo>
                    <a:pt x="902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0" name="Freeform 174"/>
            <p:cNvSpPr>
              <a:spLocks/>
            </p:cNvSpPr>
            <p:nvPr/>
          </p:nvSpPr>
          <p:spPr bwMode="auto">
            <a:xfrm>
              <a:off x="4705" y="234"/>
              <a:ext cx="1" cy="3"/>
            </a:xfrm>
            <a:custGeom>
              <a:avLst/>
              <a:gdLst>
                <a:gd name="T0" fmla="*/ 26 w 26"/>
                <a:gd name="T1" fmla="*/ 61 h 61"/>
                <a:gd name="T2" fmla="*/ 10 w 26"/>
                <a:gd name="T3" fmla="*/ 0 h 61"/>
                <a:gd name="T4" fmla="*/ 0 w 26"/>
                <a:gd name="T5" fmla="*/ 3 h 61"/>
                <a:gd name="T6" fmla="*/ 26 w 2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10" y="0"/>
                  </a:lnTo>
                  <a:lnTo>
                    <a:pt x="0" y="3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1" name="Line 175"/>
            <p:cNvSpPr>
              <a:spLocks noChangeShapeType="1"/>
            </p:cNvSpPr>
            <p:nvPr/>
          </p:nvSpPr>
          <p:spPr bwMode="auto">
            <a:xfrm flipH="1">
              <a:off x="4705" y="2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2" name="Freeform 176"/>
            <p:cNvSpPr>
              <a:spLocks/>
            </p:cNvSpPr>
            <p:nvPr/>
          </p:nvSpPr>
          <p:spPr bwMode="auto">
            <a:xfrm>
              <a:off x="4659" y="234"/>
              <a:ext cx="49" cy="28"/>
            </a:xfrm>
            <a:custGeom>
              <a:avLst/>
              <a:gdLst>
                <a:gd name="T0" fmla="*/ 869 w 869"/>
                <a:gd name="T1" fmla="*/ 115 h 497"/>
                <a:gd name="T2" fmla="*/ 843 w 869"/>
                <a:gd name="T3" fmla="*/ 58 h 497"/>
                <a:gd name="T4" fmla="*/ 817 w 869"/>
                <a:gd name="T5" fmla="*/ 0 h 497"/>
                <a:gd name="T6" fmla="*/ 0 w 869"/>
                <a:gd name="T7" fmla="*/ 381 h 497"/>
                <a:gd name="T8" fmla="*/ 27 w 869"/>
                <a:gd name="T9" fmla="*/ 439 h 497"/>
                <a:gd name="T10" fmla="*/ 53 w 869"/>
                <a:gd name="T11" fmla="*/ 497 h 497"/>
                <a:gd name="T12" fmla="*/ 869 w 869"/>
                <a:gd name="T13" fmla="*/ 115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497">
                  <a:moveTo>
                    <a:pt x="869" y="115"/>
                  </a:moveTo>
                  <a:lnTo>
                    <a:pt x="843" y="58"/>
                  </a:lnTo>
                  <a:lnTo>
                    <a:pt x="817" y="0"/>
                  </a:lnTo>
                  <a:lnTo>
                    <a:pt x="0" y="381"/>
                  </a:lnTo>
                  <a:lnTo>
                    <a:pt x="27" y="439"/>
                  </a:lnTo>
                  <a:lnTo>
                    <a:pt x="53" y="497"/>
                  </a:lnTo>
                  <a:lnTo>
                    <a:pt x="869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3" name="Freeform 177"/>
            <p:cNvSpPr>
              <a:spLocks/>
            </p:cNvSpPr>
            <p:nvPr/>
          </p:nvSpPr>
          <p:spPr bwMode="auto">
            <a:xfrm>
              <a:off x="4659" y="234"/>
              <a:ext cx="49" cy="28"/>
            </a:xfrm>
            <a:custGeom>
              <a:avLst/>
              <a:gdLst>
                <a:gd name="T0" fmla="*/ 869 w 869"/>
                <a:gd name="T1" fmla="*/ 115 h 497"/>
                <a:gd name="T2" fmla="*/ 843 w 869"/>
                <a:gd name="T3" fmla="*/ 58 h 497"/>
                <a:gd name="T4" fmla="*/ 817 w 869"/>
                <a:gd name="T5" fmla="*/ 0 h 497"/>
                <a:gd name="T6" fmla="*/ 0 w 869"/>
                <a:gd name="T7" fmla="*/ 381 h 497"/>
                <a:gd name="T8" fmla="*/ 27 w 869"/>
                <a:gd name="T9" fmla="*/ 439 h 497"/>
                <a:gd name="T10" fmla="*/ 53 w 869"/>
                <a:gd name="T11" fmla="*/ 497 h 497"/>
                <a:gd name="T12" fmla="*/ 869 w 869"/>
                <a:gd name="T13" fmla="*/ 115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497">
                  <a:moveTo>
                    <a:pt x="869" y="115"/>
                  </a:moveTo>
                  <a:lnTo>
                    <a:pt x="843" y="58"/>
                  </a:lnTo>
                  <a:lnTo>
                    <a:pt x="817" y="0"/>
                  </a:lnTo>
                  <a:lnTo>
                    <a:pt x="0" y="381"/>
                  </a:lnTo>
                  <a:lnTo>
                    <a:pt x="27" y="439"/>
                  </a:lnTo>
                  <a:lnTo>
                    <a:pt x="53" y="497"/>
                  </a:lnTo>
                  <a:lnTo>
                    <a:pt x="869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4" name="Freeform 178"/>
            <p:cNvSpPr>
              <a:spLocks/>
            </p:cNvSpPr>
            <p:nvPr/>
          </p:nvSpPr>
          <p:spPr bwMode="auto">
            <a:xfrm>
              <a:off x="4659" y="255"/>
              <a:ext cx="2" cy="3"/>
            </a:xfrm>
            <a:custGeom>
              <a:avLst/>
              <a:gdLst>
                <a:gd name="T0" fmla="*/ 37 w 37"/>
                <a:gd name="T1" fmla="*/ 58 h 58"/>
                <a:gd name="T2" fmla="*/ 10 w 37"/>
                <a:gd name="T3" fmla="*/ 0 h 58"/>
                <a:gd name="T4" fmla="*/ 0 w 37"/>
                <a:gd name="T5" fmla="*/ 7 h 58"/>
                <a:gd name="T6" fmla="*/ 37 w 37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lnTo>
                    <a:pt x="10" y="0"/>
                  </a:lnTo>
                  <a:lnTo>
                    <a:pt x="0" y="7"/>
                  </a:lnTo>
                  <a:lnTo>
                    <a:pt x="3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5" name="Line 179"/>
            <p:cNvSpPr>
              <a:spLocks noChangeShapeType="1"/>
            </p:cNvSpPr>
            <p:nvPr/>
          </p:nvSpPr>
          <p:spPr bwMode="auto">
            <a:xfrm flipH="1">
              <a:off x="4659" y="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6" name="Freeform 180"/>
            <p:cNvSpPr>
              <a:spLocks/>
            </p:cNvSpPr>
            <p:nvPr/>
          </p:nvSpPr>
          <p:spPr bwMode="auto">
            <a:xfrm>
              <a:off x="4618" y="256"/>
              <a:ext cx="45" cy="34"/>
            </a:xfrm>
            <a:custGeom>
              <a:avLst/>
              <a:gdLst>
                <a:gd name="T0" fmla="*/ 810 w 810"/>
                <a:gd name="T1" fmla="*/ 103 h 620"/>
                <a:gd name="T2" fmla="*/ 774 w 810"/>
                <a:gd name="T3" fmla="*/ 51 h 620"/>
                <a:gd name="T4" fmla="*/ 737 w 810"/>
                <a:gd name="T5" fmla="*/ 0 h 620"/>
                <a:gd name="T6" fmla="*/ 0 w 810"/>
                <a:gd name="T7" fmla="*/ 516 h 620"/>
                <a:gd name="T8" fmla="*/ 36 w 810"/>
                <a:gd name="T9" fmla="*/ 568 h 620"/>
                <a:gd name="T10" fmla="*/ 73 w 810"/>
                <a:gd name="T11" fmla="*/ 620 h 620"/>
                <a:gd name="T12" fmla="*/ 810 w 810"/>
                <a:gd name="T13" fmla="*/ 103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810" y="103"/>
                  </a:moveTo>
                  <a:lnTo>
                    <a:pt x="774" y="51"/>
                  </a:lnTo>
                  <a:lnTo>
                    <a:pt x="737" y="0"/>
                  </a:lnTo>
                  <a:lnTo>
                    <a:pt x="0" y="516"/>
                  </a:lnTo>
                  <a:lnTo>
                    <a:pt x="36" y="568"/>
                  </a:lnTo>
                  <a:lnTo>
                    <a:pt x="73" y="620"/>
                  </a:lnTo>
                  <a:lnTo>
                    <a:pt x="81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7" name="Freeform 181"/>
            <p:cNvSpPr>
              <a:spLocks/>
            </p:cNvSpPr>
            <p:nvPr/>
          </p:nvSpPr>
          <p:spPr bwMode="auto">
            <a:xfrm>
              <a:off x="4618" y="256"/>
              <a:ext cx="45" cy="34"/>
            </a:xfrm>
            <a:custGeom>
              <a:avLst/>
              <a:gdLst>
                <a:gd name="T0" fmla="*/ 810 w 810"/>
                <a:gd name="T1" fmla="*/ 103 h 620"/>
                <a:gd name="T2" fmla="*/ 774 w 810"/>
                <a:gd name="T3" fmla="*/ 51 h 620"/>
                <a:gd name="T4" fmla="*/ 737 w 810"/>
                <a:gd name="T5" fmla="*/ 0 h 620"/>
                <a:gd name="T6" fmla="*/ 0 w 810"/>
                <a:gd name="T7" fmla="*/ 516 h 620"/>
                <a:gd name="T8" fmla="*/ 36 w 810"/>
                <a:gd name="T9" fmla="*/ 568 h 620"/>
                <a:gd name="T10" fmla="*/ 73 w 810"/>
                <a:gd name="T11" fmla="*/ 620 h 620"/>
                <a:gd name="T12" fmla="*/ 810 w 810"/>
                <a:gd name="T13" fmla="*/ 103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810" y="103"/>
                  </a:moveTo>
                  <a:lnTo>
                    <a:pt x="774" y="51"/>
                  </a:lnTo>
                  <a:lnTo>
                    <a:pt x="737" y="0"/>
                  </a:lnTo>
                  <a:lnTo>
                    <a:pt x="0" y="516"/>
                  </a:lnTo>
                  <a:lnTo>
                    <a:pt x="36" y="568"/>
                  </a:lnTo>
                  <a:lnTo>
                    <a:pt x="73" y="620"/>
                  </a:lnTo>
                  <a:lnTo>
                    <a:pt x="810" y="1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8" name="Freeform 182"/>
            <p:cNvSpPr>
              <a:spLocks/>
            </p:cNvSpPr>
            <p:nvPr/>
          </p:nvSpPr>
          <p:spPr bwMode="auto">
            <a:xfrm>
              <a:off x="4617" y="284"/>
              <a:ext cx="3" cy="3"/>
            </a:xfrm>
            <a:custGeom>
              <a:avLst/>
              <a:gdLst>
                <a:gd name="T0" fmla="*/ 44 w 44"/>
                <a:gd name="T1" fmla="*/ 52 h 52"/>
                <a:gd name="T2" fmla="*/ 8 w 44"/>
                <a:gd name="T3" fmla="*/ 0 h 52"/>
                <a:gd name="T4" fmla="*/ 0 w 44"/>
                <a:gd name="T5" fmla="*/ 8 h 52"/>
                <a:gd name="T6" fmla="*/ 44 w 44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599" name="Line 183"/>
            <p:cNvSpPr>
              <a:spLocks noChangeShapeType="1"/>
            </p:cNvSpPr>
            <p:nvPr/>
          </p:nvSpPr>
          <p:spPr bwMode="auto">
            <a:xfrm flipH="1">
              <a:off x="4617" y="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0" name="Freeform 184"/>
            <p:cNvSpPr>
              <a:spLocks/>
            </p:cNvSpPr>
            <p:nvPr/>
          </p:nvSpPr>
          <p:spPr bwMode="auto">
            <a:xfrm>
              <a:off x="4582" y="285"/>
              <a:ext cx="40" cy="40"/>
            </a:xfrm>
            <a:custGeom>
              <a:avLst/>
              <a:gdLst>
                <a:gd name="T0" fmla="*/ 726 w 726"/>
                <a:gd name="T1" fmla="*/ 89 h 726"/>
                <a:gd name="T2" fmla="*/ 681 w 726"/>
                <a:gd name="T3" fmla="*/ 44 h 726"/>
                <a:gd name="T4" fmla="*/ 637 w 726"/>
                <a:gd name="T5" fmla="*/ 0 h 726"/>
                <a:gd name="T6" fmla="*/ 0 w 726"/>
                <a:gd name="T7" fmla="*/ 637 h 726"/>
                <a:gd name="T8" fmla="*/ 45 w 726"/>
                <a:gd name="T9" fmla="*/ 681 h 726"/>
                <a:gd name="T10" fmla="*/ 89 w 726"/>
                <a:gd name="T11" fmla="*/ 726 h 726"/>
                <a:gd name="T12" fmla="*/ 726 w 726"/>
                <a:gd name="T13" fmla="*/ 89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726" y="89"/>
                  </a:moveTo>
                  <a:lnTo>
                    <a:pt x="681" y="44"/>
                  </a:lnTo>
                  <a:lnTo>
                    <a:pt x="637" y="0"/>
                  </a:lnTo>
                  <a:lnTo>
                    <a:pt x="0" y="637"/>
                  </a:lnTo>
                  <a:lnTo>
                    <a:pt x="45" y="681"/>
                  </a:lnTo>
                  <a:lnTo>
                    <a:pt x="89" y="726"/>
                  </a:lnTo>
                  <a:lnTo>
                    <a:pt x="72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1" name="Freeform 185"/>
            <p:cNvSpPr>
              <a:spLocks/>
            </p:cNvSpPr>
            <p:nvPr/>
          </p:nvSpPr>
          <p:spPr bwMode="auto">
            <a:xfrm>
              <a:off x="4582" y="285"/>
              <a:ext cx="40" cy="40"/>
            </a:xfrm>
            <a:custGeom>
              <a:avLst/>
              <a:gdLst>
                <a:gd name="T0" fmla="*/ 726 w 726"/>
                <a:gd name="T1" fmla="*/ 89 h 726"/>
                <a:gd name="T2" fmla="*/ 681 w 726"/>
                <a:gd name="T3" fmla="*/ 44 h 726"/>
                <a:gd name="T4" fmla="*/ 637 w 726"/>
                <a:gd name="T5" fmla="*/ 0 h 726"/>
                <a:gd name="T6" fmla="*/ 0 w 726"/>
                <a:gd name="T7" fmla="*/ 637 h 726"/>
                <a:gd name="T8" fmla="*/ 45 w 726"/>
                <a:gd name="T9" fmla="*/ 681 h 726"/>
                <a:gd name="T10" fmla="*/ 89 w 726"/>
                <a:gd name="T11" fmla="*/ 726 h 726"/>
                <a:gd name="T12" fmla="*/ 726 w 726"/>
                <a:gd name="T13" fmla="*/ 89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726" y="89"/>
                  </a:moveTo>
                  <a:lnTo>
                    <a:pt x="681" y="44"/>
                  </a:lnTo>
                  <a:lnTo>
                    <a:pt x="637" y="0"/>
                  </a:lnTo>
                  <a:lnTo>
                    <a:pt x="0" y="637"/>
                  </a:lnTo>
                  <a:lnTo>
                    <a:pt x="45" y="681"/>
                  </a:lnTo>
                  <a:lnTo>
                    <a:pt x="89" y="726"/>
                  </a:lnTo>
                  <a:lnTo>
                    <a:pt x="726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2" name="Freeform 186"/>
            <p:cNvSpPr>
              <a:spLocks/>
            </p:cNvSpPr>
            <p:nvPr/>
          </p:nvSpPr>
          <p:spPr bwMode="auto">
            <a:xfrm>
              <a:off x="4582" y="320"/>
              <a:ext cx="3" cy="3"/>
            </a:xfrm>
            <a:custGeom>
              <a:avLst/>
              <a:gdLst>
                <a:gd name="T0" fmla="*/ 52 w 52"/>
                <a:gd name="T1" fmla="*/ 44 h 44"/>
                <a:gd name="T2" fmla="*/ 7 w 52"/>
                <a:gd name="T3" fmla="*/ 0 h 44"/>
                <a:gd name="T4" fmla="*/ 0 w 52"/>
                <a:gd name="T5" fmla="*/ 8 h 44"/>
                <a:gd name="T6" fmla="*/ 52 w 52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4">
                  <a:moveTo>
                    <a:pt x="52" y="44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5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3" name="Line 187"/>
            <p:cNvSpPr>
              <a:spLocks noChangeShapeType="1"/>
            </p:cNvSpPr>
            <p:nvPr/>
          </p:nvSpPr>
          <p:spPr bwMode="auto">
            <a:xfrm flipH="1">
              <a:off x="4582" y="32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4" name="Freeform 188"/>
            <p:cNvSpPr>
              <a:spLocks/>
            </p:cNvSpPr>
            <p:nvPr/>
          </p:nvSpPr>
          <p:spPr bwMode="auto">
            <a:xfrm>
              <a:off x="4553" y="320"/>
              <a:ext cx="34" cy="46"/>
            </a:xfrm>
            <a:custGeom>
              <a:avLst/>
              <a:gdLst>
                <a:gd name="T0" fmla="*/ 621 w 621"/>
                <a:gd name="T1" fmla="*/ 73 h 811"/>
                <a:gd name="T2" fmla="*/ 569 w 621"/>
                <a:gd name="T3" fmla="*/ 36 h 811"/>
                <a:gd name="T4" fmla="*/ 517 w 621"/>
                <a:gd name="T5" fmla="*/ 0 h 811"/>
                <a:gd name="T6" fmla="*/ 0 w 621"/>
                <a:gd name="T7" fmla="*/ 738 h 811"/>
                <a:gd name="T8" fmla="*/ 52 w 621"/>
                <a:gd name="T9" fmla="*/ 775 h 811"/>
                <a:gd name="T10" fmla="*/ 104 w 621"/>
                <a:gd name="T11" fmla="*/ 811 h 811"/>
                <a:gd name="T12" fmla="*/ 621 w 621"/>
                <a:gd name="T13" fmla="*/ 7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1" h="811">
                  <a:moveTo>
                    <a:pt x="621" y="73"/>
                  </a:moveTo>
                  <a:lnTo>
                    <a:pt x="569" y="36"/>
                  </a:lnTo>
                  <a:lnTo>
                    <a:pt x="517" y="0"/>
                  </a:lnTo>
                  <a:lnTo>
                    <a:pt x="0" y="738"/>
                  </a:lnTo>
                  <a:lnTo>
                    <a:pt x="52" y="775"/>
                  </a:lnTo>
                  <a:lnTo>
                    <a:pt x="104" y="811"/>
                  </a:lnTo>
                  <a:lnTo>
                    <a:pt x="6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5" name="Freeform 189"/>
            <p:cNvSpPr>
              <a:spLocks/>
            </p:cNvSpPr>
            <p:nvPr/>
          </p:nvSpPr>
          <p:spPr bwMode="auto">
            <a:xfrm>
              <a:off x="4553" y="320"/>
              <a:ext cx="34" cy="46"/>
            </a:xfrm>
            <a:custGeom>
              <a:avLst/>
              <a:gdLst>
                <a:gd name="T0" fmla="*/ 621 w 621"/>
                <a:gd name="T1" fmla="*/ 73 h 811"/>
                <a:gd name="T2" fmla="*/ 569 w 621"/>
                <a:gd name="T3" fmla="*/ 36 h 811"/>
                <a:gd name="T4" fmla="*/ 517 w 621"/>
                <a:gd name="T5" fmla="*/ 0 h 811"/>
                <a:gd name="T6" fmla="*/ 0 w 621"/>
                <a:gd name="T7" fmla="*/ 738 h 811"/>
                <a:gd name="T8" fmla="*/ 52 w 621"/>
                <a:gd name="T9" fmla="*/ 775 h 811"/>
                <a:gd name="T10" fmla="*/ 104 w 621"/>
                <a:gd name="T11" fmla="*/ 811 h 811"/>
                <a:gd name="T12" fmla="*/ 621 w 621"/>
                <a:gd name="T13" fmla="*/ 7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1" h="811">
                  <a:moveTo>
                    <a:pt x="621" y="73"/>
                  </a:moveTo>
                  <a:lnTo>
                    <a:pt x="569" y="36"/>
                  </a:lnTo>
                  <a:lnTo>
                    <a:pt x="517" y="0"/>
                  </a:lnTo>
                  <a:lnTo>
                    <a:pt x="0" y="738"/>
                  </a:lnTo>
                  <a:lnTo>
                    <a:pt x="52" y="775"/>
                  </a:lnTo>
                  <a:lnTo>
                    <a:pt x="104" y="811"/>
                  </a:lnTo>
                  <a:lnTo>
                    <a:pt x="621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6" name="Freeform 190"/>
            <p:cNvSpPr>
              <a:spLocks/>
            </p:cNvSpPr>
            <p:nvPr/>
          </p:nvSpPr>
          <p:spPr bwMode="auto">
            <a:xfrm>
              <a:off x="4553" y="362"/>
              <a:ext cx="3" cy="2"/>
            </a:xfrm>
            <a:custGeom>
              <a:avLst/>
              <a:gdLst>
                <a:gd name="T0" fmla="*/ 58 w 58"/>
                <a:gd name="T1" fmla="*/ 37 h 37"/>
                <a:gd name="T2" fmla="*/ 6 w 58"/>
                <a:gd name="T3" fmla="*/ 0 h 37"/>
                <a:gd name="T4" fmla="*/ 0 w 58"/>
                <a:gd name="T5" fmla="*/ 11 h 37"/>
                <a:gd name="T6" fmla="*/ 58 w 58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7">
                  <a:moveTo>
                    <a:pt x="58" y="37"/>
                  </a:moveTo>
                  <a:lnTo>
                    <a:pt x="6" y="0"/>
                  </a:lnTo>
                  <a:lnTo>
                    <a:pt x="0" y="11"/>
                  </a:lnTo>
                  <a:lnTo>
                    <a:pt x="58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7" name="Line 191"/>
            <p:cNvSpPr>
              <a:spLocks noChangeShapeType="1"/>
            </p:cNvSpPr>
            <p:nvPr/>
          </p:nvSpPr>
          <p:spPr bwMode="auto">
            <a:xfrm flipH="1">
              <a:off x="4553" y="3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8" name="Freeform 192"/>
            <p:cNvSpPr>
              <a:spLocks/>
            </p:cNvSpPr>
            <p:nvPr/>
          </p:nvSpPr>
          <p:spPr bwMode="auto">
            <a:xfrm>
              <a:off x="4532" y="362"/>
              <a:ext cx="27" cy="48"/>
            </a:xfrm>
            <a:custGeom>
              <a:avLst/>
              <a:gdLst>
                <a:gd name="T0" fmla="*/ 496 w 496"/>
                <a:gd name="T1" fmla="*/ 52 h 868"/>
                <a:gd name="T2" fmla="*/ 438 w 496"/>
                <a:gd name="T3" fmla="*/ 26 h 868"/>
                <a:gd name="T4" fmla="*/ 380 w 496"/>
                <a:gd name="T5" fmla="*/ 0 h 868"/>
                <a:gd name="T6" fmla="*/ 0 w 496"/>
                <a:gd name="T7" fmla="*/ 816 h 868"/>
                <a:gd name="T8" fmla="*/ 58 w 496"/>
                <a:gd name="T9" fmla="*/ 842 h 868"/>
                <a:gd name="T10" fmla="*/ 115 w 496"/>
                <a:gd name="T11" fmla="*/ 868 h 868"/>
                <a:gd name="T12" fmla="*/ 496 w 496"/>
                <a:gd name="T13" fmla="*/ 52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496" y="52"/>
                  </a:moveTo>
                  <a:lnTo>
                    <a:pt x="438" y="26"/>
                  </a:lnTo>
                  <a:lnTo>
                    <a:pt x="380" y="0"/>
                  </a:lnTo>
                  <a:lnTo>
                    <a:pt x="0" y="816"/>
                  </a:lnTo>
                  <a:lnTo>
                    <a:pt x="58" y="842"/>
                  </a:lnTo>
                  <a:lnTo>
                    <a:pt x="115" y="868"/>
                  </a:lnTo>
                  <a:lnTo>
                    <a:pt x="49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09" name="Freeform 193"/>
            <p:cNvSpPr>
              <a:spLocks/>
            </p:cNvSpPr>
            <p:nvPr/>
          </p:nvSpPr>
          <p:spPr bwMode="auto">
            <a:xfrm>
              <a:off x="4532" y="362"/>
              <a:ext cx="27" cy="48"/>
            </a:xfrm>
            <a:custGeom>
              <a:avLst/>
              <a:gdLst>
                <a:gd name="T0" fmla="*/ 496 w 496"/>
                <a:gd name="T1" fmla="*/ 52 h 868"/>
                <a:gd name="T2" fmla="*/ 438 w 496"/>
                <a:gd name="T3" fmla="*/ 26 h 868"/>
                <a:gd name="T4" fmla="*/ 380 w 496"/>
                <a:gd name="T5" fmla="*/ 0 h 868"/>
                <a:gd name="T6" fmla="*/ 0 w 496"/>
                <a:gd name="T7" fmla="*/ 816 h 868"/>
                <a:gd name="T8" fmla="*/ 58 w 496"/>
                <a:gd name="T9" fmla="*/ 842 h 868"/>
                <a:gd name="T10" fmla="*/ 115 w 496"/>
                <a:gd name="T11" fmla="*/ 868 h 868"/>
                <a:gd name="T12" fmla="*/ 496 w 496"/>
                <a:gd name="T13" fmla="*/ 52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496" y="52"/>
                  </a:moveTo>
                  <a:lnTo>
                    <a:pt x="438" y="26"/>
                  </a:lnTo>
                  <a:lnTo>
                    <a:pt x="380" y="0"/>
                  </a:lnTo>
                  <a:lnTo>
                    <a:pt x="0" y="816"/>
                  </a:lnTo>
                  <a:lnTo>
                    <a:pt x="58" y="842"/>
                  </a:lnTo>
                  <a:lnTo>
                    <a:pt x="115" y="868"/>
                  </a:lnTo>
                  <a:lnTo>
                    <a:pt x="496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0" name="Freeform 194"/>
            <p:cNvSpPr>
              <a:spLocks/>
            </p:cNvSpPr>
            <p:nvPr/>
          </p:nvSpPr>
          <p:spPr bwMode="auto">
            <a:xfrm>
              <a:off x="4531" y="407"/>
              <a:ext cx="4" cy="2"/>
            </a:xfrm>
            <a:custGeom>
              <a:avLst/>
              <a:gdLst>
                <a:gd name="T0" fmla="*/ 61 w 61"/>
                <a:gd name="T1" fmla="*/ 26 h 26"/>
                <a:gd name="T2" fmla="*/ 3 w 61"/>
                <a:gd name="T3" fmla="*/ 0 h 26"/>
                <a:gd name="T4" fmla="*/ 0 w 61"/>
                <a:gd name="T5" fmla="*/ 10 h 26"/>
                <a:gd name="T6" fmla="*/ 61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61" y="26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1" name="Line 195"/>
            <p:cNvSpPr>
              <a:spLocks noChangeShapeType="1"/>
            </p:cNvSpPr>
            <p:nvPr/>
          </p:nvSpPr>
          <p:spPr bwMode="auto">
            <a:xfrm flipH="1">
              <a:off x="4531" y="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2" name="Freeform 196"/>
            <p:cNvSpPr>
              <a:spLocks/>
            </p:cNvSpPr>
            <p:nvPr/>
          </p:nvSpPr>
          <p:spPr bwMode="auto">
            <a:xfrm>
              <a:off x="4518" y="408"/>
              <a:ext cx="20" cy="50"/>
            </a:xfrm>
            <a:custGeom>
              <a:avLst/>
              <a:gdLst>
                <a:gd name="T0" fmla="*/ 354 w 354"/>
                <a:gd name="T1" fmla="*/ 32 h 902"/>
                <a:gd name="T2" fmla="*/ 294 w 354"/>
                <a:gd name="T3" fmla="*/ 16 h 902"/>
                <a:gd name="T4" fmla="*/ 233 w 354"/>
                <a:gd name="T5" fmla="*/ 0 h 902"/>
                <a:gd name="T6" fmla="*/ 0 w 354"/>
                <a:gd name="T7" fmla="*/ 870 h 902"/>
                <a:gd name="T8" fmla="*/ 61 w 354"/>
                <a:gd name="T9" fmla="*/ 886 h 902"/>
                <a:gd name="T10" fmla="*/ 122 w 354"/>
                <a:gd name="T11" fmla="*/ 902 h 902"/>
                <a:gd name="T12" fmla="*/ 354 w 354"/>
                <a:gd name="T13" fmla="*/ 3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902">
                  <a:moveTo>
                    <a:pt x="354" y="32"/>
                  </a:moveTo>
                  <a:lnTo>
                    <a:pt x="294" y="16"/>
                  </a:lnTo>
                  <a:lnTo>
                    <a:pt x="233" y="0"/>
                  </a:lnTo>
                  <a:lnTo>
                    <a:pt x="0" y="870"/>
                  </a:lnTo>
                  <a:lnTo>
                    <a:pt x="61" y="886"/>
                  </a:lnTo>
                  <a:lnTo>
                    <a:pt x="122" y="902"/>
                  </a:lnTo>
                  <a:lnTo>
                    <a:pt x="3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3" name="Freeform 197"/>
            <p:cNvSpPr>
              <a:spLocks/>
            </p:cNvSpPr>
            <p:nvPr/>
          </p:nvSpPr>
          <p:spPr bwMode="auto">
            <a:xfrm>
              <a:off x="4518" y="408"/>
              <a:ext cx="20" cy="50"/>
            </a:xfrm>
            <a:custGeom>
              <a:avLst/>
              <a:gdLst>
                <a:gd name="T0" fmla="*/ 354 w 354"/>
                <a:gd name="T1" fmla="*/ 32 h 902"/>
                <a:gd name="T2" fmla="*/ 294 w 354"/>
                <a:gd name="T3" fmla="*/ 16 h 902"/>
                <a:gd name="T4" fmla="*/ 233 w 354"/>
                <a:gd name="T5" fmla="*/ 0 h 902"/>
                <a:gd name="T6" fmla="*/ 0 w 354"/>
                <a:gd name="T7" fmla="*/ 870 h 902"/>
                <a:gd name="T8" fmla="*/ 61 w 354"/>
                <a:gd name="T9" fmla="*/ 886 h 902"/>
                <a:gd name="T10" fmla="*/ 122 w 354"/>
                <a:gd name="T11" fmla="*/ 902 h 902"/>
                <a:gd name="T12" fmla="*/ 354 w 354"/>
                <a:gd name="T13" fmla="*/ 3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902">
                  <a:moveTo>
                    <a:pt x="354" y="32"/>
                  </a:moveTo>
                  <a:lnTo>
                    <a:pt x="294" y="16"/>
                  </a:lnTo>
                  <a:lnTo>
                    <a:pt x="233" y="0"/>
                  </a:lnTo>
                  <a:lnTo>
                    <a:pt x="0" y="870"/>
                  </a:lnTo>
                  <a:lnTo>
                    <a:pt x="61" y="886"/>
                  </a:lnTo>
                  <a:lnTo>
                    <a:pt x="122" y="902"/>
                  </a:lnTo>
                  <a:lnTo>
                    <a:pt x="354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4" name="Freeform 198"/>
            <p:cNvSpPr>
              <a:spLocks/>
            </p:cNvSpPr>
            <p:nvPr/>
          </p:nvSpPr>
          <p:spPr bwMode="auto">
            <a:xfrm>
              <a:off x="4518" y="456"/>
              <a:ext cx="4" cy="1"/>
            </a:xfrm>
            <a:custGeom>
              <a:avLst/>
              <a:gdLst>
                <a:gd name="T0" fmla="*/ 63 w 63"/>
                <a:gd name="T1" fmla="*/ 16 h 16"/>
                <a:gd name="T2" fmla="*/ 2 w 63"/>
                <a:gd name="T3" fmla="*/ 0 h 16"/>
                <a:gd name="T4" fmla="*/ 0 w 63"/>
                <a:gd name="T5" fmla="*/ 11 h 16"/>
                <a:gd name="T6" fmla="*/ 63 w 63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6">
                  <a:moveTo>
                    <a:pt x="63" y="16"/>
                  </a:moveTo>
                  <a:lnTo>
                    <a:pt x="2" y="0"/>
                  </a:lnTo>
                  <a:lnTo>
                    <a:pt x="0" y="11"/>
                  </a:lnTo>
                  <a:lnTo>
                    <a:pt x="6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5" name="Line 199"/>
            <p:cNvSpPr>
              <a:spLocks noChangeShapeType="1"/>
            </p:cNvSpPr>
            <p:nvPr/>
          </p:nvSpPr>
          <p:spPr bwMode="auto">
            <a:xfrm flipH="1">
              <a:off x="4518" y="4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6" name="Freeform 200"/>
            <p:cNvSpPr>
              <a:spLocks/>
            </p:cNvSpPr>
            <p:nvPr/>
          </p:nvSpPr>
          <p:spPr bwMode="auto">
            <a:xfrm>
              <a:off x="4514" y="457"/>
              <a:ext cx="11" cy="50"/>
            </a:xfrm>
            <a:custGeom>
              <a:avLst/>
              <a:gdLst>
                <a:gd name="T0" fmla="*/ 205 w 205"/>
                <a:gd name="T1" fmla="*/ 10 h 908"/>
                <a:gd name="T2" fmla="*/ 142 w 205"/>
                <a:gd name="T3" fmla="*/ 5 h 908"/>
                <a:gd name="T4" fmla="*/ 79 w 205"/>
                <a:gd name="T5" fmla="*/ 0 h 908"/>
                <a:gd name="T6" fmla="*/ 0 w 205"/>
                <a:gd name="T7" fmla="*/ 898 h 908"/>
                <a:gd name="T8" fmla="*/ 63 w 205"/>
                <a:gd name="T9" fmla="*/ 903 h 908"/>
                <a:gd name="T10" fmla="*/ 126 w 205"/>
                <a:gd name="T11" fmla="*/ 908 h 908"/>
                <a:gd name="T12" fmla="*/ 205 w 205"/>
                <a:gd name="T13" fmla="*/ 1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08">
                  <a:moveTo>
                    <a:pt x="205" y="10"/>
                  </a:moveTo>
                  <a:lnTo>
                    <a:pt x="142" y="5"/>
                  </a:lnTo>
                  <a:lnTo>
                    <a:pt x="79" y="0"/>
                  </a:lnTo>
                  <a:lnTo>
                    <a:pt x="0" y="898"/>
                  </a:lnTo>
                  <a:lnTo>
                    <a:pt x="63" y="903"/>
                  </a:lnTo>
                  <a:lnTo>
                    <a:pt x="126" y="908"/>
                  </a:lnTo>
                  <a:lnTo>
                    <a:pt x="205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7" name="Freeform 201"/>
            <p:cNvSpPr>
              <a:spLocks/>
            </p:cNvSpPr>
            <p:nvPr/>
          </p:nvSpPr>
          <p:spPr bwMode="auto">
            <a:xfrm>
              <a:off x="4514" y="457"/>
              <a:ext cx="11" cy="50"/>
            </a:xfrm>
            <a:custGeom>
              <a:avLst/>
              <a:gdLst>
                <a:gd name="T0" fmla="*/ 205 w 205"/>
                <a:gd name="T1" fmla="*/ 10 h 908"/>
                <a:gd name="T2" fmla="*/ 142 w 205"/>
                <a:gd name="T3" fmla="*/ 5 h 908"/>
                <a:gd name="T4" fmla="*/ 79 w 205"/>
                <a:gd name="T5" fmla="*/ 0 h 908"/>
                <a:gd name="T6" fmla="*/ 0 w 205"/>
                <a:gd name="T7" fmla="*/ 898 h 908"/>
                <a:gd name="T8" fmla="*/ 63 w 205"/>
                <a:gd name="T9" fmla="*/ 903 h 908"/>
                <a:gd name="T10" fmla="*/ 126 w 205"/>
                <a:gd name="T11" fmla="*/ 908 h 908"/>
                <a:gd name="T12" fmla="*/ 205 w 205"/>
                <a:gd name="T13" fmla="*/ 1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08">
                  <a:moveTo>
                    <a:pt x="205" y="10"/>
                  </a:moveTo>
                  <a:lnTo>
                    <a:pt x="142" y="5"/>
                  </a:lnTo>
                  <a:lnTo>
                    <a:pt x="79" y="0"/>
                  </a:lnTo>
                  <a:lnTo>
                    <a:pt x="0" y="898"/>
                  </a:lnTo>
                  <a:lnTo>
                    <a:pt x="63" y="903"/>
                  </a:lnTo>
                  <a:lnTo>
                    <a:pt x="126" y="908"/>
                  </a:lnTo>
                  <a:lnTo>
                    <a:pt x="205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8" name="Freeform 202"/>
            <p:cNvSpPr>
              <a:spLocks/>
            </p:cNvSpPr>
            <p:nvPr/>
          </p:nvSpPr>
          <p:spPr bwMode="auto">
            <a:xfrm>
              <a:off x="4514" y="507"/>
              <a:ext cx="7" cy="4"/>
            </a:xfrm>
            <a:custGeom>
              <a:avLst/>
              <a:gdLst>
                <a:gd name="T0" fmla="*/ 63 w 126"/>
                <a:gd name="T1" fmla="*/ 5 h 68"/>
                <a:gd name="T2" fmla="*/ 126 w 126"/>
                <a:gd name="T3" fmla="*/ 10 h 68"/>
                <a:gd name="T4" fmla="*/ 124 w 126"/>
                <a:gd name="T5" fmla="*/ 24 h 68"/>
                <a:gd name="T6" fmla="*/ 119 w 126"/>
                <a:gd name="T7" fmla="*/ 35 h 68"/>
                <a:gd name="T8" fmla="*/ 113 w 126"/>
                <a:gd name="T9" fmla="*/ 45 h 68"/>
                <a:gd name="T10" fmla="*/ 104 w 126"/>
                <a:gd name="T11" fmla="*/ 54 h 68"/>
                <a:gd name="T12" fmla="*/ 93 w 126"/>
                <a:gd name="T13" fmla="*/ 61 h 68"/>
                <a:gd name="T14" fmla="*/ 82 w 126"/>
                <a:gd name="T15" fmla="*/ 66 h 68"/>
                <a:gd name="T16" fmla="*/ 70 w 126"/>
                <a:gd name="T17" fmla="*/ 68 h 68"/>
                <a:gd name="T18" fmla="*/ 58 w 126"/>
                <a:gd name="T19" fmla="*/ 68 h 68"/>
                <a:gd name="T20" fmla="*/ 45 w 126"/>
                <a:gd name="T21" fmla="*/ 66 h 68"/>
                <a:gd name="T22" fmla="*/ 34 w 126"/>
                <a:gd name="T23" fmla="*/ 61 h 68"/>
                <a:gd name="T24" fmla="*/ 24 w 126"/>
                <a:gd name="T25" fmla="*/ 55 h 68"/>
                <a:gd name="T26" fmla="*/ 15 w 126"/>
                <a:gd name="T27" fmla="*/ 46 h 68"/>
                <a:gd name="T28" fmla="*/ 7 w 126"/>
                <a:gd name="T29" fmla="*/ 36 h 68"/>
                <a:gd name="T30" fmla="*/ 2 w 126"/>
                <a:gd name="T31" fmla="*/ 25 h 68"/>
                <a:gd name="T32" fmla="*/ 0 w 126"/>
                <a:gd name="T33" fmla="*/ 12 h 68"/>
                <a:gd name="T34" fmla="*/ 0 w 126"/>
                <a:gd name="T35" fmla="*/ 0 h 68"/>
                <a:gd name="T36" fmla="*/ 63 w 126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8">
                  <a:moveTo>
                    <a:pt x="63" y="5"/>
                  </a:moveTo>
                  <a:lnTo>
                    <a:pt x="126" y="10"/>
                  </a:lnTo>
                  <a:lnTo>
                    <a:pt x="124" y="24"/>
                  </a:lnTo>
                  <a:lnTo>
                    <a:pt x="119" y="35"/>
                  </a:lnTo>
                  <a:lnTo>
                    <a:pt x="113" y="45"/>
                  </a:lnTo>
                  <a:lnTo>
                    <a:pt x="104" y="54"/>
                  </a:lnTo>
                  <a:lnTo>
                    <a:pt x="93" y="61"/>
                  </a:lnTo>
                  <a:lnTo>
                    <a:pt x="82" y="66"/>
                  </a:lnTo>
                  <a:lnTo>
                    <a:pt x="70" y="68"/>
                  </a:lnTo>
                  <a:lnTo>
                    <a:pt x="58" y="68"/>
                  </a:lnTo>
                  <a:lnTo>
                    <a:pt x="45" y="66"/>
                  </a:lnTo>
                  <a:lnTo>
                    <a:pt x="34" y="61"/>
                  </a:lnTo>
                  <a:lnTo>
                    <a:pt x="24" y="55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19" name="Freeform 203"/>
            <p:cNvSpPr>
              <a:spLocks/>
            </p:cNvSpPr>
            <p:nvPr/>
          </p:nvSpPr>
          <p:spPr bwMode="auto">
            <a:xfrm>
              <a:off x="4514" y="507"/>
              <a:ext cx="7" cy="4"/>
            </a:xfrm>
            <a:custGeom>
              <a:avLst/>
              <a:gdLst>
                <a:gd name="T0" fmla="*/ 126 w 126"/>
                <a:gd name="T1" fmla="*/ 10 h 68"/>
                <a:gd name="T2" fmla="*/ 124 w 126"/>
                <a:gd name="T3" fmla="*/ 24 h 68"/>
                <a:gd name="T4" fmla="*/ 119 w 126"/>
                <a:gd name="T5" fmla="*/ 35 h 68"/>
                <a:gd name="T6" fmla="*/ 113 w 126"/>
                <a:gd name="T7" fmla="*/ 45 h 68"/>
                <a:gd name="T8" fmla="*/ 104 w 126"/>
                <a:gd name="T9" fmla="*/ 54 h 68"/>
                <a:gd name="T10" fmla="*/ 93 w 126"/>
                <a:gd name="T11" fmla="*/ 61 h 68"/>
                <a:gd name="T12" fmla="*/ 82 w 126"/>
                <a:gd name="T13" fmla="*/ 66 h 68"/>
                <a:gd name="T14" fmla="*/ 70 w 126"/>
                <a:gd name="T15" fmla="*/ 68 h 68"/>
                <a:gd name="T16" fmla="*/ 58 w 126"/>
                <a:gd name="T17" fmla="*/ 68 h 68"/>
                <a:gd name="T18" fmla="*/ 45 w 126"/>
                <a:gd name="T19" fmla="*/ 66 h 68"/>
                <a:gd name="T20" fmla="*/ 34 w 126"/>
                <a:gd name="T21" fmla="*/ 61 h 68"/>
                <a:gd name="T22" fmla="*/ 24 w 126"/>
                <a:gd name="T23" fmla="*/ 55 h 68"/>
                <a:gd name="T24" fmla="*/ 15 w 126"/>
                <a:gd name="T25" fmla="*/ 46 h 68"/>
                <a:gd name="T26" fmla="*/ 7 w 126"/>
                <a:gd name="T27" fmla="*/ 36 h 68"/>
                <a:gd name="T28" fmla="*/ 2 w 126"/>
                <a:gd name="T29" fmla="*/ 25 h 68"/>
                <a:gd name="T30" fmla="*/ 0 w 126"/>
                <a:gd name="T31" fmla="*/ 12 h 68"/>
                <a:gd name="T32" fmla="*/ 0 w 126"/>
                <a:gd name="T3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8">
                  <a:moveTo>
                    <a:pt x="126" y="10"/>
                  </a:moveTo>
                  <a:lnTo>
                    <a:pt x="124" y="24"/>
                  </a:lnTo>
                  <a:lnTo>
                    <a:pt x="119" y="35"/>
                  </a:lnTo>
                  <a:lnTo>
                    <a:pt x="113" y="45"/>
                  </a:lnTo>
                  <a:lnTo>
                    <a:pt x="104" y="54"/>
                  </a:lnTo>
                  <a:lnTo>
                    <a:pt x="93" y="61"/>
                  </a:lnTo>
                  <a:lnTo>
                    <a:pt x="82" y="66"/>
                  </a:lnTo>
                  <a:lnTo>
                    <a:pt x="70" y="68"/>
                  </a:lnTo>
                  <a:lnTo>
                    <a:pt x="58" y="68"/>
                  </a:lnTo>
                  <a:lnTo>
                    <a:pt x="45" y="66"/>
                  </a:lnTo>
                  <a:lnTo>
                    <a:pt x="34" y="61"/>
                  </a:lnTo>
                  <a:lnTo>
                    <a:pt x="24" y="55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0" name="Freeform 204"/>
            <p:cNvSpPr>
              <a:spLocks/>
            </p:cNvSpPr>
            <p:nvPr/>
          </p:nvSpPr>
          <p:spPr bwMode="auto">
            <a:xfrm>
              <a:off x="4514" y="753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2 h 63"/>
                <a:gd name="T6" fmla="*/ 122 w 127"/>
                <a:gd name="T7" fmla="*/ 24 h 63"/>
                <a:gd name="T8" fmla="*/ 116 w 127"/>
                <a:gd name="T9" fmla="*/ 36 h 63"/>
                <a:gd name="T10" fmla="*/ 108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9 w 127"/>
                <a:gd name="T27" fmla="*/ 45 h 63"/>
                <a:gd name="T28" fmla="*/ 10 w 127"/>
                <a:gd name="T29" fmla="*/ 36 h 63"/>
                <a:gd name="T30" fmla="*/ 4 w 127"/>
                <a:gd name="T31" fmla="*/ 24 h 63"/>
                <a:gd name="T32" fmla="*/ 1 w 127"/>
                <a:gd name="T33" fmla="*/ 12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2"/>
                  </a:lnTo>
                  <a:lnTo>
                    <a:pt x="122" y="24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1" name="Freeform 205"/>
            <p:cNvSpPr>
              <a:spLocks/>
            </p:cNvSpPr>
            <p:nvPr/>
          </p:nvSpPr>
          <p:spPr bwMode="auto">
            <a:xfrm>
              <a:off x="4514" y="753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2 h 63"/>
                <a:gd name="T4" fmla="*/ 122 w 127"/>
                <a:gd name="T5" fmla="*/ 24 h 63"/>
                <a:gd name="T6" fmla="*/ 116 w 127"/>
                <a:gd name="T7" fmla="*/ 36 h 63"/>
                <a:gd name="T8" fmla="*/ 108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9 w 127"/>
                <a:gd name="T25" fmla="*/ 45 h 63"/>
                <a:gd name="T26" fmla="*/ 10 w 127"/>
                <a:gd name="T27" fmla="*/ 36 h 63"/>
                <a:gd name="T28" fmla="*/ 4 w 127"/>
                <a:gd name="T29" fmla="*/ 24 h 63"/>
                <a:gd name="T30" fmla="*/ 1 w 127"/>
                <a:gd name="T31" fmla="*/ 12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2"/>
                  </a:lnTo>
                  <a:lnTo>
                    <a:pt x="122" y="24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2" name="Freeform 206"/>
            <p:cNvSpPr>
              <a:spLocks/>
            </p:cNvSpPr>
            <p:nvPr/>
          </p:nvSpPr>
          <p:spPr bwMode="auto">
            <a:xfrm>
              <a:off x="4514" y="507"/>
              <a:ext cx="7" cy="246"/>
            </a:xfrm>
            <a:custGeom>
              <a:avLst/>
              <a:gdLst>
                <a:gd name="T0" fmla="*/ 0 w 127"/>
                <a:gd name="T1" fmla="*/ 4431 h 4431"/>
                <a:gd name="T2" fmla="*/ 63 w 127"/>
                <a:gd name="T3" fmla="*/ 4431 h 4431"/>
                <a:gd name="T4" fmla="*/ 127 w 127"/>
                <a:gd name="T5" fmla="*/ 4431 h 4431"/>
                <a:gd name="T6" fmla="*/ 127 w 127"/>
                <a:gd name="T7" fmla="*/ 0 h 4431"/>
                <a:gd name="T8" fmla="*/ 63 w 127"/>
                <a:gd name="T9" fmla="*/ 0 h 4431"/>
                <a:gd name="T10" fmla="*/ 0 w 127"/>
                <a:gd name="T11" fmla="*/ 0 h 4431"/>
                <a:gd name="T12" fmla="*/ 0 w 127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4431">
                  <a:moveTo>
                    <a:pt x="0" y="4431"/>
                  </a:moveTo>
                  <a:lnTo>
                    <a:pt x="63" y="4431"/>
                  </a:lnTo>
                  <a:lnTo>
                    <a:pt x="127" y="443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3" name="Freeform 207"/>
            <p:cNvSpPr>
              <a:spLocks/>
            </p:cNvSpPr>
            <p:nvPr/>
          </p:nvSpPr>
          <p:spPr bwMode="auto">
            <a:xfrm>
              <a:off x="4514" y="507"/>
              <a:ext cx="7" cy="246"/>
            </a:xfrm>
            <a:custGeom>
              <a:avLst/>
              <a:gdLst>
                <a:gd name="T0" fmla="*/ 0 w 127"/>
                <a:gd name="T1" fmla="*/ 4431 h 4431"/>
                <a:gd name="T2" fmla="*/ 63 w 127"/>
                <a:gd name="T3" fmla="*/ 4431 h 4431"/>
                <a:gd name="T4" fmla="*/ 127 w 127"/>
                <a:gd name="T5" fmla="*/ 4431 h 4431"/>
                <a:gd name="T6" fmla="*/ 127 w 127"/>
                <a:gd name="T7" fmla="*/ 0 h 4431"/>
                <a:gd name="T8" fmla="*/ 63 w 127"/>
                <a:gd name="T9" fmla="*/ 0 h 4431"/>
                <a:gd name="T10" fmla="*/ 0 w 127"/>
                <a:gd name="T11" fmla="*/ 0 h 4431"/>
                <a:gd name="T12" fmla="*/ 0 w 127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4431">
                  <a:moveTo>
                    <a:pt x="0" y="4431"/>
                  </a:moveTo>
                  <a:lnTo>
                    <a:pt x="63" y="4431"/>
                  </a:lnTo>
                  <a:lnTo>
                    <a:pt x="127" y="443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4" name="Freeform 208"/>
            <p:cNvSpPr>
              <a:spLocks/>
            </p:cNvSpPr>
            <p:nvPr/>
          </p:nvSpPr>
          <p:spPr bwMode="auto">
            <a:xfrm>
              <a:off x="4514" y="504"/>
              <a:ext cx="7" cy="3"/>
            </a:xfrm>
            <a:custGeom>
              <a:avLst/>
              <a:gdLst>
                <a:gd name="T0" fmla="*/ 63 w 127"/>
                <a:gd name="T1" fmla="*/ 63 h 63"/>
                <a:gd name="T2" fmla="*/ 0 w 127"/>
                <a:gd name="T3" fmla="*/ 63 h 63"/>
                <a:gd name="T4" fmla="*/ 1 w 127"/>
                <a:gd name="T5" fmla="*/ 51 h 63"/>
                <a:gd name="T6" fmla="*/ 4 w 127"/>
                <a:gd name="T7" fmla="*/ 39 h 63"/>
                <a:gd name="T8" fmla="*/ 10 w 127"/>
                <a:gd name="T9" fmla="*/ 28 h 63"/>
                <a:gd name="T10" fmla="*/ 19 w 127"/>
                <a:gd name="T11" fmla="*/ 19 h 63"/>
                <a:gd name="T12" fmla="*/ 28 w 127"/>
                <a:gd name="T13" fmla="*/ 11 h 63"/>
                <a:gd name="T14" fmla="*/ 39 w 127"/>
                <a:gd name="T15" fmla="*/ 5 h 63"/>
                <a:gd name="T16" fmla="*/ 51 w 127"/>
                <a:gd name="T17" fmla="*/ 2 h 63"/>
                <a:gd name="T18" fmla="*/ 63 w 127"/>
                <a:gd name="T19" fmla="*/ 0 h 63"/>
                <a:gd name="T20" fmla="*/ 75 w 127"/>
                <a:gd name="T21" fmla="*/ 2 h 63"/>
                <a:gd name="T22" fmla="*/ 87 w 127"/>
                <a:gd name="T23" fmla="*/ 5 h 63"/>
                <a:gd name="T24" fmla="*/ 98 w 127"/>
                <a:gd name="T25" fmla="*/ 11 h 63"/>
                <a:gd name="T26" fmla="*/ 108 w 127"/>
                <a:gd name="T27" fmla="*/ 19 h 63"/>
                <a:gd name="T28" fmla="*/ 116 w 127"/>
                <a:gd name="T29" fmla="*/ 28 h 63"/>
                <a:gd name="T30" fmla="*/ 122 w 127"/>
                <a:gd name="T31" fmla="*/ 39 h 63"/>
                <a:gd name="T32" fmla="*/ 125 w 127"/>
                <a:gd name="T33" fmla="*/ 51 h 63"/>
                <a:gd name="T34" fmla="*/ 127 w 127"/>
                <a:gd name="T35" fmla="*/ 63 h 63"/>
                <a:gd name="T36" fmla="*/ 63 w 127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5" name="Freeform 209"/>
            <p:cNvSpPr>
              <a:spLocks/>
            </p:cNvSpPr>
            <p:nvPr/>
          </p:nvSpPr>
          <p:spPr bwMode="auto">
            <a:xfrm>
              <a:off x="4514" y="504"/>
              <a:ext cx="7" cy="3"/>
            </a:xfrm>
            <a:custGeom>
              <a:avLst/>
              <a:gdLst>
                <a:gd name="T0" fmla="*/ 0 w 127"/>
                <a:gd name="T1" fmla="*/ 63 h 63"/>
                <a:gd name="T2" fmla="*/ 1 w 127"/>
                <a:gd name="T3" fmla="*/ 51 h 63"/>
                <a:gd name="T4" fmla="*/ 4 w 127"/>
                <a:gd name="T5" fmla="*/ 39 h 63"/>
                <a:gd name="T6" fmla="*/ 10 w 127"/>
                <a:gd name="T7" fmla="*/ 28 h 63"/>
                <a:gd name="T8" fmla="*/ 19 w 127"/>
                <a:gd name="T9" fmla="*/ 19 h 63"/>
                <a:gd name="T10" fmla="*/ 28 w 127"/>
                <a:gd name="T11" fmla="*/ 11 h 63"/>
                <a:gd name="T12" fmla="*/ 39 w 127"/>
                <a:gd name="T13" fmla="*/ 5 h 63"/>
                <a:gd name="T14" fmla="*/ 51 w 127"/>
                <a:gd name="T15" fmla="*/ 2 h 63"/>
                <a:gd name="T16" fmla="*/ 63 w 127"/>
                <a:gd name="T17" fmla="*/ 0 h 63"/>
                <a:gd name="T18" fmla="*/ 75 w 127"/>
                <a:gd name="T19" fmla="*/ 2 h 63"/>
                <a:gd name="T20" fmla="*/ 87 w 127"/>
                <a:gd name="T21" fmla="*/ 5 h 63"/>
                <a:gd name="T22" fmla="*/ 98 w 127"/>
                <a:gd name="T23" fmla="*/ 11 h 63"/>
                <a:gd name="T24" fmla="*/ 108 w 127"/>
                <a:gd name="T25" fmla="*/ 19 h 63"/>
                <a:gd name="T26" fmla="*/ 116 w 127"/>
                <a:gd name="T27" fmla="*/ 28 h 63"/>
                <a:gd name="T28" fmla="*/ 122 w 127"/>
                <a:gd name="T29" fmla="*/ 39 h 63"/>
                <a:gd name="T30" fmla="*/ 125 w 127"/>
                <a:gd name="T31" fmla="*/ 51 h 63"/>
                <a:gd name="T32" fmla="*/ 127 w 127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6" name="Freeform 210"/>
            <p:cNvSpPr>
              <a:spLocks/>
            </p:cNvSpPr>
            <p:nvPr/>
          </p:nvSpPr>
          <p:spPr bwMode="auto">
            <a:xfrm>
              <a:off x="5146" y="449"/>
              <a:ext cx="7" cy="4"/>
            </a:xfrm>
            <a:custGeom>
              <a:avLst/>
              <a:gdLst>
                <a:gd name="T0" fmla="*/ 63 w 125"/>
                <a:gd name="T1" fmla="*/ 5 h 68"/>
                <a:gd name="T2" fmla="*/ 125 w 125"/>
                <a:gd name="T3" fmla="*/ 0 h 68"/>
                <a:gd name="T4" fmla="*/ 125 w 125"/>
                <a:gd name="T5" fmla="*/ 13 h 68"/>
                <a:gd name="T6" fmla="*/ 123 w 125"/>
                <a:gd name="T7" fmla="*/ 25 h 68"/>
                <a:gd name="T8" fmla="*/ 118 w 125"/>
                <a:gd name="T9" fmla="*/ 36 h 68"/>
                <a:gd name="T10" fmla="*/ 111 w 125"/>
                <a:gd name="T11" fmla="*/ 46 h 68"/>
                <a:gd name="T12" fmla="*/ 102 w 125"/>
                <a:gd name="T13" fmla="*/ 55 h 68"/>
                <a:gd name="T14" fmla="*/ 92 w 125"/>
                <a:gd name="T15" fmla="*/ 61 h 68"/>
                <a:gd name="T16" fmla="*/ 80 w 125"/>
                <a:gd name="T17" fmla="*/ 66 h 68"/>
                <a:gd name="T18" fmla="*/ 68 w 125"/>
                <a:gd name="T19" fmla="*/ 68 h 68"/>
                <a:gd name="T20" fmla="*/ 56 w 125"/>
                <a:gd name="T21" fmla="*/ 68 h 68"/>
                <a:gd name="T22" fmla="*/ 43 w 125"/>
                <a:gd name="T23" fmla="*/ 66 h 68"/>
                <a:gd name="T24" fmla="*/ 32 w 125"/>
                <a:gd name="T25" fmla="*/ 61 h 68"/>
                <a:gd name="T26" fmla="*/ 22 w 125"/>
                <a:gd name="T27" fmla="*/ 54 h 68"/>
                <a:gd name="T28" fmla="*/ 13 w 125"/>
                <a:gd name="T29" fmla="*/ 45 h 68"/>
                <a:gd name="T30" fmla="*/ 7 w 125"/>
                <a:gd name="T31" fmla="*/ 35 h 68"/>
                <a:gd name="T32" fmla="*/ 2 w 125"/>
                <a:gd name="T33" fmla="*/ 23 h 68"/>
                <a:gd name="T34" fmla="*/ 0 w 125"/>
                <a:gd name="T35" fmla="*/ 11 h 68"/>
                <a:gd name="T36" fmla="*/ 63 w 125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68">
                  <a:moveTo>
                    <a:pt x="63" y="5"/>
                  </a:moveTo>
                  <a:lnTo>
                    <a:pt x="125" y="0"/>
                  </a:lnTo>
                  <a:lnTo>
                    <a:pt x="125" y="13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1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7" name="Freeform 211"/>
            <p:cNvSpPr>
              <a:spLocks/>
            </p:cNvSpPr>
            <p:nvPr/>
          </p:nvSpPr>
          <p:spPr bwMode="auto">
            <a:xfrm>
              <a:off x="5146" y="449"/>
              <a:ext cx="7" cy="4"/>
            </a:xfrm>
            <a:custGeom>
              <a:avLst/>
              <a:gdLst>
                <a:gd name="T0" fmla="*/ 125 w 125"/>
                <a:gd name="T1" fmla="*/ 0 h 68"/>
                <a:gd name="T2" fmla="*/ 125 w 125"/>
                <a:gd name="T3" fmla="*/ 13 h 68"/>
                <a:gd name="T4" fmla="*/ 123 w 125"/>
                <a:gd name="T5" fmla="*/ 25 h 68"/>
                <a:gd name="T6" fmla="*/ 118 w 125"/>
                <a:gd name="T7" fmla="*/ 36 h 68"/>
                <a:gd name="T8" fmla="*/ 111 w 125"/>
                <a:gd name="T9" fmla="*/ 46 h 68"/>
                <a:gd name="T10" fmla="*/ 102 w 125"/>
                <a:gd name="T11" fmla="*/ 55 h 68"/>
                <a:gd name="T12" fmla="*/ 92 w 125"/>
                <a:gd name="T13" fmla="*/ 61 h 68"/>
                <a:gd name="T14" fmla="*/ 80 w 125"/>
                <a:gd name="T15" fmla="*/ 66 h 68"/>
                <a:gd name="T16" fmla="*/ 68 w 125"/>
                <a:gd name="T17" fmla="*/ 68 h 68"/>
                <a:gd name="T18" fmla="*/ 56 w 125"/>
                <a:gd name="T19" fmla="*/ 68 h 68"/>
                <a:gd name="T20" fmla="*/ 43 w 125"/>
                <a:gd name="T21" fmla="*/ 66 h 68"/>
                <a:gd name="T22" fmla="*/ 32 w 125"/>
                <a:gd name="T23" fmla="*/ 61 h 68"/>
                <a:gd name="T24" fmla="*/ 22 w 125"/>
                <a:gd name="T25" fmla="*/ 54 h 68"/>
                <a:gd name="T26" fmla="*/ 13 w 125"/>
                <a:gd name="T27" fmla="*/ 45 h 68"/>
                <a:gd name="T28" fmla="*/ 7 w 125"/>
                <a:gd name="T29" fmla="*/ 35 h 68"/>
                <a:gd name="T30" fmla="*/ 2 w 125"/>
                <a:gd name="T31" fmla="*/ 23 h 68"/>
                <a:gd name="T32" fmla="*/ 0 w 125"/>
                <a:gd name="T33" fmla="*/ 1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68">
                  <a:moveTo>
                    <a:pt x="125" y="0"/>
                  </a:moveTo>
                  <a:lnTo>
                    <a:pt x="125" y="13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8" name="Freeform 212"/>
            <p:cNvSpPr>
              <a:spLocks/>
            </p:cNvSpPr>
            <p:nvPr/>
          </p:nvSpPr>
          <p:spPr bwMode="auto">
            <a:xfrm>
              <a:off x="5142" y="399"/>
              <a:ext cx="11" cy="50"/>
            </a:xfrm>
            <a:custGeom>
              <a:avLst/>
              <a:gdLst>
                <a:gd name="T0" fmla="*/ 77 w 202"/>
                <a:gd name="T1" fmla="*/ 901 h 901"/>
                <a:gd name="T2" fmla="*/ 140 w 202"/>
                <a:gd name="T3" fmla="*/ 895 h 901"/>
                <a:gd name="T4" fmla="*/ 202 w 202"/>
                <a:gd name="T5" fmla="*/ 890 h 901"/>
                <a:gd name="T6" fmla="*/ 125 w 202"/>
                <a:gd name="T7" fmla="*/ 0 h 901"/>
                <a:gd name="T8" fmla="*/ 63 w 202"/>
                <a:gd name="T9" fmla="*/ 5 h 901"/>
                <a:gd name="T10" fmla="*/ 0 w 202"/>
                <a:gd name="T11" fmla="*/ 10 h 901"/>
                <a:gd name="T12" fmla="*/ 77 w 202"/>
                <a:gd name="T1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901">
                  <a:moveTo>
                    <a:pt x="77" y="901"/>
                  </a:moveTo>
                  <a:lnTo>
                    <a:pt x="140" y="895"/>
                  </a:lnTo>
                  <a:lnTo>
                    <a:pt x="202" y="890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7" y="9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29" name="Freeform 213"/>
            <p:cNvSpPr>
              <a:spLocks/>
            </p:cNvSpPr>
            <p:nvPr/>
          </p:nvSpPr>
          <p:spPr bwMode="auto">
            <a:xfrm>
              <a:off x="5142" y="399"/>
              <a:ext cx="11" cy="50"/>
            </a:xfrm>
            <a:custGeom>
              <a:avLst/>
              <a:gdLst>
                <a:gd name="T0" fmla="*/ 77 w 202"/>
                <a:gd name="T1" fmla="*/ 901 h 901"/>
                <a:gd name="T2" fmla="*/ 140 w 202"/>
                <a:gd name="T3" fmla="*/ 895 h 901"/>
                <a:gd name="T4" fmla="*/ 202 w 202"/>
                <a:gd name="T5" fmla="*/ 890 h 901"/>
                <a:gd name="T6" fmla="*/ 125 w 202"/>
                <a:gd name="T7" fmla="*/ 0 h 901"/>
                <a:gd name="T8" fmla="*/ 63 w 202"/>
                <a:gd name="T9" fmla="*/ 5 h 901"/>
                <a:gd name="T10" fmla="*/ 0 w 202"/>
                <a:gd name="T11" fmla="*/ 10 h 901"/>
                <a:gd name="T12" fmla="*/ 77 w 202"/>
                <a:gd name="T1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901">
                  <a:moveTo>
                    <a:pt x="77" y="901"/>
                  </a:moveTo>
                  <a:lnTo>
                    <a:pt x="140" y="895"/>
                  </a:lnTo>
                  <a:lnTo>
                    <a:pt x="202" y="890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7" y="9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0" name="Freeform 214"/>
            <p:cNvSpPr>
              <a:spLocks/>
            </p:cNvSpPr>
            <p:nvPr/>
          </p:nvSpPr>
          <p:spPr bwMode="auto">
            <a:xfrm>
              <a:off x="5145" y="399"/>
              <a:ext cx="4" cy="1"/>
            </a:xfrm>
            <a:custGeom>
              <a:avLst/>
              <a:gdLst>
                <a:gd name="T0" fmla="*/ 0 w 62"/>
                <a:gd name="T1" fmla="*/ 16 h 16"/>
                <a:gd name="T2" fmla="*/ 62 w 62"/>
                <a:gd name="T3" fmla="*/ 11 h 16"/>
                <a:gd name="T4" fmla="*/ 60 w 62"/>
                <a:gd name="T5" fmla="*/ 0 h 16"/>
                <a:gd name="T6" fmla="*/ 0 w 6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16">
                  <a:moveTo>
                    <a:pt x="0" y="16"/>
                  </a:moveTo>
                  <a:lnTo>
                    <a:pt x="62" y="11"/>
                  </a:lnTo>
                  <a:lnTo>
                    <a:pt x="6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1" name="Line 215"/>
            <p:cNvSpPr>
              <a:spLocks noChangeShapeType="1"/>
            </p:cNvSpPr>
            <p:nvPr/>
          </p:nvSpPr>
          <p:spPr bwMode="auto">
            <a:xfrm flipH="1" flipV="1">
              <a:off x="5148" y="39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2" name="Freeform 216"/>
            <p:cNvSpPr>
              <a:spLocks/>
            </p:cNvSpPr>
            <p:nvPr/>
          </p:nvSpPr>
          <p:spPr bwMode="auto">
            <a:xfrm>
              <a:off x="5129" y="351"/>
              <a:ext cx="19" cy="50"/>
            </a:xfrm>
            <a:custGeom>
              <a:avLst/>
              <a:gdLst>
                <a:gd name="T0" fmla="*/ 230 w 351"/>
                <a:gd name="T1" fmla="*/ 896 h 896"/>
                <a:gd name="T2" fmla="*/ 291 w 351"/>
                <a:gd name="T3" fmla="*/ 880 h 896"/>
                <a:gd name="T4" fmla="*/ 351 w 351"/>
                <a:gd name="T5" fmla="*/ 864 h 896"/>
                <a:gd name="T6" fmla="*/ 122 w 351"/>
                <a:gd name="T7" fmla="*/ 0 h 896"/>
                <a:gd name="T8" fmla="*/ 61 w 351"/>
                <a:gd name="T9" fmla="*/ 16 h 896"/>
                <a:gd name="T10" fmla="*/ 0 w 351"/>
                <a:gd name="T11" fmla="*/ 33 h 896"/>
                <a:gd name="T12" fmla="*/ 230 w 351"/>
                <a:gd name="T13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896">
                  <a:moveTo>
                    <a:pt x="230" y="896"/>
                  </a:moveTo>
                  <a:lnTo>
                    <a:pt x="291" y="880"/>
                  </a:lnTo>
                  <a:lnTo>
                    <a:pt x="351" y="864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3"/>
                  </a:lnTo>
                  <a:lnTo>
                    <a:pt x="230" y="8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3" name="Freeform 217"/>
            <p:cNvSpPr>
              <a:spLocks/>
            </p:cNvSpPr>
            <p:nvPr/>
          </p:nvSpPr>
          <p:spPr bwMode="auto">
            <a:xfrm>
              <a:off x="5129" y="351"/>
              <a:ext cx="19" cy="50"/>
            </a:xfrm>
            <a:custGeom>
              <a:avLst/>
              <a:gdLst>
                <a:gd name="T0" fmla="*/ 230 w 351"/>
                <a:gd name="T1" fmla="*/ 896 h 896"/>
                <a:gd name="T2" fmla="*/ 291 w 351"/>
                <a:gd name="T3" fmla="*/ 880 h 896"/>
                <a:gd name="T4" fmla="*/ 351 w 351"/>
                <a:gd name="T5" fmla="*/ 864 h 896"/>
                <a:gd name="T6" fmla="*/ 122 w 351"/>
                <a:gd name="T7" fmla="*/ 0 h 896"/>
                <a:gd name="T8" fmla="*/ 61 w 351"/>
                <a:gd name="T9" fmla="*/ 16 h 896"/>
                <a:gd name="T10" fmla="*/ 0 w 351"/>
                <a:gd name="T11" fmla="*/ 33 h 896"/>
                <a:gd name="T12" fmla="*/ 230 w 351"/>
                <a:gd name="T13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896">
                  <a:moveTo>
                    <a:pt x="230" y="896"/>
                  </a:moveTo>
                  <a:lnTo>
                    <a:pt x="291" y="880"/>
                  </a:lnTo>
                  <a:lnTo>
                    <a:pt x="351" y="864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3"/>
                  </a:lnTo>
                  <a:lnTo>
                    <a:pt x="230" y="8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4" name="Freeform 218"/>
            <p:cNvSpPr>
              <a:spLocks/>
            </p:cNvSpPr>
            <p:nvPr/>
          </p:nvSpPr>
          <p:spPr bwMode="auto">
            <a:xfrm>
              <a:off x="5132" y="350"/>
              <a:ext cx="4" cy="2"/>
            </a:xfrm>
            <a:custGeom>
              <a:avLst/>
              <a:gdLst>
                <a:gd name="T0" fmla="*/ 0 w 61"/>
                <a:gd name="T1" fmla="*/ 26 h 26"/>
                <a:gd name="T2" fmla="*/ 61 w 61"/>
                <a:gd name="T3" fmla="*/ 10 h 26"/>
                <a:gd name="T4" fmla="*/ 58 w 61"/>
                <a:gd name="T5" fmla="*/ 0 h 26"/>
                <a:gd name="T6" fmla="*/ 0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0" y="26"/>
                  </a:moveTo>
                  <a:lnTo>
                    <a:pt x="61" y="10"/>
                  </a:lnTo>
                  <a:lnTo>
                    <a:pt x="5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5" name="Line 219"/>
            <p:cNvSpPr>
              <a:spLocks noChangeShapeType="1"/>
            </p:cNvSpPr>
            <p:nvPr/>
          </p:nvSpPr>
          <p:spPr bwMode="auto">
            <a:xfrm flipH="1" flipV="1">
              <a:off x="5136" y="3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6" name="Freeform 220"/>
            <p:cNvSpPr>
              <a:spLocks/>
            </p:cNvSpPr>
            <p:nvPr/>
          </p:nvSpPr>
          <p:spPr bwMode="auto">
            <a:xfrm>
              <a:off x="5108" y="305"/>
              <a:ext cx="28" cy="48"/>
            </a:xfrm>
            <a:custGeom>
              <a:avLst/>
              <a:gdLst>
                <a:gd name="T0" fmla="*/ 375 w 491"/>
                <a:gd name="T1" fmla="*/ 865 h 865"/>
                <a:gd name="T2" fmla="*/ 433 w 491"/>
                <a:gd name="T3" fmla="*/ 838 h 865"/>
                <a:gd name="T4" fmla="*/ 491 w 491"/>
                <a:gd name="T5" fmla="*/ 812 h 865"/>
                <a:gd name="T6" fmla="*/ 115 w 491"/>
                <a:gd name="T7" fmla="*/ 0 h 865"/>
                <a:gd name="T8" fmla="*/ 58 w 491"/>
                <a:gd name="T9" fmla="*/ 26 h 865"/>
                <a:gd name="T10" fmla="*/ 0 w 491"/>
                <a:gd name="T11" fmla="*/ 52 h 865"/>
                <a:gd name="T12" fmla="*/ 375 w 491"/>
                <a:gd name="T13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865">
                  <a:moveTo>
                    <a:pt x="375" y="865"/>
                  </a:moveTo>
                  <a:lnTo>
                    <a:pt x="433" y="838"/>
                  </a:lnTo>
                  <a:lnTo>
                    <a:pt x="491" y="812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75" y="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7" name="Freeform 221"/>
            <p:cNvSpPr>
              <a:spLocks/>
            </p:cNvSpPr>
            <p:nvPr/>
          </p:nvSpPr>
          <p:spPr bwMode="auto">
            <a:xfrm>
              <a:off x="5108" y="305"/>
              <a:ext cx="28" cy="48"/>
            </a:xfrm>
            <a:custGeom>
              <a:avLst/>
              <a:gdLst>
                <a:gd name="T0" fmla="*/ 375 w 491"/>
                <a:gd name="T1" fmla="*/ 865 h 865"/>
                <a:gd name="T2" fmla="*/ 433 w 491"/>
                <a:gd name="T3" fmla="*/ 838 h 865"/>
                <a:gd name="T4" fmla="*/ 491 w 491"/>
                <a:gd name="T5" fmla="*/ 812 h 865"/>
                <a:gd name="T6" fmla="*/ 115 w 491"/>
                <a:gd name="T7" fmla="*/ 0 h 865"/>
                <a:gd name="T8" fmla="*/ 58 w 491"/>
                <a:gd name="T9" fmla="*/ 26 h 865"/>
                <a:gd name="T10" fmla="*/ 0 w 491"/>
                <a:gd name="T11" fmla="*/ 52 h 865"/>
                <a:gd name="T12" fmla="*/ 375 w 491"/>
                <a:gd name="T13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865">
                  <a:moveTo>
                    <a:pt x="375" y="865"/>
                  </a:moveTo>
                  <a:lnTo>
                    <a:pt x="433" y="838"/>
                  </a:lnTo>
                  <a:lnTo>
                    <a:pt x="491" y="812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75" y="8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8" name="Freeform 222"/>
            <p:cNvSpPr>
              <a:spLocks/>
            </p:cNvSpPr>
            <p:nvPr/>
          </p:nvSpPr>
          <p:spPr bwMode="auto">
            <a:xfrm>
              <a:off x="5111" y="304"/>
              <a:ext cx="4" cy="3"/>
            </a:xfrm>
            <a:custGeom>
              <a:avLst/>
              <a:gdLst>
                <a:gd name="T0" fmla="*/ 0 w 57"/>
                <a:gd name="T1" fmla="*/ 36 h 36"/>
                <a:gd name="T2" fmla="*/ 57 w 57"/>
                <a:gd name="T3" fmla="*/ 10 h 36"/>
                <a:gd name="T4" fmla="*/ 51 w 57"/>
                <a:gd name="T5" fmla="*/ 0 h 36"/>
                <a:gd name="T6" fmla="*/ 0 w 57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6">
                  <a:moveTo>
                    <a:pt x="0" y="36"/>
                  </a:moveTo>
                  <a:lnTo>
                    <a:pt x="57" y="10"/>
                  </a:lnTo>
                  <a:lnTo>
                    <a:pt x="51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39" name="Line 223"/>
            <p:cNvSpPr>
              <a:spLocks noChangeShapeType="1"/>
            </p:cNvSpPr>
            <p:nvPr/>
          </p:nvSpPr>
          <p:spPr bwMode="auto">
            <a:xfrm flipH="1" flipV="1">
              <a:off x="5114" y="30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0" name="Freeform 224"/>
            <p:cNvSpPr>
              <a:spLocks/>
            </p:cNvSpPr>
            <p:nvPr/>
          </p:nvSpPr>
          <p:spPr bwMode="auto">
            <a:xfrm>
              <a:off x="5080" y="264"/>
              <a:ext cx="34" cy="45"/>
            </a:xfrm>
            <a:custGeom>
              <a:avLst/>
              <a:gdLst>
                <a:gd name="T0" fmla="*/ 509 w 612"/>
                <a:gd name="T1" fmla="*/ 807 h 807"/>
                <a:gd name="T2" fmla="*/ 561 w 612"/>
                <a:gd name="T3" fmla="*/ 771 h 807"/>
                <a:gd name="T4" fmla="*/ 612 w 612"/>
                <a:gd name="T5" fmla="*/ 735 h 807"/>
                <a:gd name="T6" fmla="*/ 104 w 612"/>
                <a:gd name="T7" fmla="*/ 0 h 807"/>
                <a:gd name="T8" fmla="*/ 52 w 612"/>
                <a:gd name="T9" fmla="*/ 37 h 807"/>
                <a:gd name="T10" fmla="*/ 0 w 612"/>
                <a:gd name="T11" fmla="*/ 73 h 807"/>
                <a:gd name="T12" fmla="*/ 509 w 612"/>
                <a:gd name="T13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807">
                  <a:moveTo>
                    <a:pt x="509" y="807"/>
                  </a:moveTo>
                  <a:lnTo>
                    <a:pt x="561" y="771"/>
                  </a:lnTo>
                  <a:lnTo>
                    <a:pt x="612" y="735"/>
                  </a:lnTo>
                  <a:lnTo>
                    <a:pt x="104" y="0"/>
                  </a:lnTo>
                  <a:lnTo>
                    <a:pt x="52" y="37"/>
                  </a:lnTo>
                  <a:lnTo>
                    <a:pt x="0" y="73"/>
                  </a:lnTo>
                  <a:lnTo>
                    <a:pt x="509" y="8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1" name="Freeform 225"/>
            <p:cNvSpPr>
              <a:spLocks/>
            </p:cNvSpPr>
            <p:nvPr/>
          </p:nvSpPr>
          <p:spPr bwMode="auto">
            <a:xfrm>
              <a:off x="5080" y="264"/>
              <a:ext cx="34" cy="45"/>
            </a:xfrm>
            <a:custGeom>
              <a:avLst/>
              <a:gdLst>
                <a:gd name="T0" fmla="*/ 509 w 612"/>
                <a:gd name="T1" fmla="*/ 807 h 807"/>
                <a:gd name="T2" fmla="*/ 561 w 612"/>
                <a:gd name="T3" fmla="*/ 771 h 807"/>
                <a:gd name="T4" fmla="*/ 612 w 612"/>
                <a:gd name="T5" fmla="*/ 735 h 807"/>
                <a:gd name="T6" fmla="*/ 104 w 612"/>
                <a:gd name="T7" fmla="*/ 0 h 807"/>
                <a:gd name="T8" fmla="*/ 52 w 612"/>
                <a:gd name="T9" fmla="*/ 37 h 807"/>
                <a:gd name="T10" fmla="*/ 0 w 612"/>
                <a:gd name="T11" fmla="*/ 73 h 807"/>
                <a:gd name="T12" fmla="*/ 509 w 612"/>
                <a:gd name="T13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807">
                  <a:moveTo>
                    <a:pt x="509" y="807"/>
                  </a:moveTo>
                  <a:lnTo>
                    <a:pt x="561" y="771"/>
                  </a:lnTo>
                  <a:lnTo>
                    <a:pt x="612" y="735"/>
                  </a:lnTo>
                  <a:lnTo>
                    <a:pt x="104" y="0"/>
                  </a:lnTo>
                  <a:lnTo>
                    <a:pt x="52" y="37"/>
                  </a:lnTo>
                  <a:lnTo>
                    <a:pt x="0" y="73"/>
                  </a:lnTo>
                  <a:lnTo>
                    <a:pt x="509" y="8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2" name="Freeform 226"/>
            <p:cNvSpPr>
              <a:spLocks/>
            </p:cNvSpPr>
            <p:nvPr/>
          </p:nvSpPr>
          <p:spPr bwMode="auto">
            <a:xfrm>
              <a:off x="5083" y="263"/>
              <a:ext cx="3" cy="3"/>
            </a:xfrm>
            <a:custGeom>
              <a:avLst/>
              <a:gdLst>
                <a:gd name="T0" fmla="*/ 0 w 52"/>
                <a:gd name="T1" fmla="*/ 45 h 45"/>
                <a:gd name="T2" fmla="*/ 52 w 52"/>
                <a:gd name="T3" fmla="*/ 8 h 45"/>
                <a:gd name="T4" fmla="*/ 45 w 52"/>
                <a:gd name="T5" fmla="*/ 0 h 45"/>
                <a:gd name="T6" fmla="*/ 0 w 52"/>
                <a:gd name="T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5">
                  <a:moveTo>
                    <a:pt x="0" y="45"/>
                  </a:moveTo>
                  <a:lnTo>
                    <a:pt x="52" y="8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3" name="Line 227"/>
            <p:cNvSpPr>
              <a:spLocks noChangeShapeType="1"/>
            </p:cNvSpPr>
            <p:nvPr/>
          </p:nvSpPr>
          <p:spPr bwMode="auto">
            <a:xfrm flipH="1" flipV="1">
              <a:off x="5086" y="2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4" name="Freeform 228"/>
            <p:cNvSpPr>
              <a:spLocks/>
            </p:cNvSpPr>
            <p:nvPr/>
          </p:nvSpPr>
          <p:spPr bwMode="auto">
            <a:xfrm>
              <a:off x="5046" y="228"/>
              <a:ext cx="40" cy="40"/>
            </a:xfrm>
            <a:custGeom>
              <a:avLst/>
              <a:gdLst>
                <a:gd name="T0" fmla="*/ 627 w 718"/>
                <a:gd name="T1" fmla="*/ 725 h 725"/>
                <a:gd name="T2" fmla="*/ 673 w 718"/>
                <a:gd name="T3" fmla="*/ 681 h 725"/>
                <a:gd name="T4" fmla="*/ 718 w 718"/>
                <a:gd name="T5" fmla="*/ 636 h 725"/>
                <a:gd name="T6" fmla="*/ 91 w 718"/>
                <a:gd name="T7" fmla="*/ 0 h 725"/>
                <a:gd name="T8" fmla="*/ 46 w 718"/>
                <a:gd name="T9" fmla="*/ 44 h 725"/>
                <a:gd name="T10" fmla="*/ 0 w 718"/>
                <a:gd name="T11" fmla="*/ 89 h 725"/>
                <a:gd name="T12" fmla="*/ 627 w 71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8" h="725">
                  <a:moveTo>
                    <a:pt x="627" y="725"/>
                  </a:moveTo>
                  <a:lnTo>
                    <a:pt x="673" y="681"/>
                  </a:lnTo>
                  <a:lnTo>
                    <a:pt x="718" y="636"/>
                  </a:lnTo>
                  <a:lnTo>
                    <a:pt x="91" y="0"/>
                  </a:lnTo>
                  <a:lnTo>
                    <a:pt x="46" y="44"/>
                  </a:lnTo>
                  <a:lnTo>
                    <a:pt x="0" y="89"/>
                  </a:lnTo>
                  <a:lnTo>
                    <a:pt x="627" y="7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5" name="Freeform 229"/>
            <p:cNvSpPr>
              <a:spLocks/>
            </p:cNvSpPr>
            <p:nvPr/>
          </p:nvSpPr>
          <p:spPr bwMode="auto">
            <a:xfrm>
              <a:off x="5046" y="228"/>
              <a:ext cx="40" cy="40"/>
            </a:xfrm>
            <a:custGeom>
              <a:avLst/>
              <a:gdLst>
                <a:gd name="T0" fmla="*/ 627 w 718"/>
                <a:gd name="T1" fmla="*/ 725 h 725"/>
                <a:gd name="T2" fmla="*/ 673 w 718"/>
                <a:gd name="T3" fmla="*/ 681 h 725"/>
                <a:gd name="T4" fmla="*/ 718 w 718"/>
                <a:gd name="T5" fmla="*/ 636 h 725"/>
                <a:gd name="T6" fmla="*/ 91 w 718"/>
                <a:gd name="T7" fmla="*/ 0 h 725"/>
                <a:gd name="T8" fmla="*/ 46 w 718"/>
                <a:gd name="T9" fmla="*/ 44 h 725"/>
                <a:gd name="T10" fmla="*/ 0 w 718"/>
                <a:gd name="T11" fmla="*/ 89 h 725"/>
                <a:gd name="T12" fmla="*/ 627 w 71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8" h="725">
                  <a:moveTo>
                    <a:pt x="627" y="725"/>
                  </a:moveTo>
                  <a:lnTo>
                    <a:pt x="673" y="681"/>
                  </a:lnTo>
                  <a:lnTo>
                    <a:pt x="718" y="636"/>
                  </a:lnTo>
                  <a:lnTo>
                    <a:pt x="91" y="0"/>
                  </a:lnTo>
                  <a:lnTo>
                    <a:pt x="46" y="44"/>
                  </a:lnTo>
                  <a:lnTo>
                    <a:pt x="0" y="89"/>
                  </a:lnTo>
                  <a:lnTo>
                    <a:pt x="627" y="7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6" name="Freeform 230"/>
            <p:cNvSpPr>
              <a:spLocks/>
            </p:cNvSpPr>
            <p:nvPr/>
          </p:nvSpPr>
          <p:spPr bwMode="auto">
            <a:xfrm>
              <a:off x="5048" y="227"/>
              <a:ext cx="3" cy="3"/>
            </a:xfrm>
            <a:custGeom>
              <a:avLst/>
              <a:gdLst>
                <a:gd name="T0" fmla="*/ 0 w 45"/>
                <a:gd name="T1" fmla="*/ 51 h 51"/>
                <a:gd name="T2" fmla="*/ 45 w 45"/>
                <a:gd name="T3" fmla="*/ 7 h 51"/>
                <a:gd name="T4" fmla="*/ 36 w 45"/>
                <a:gd name="T5" fmla="*/ 0 h 51"/>
                <a:gd name="T6" fmla="*/ 0 w 4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1">
                  <a:moveTo>
                    <a:pt x="0" y="51"/>
                  </a:moveTo>
                  <a:lnTo>
                    <a:pt x="45" y="7"/>
                  </a:lnTo>
                  <a:lnTo>
                    <a:pt x="36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7" name="Line 231"/>
            <p:cNvSpPr>
              <a:spLocks noChangeShapeType="1"/>
            </p:cNvSpPr>
            <p:nvPr/>
          </p:nvSpPr>
          <p:spPr bwMode="auto">
            <a:xfrm flipH="1" flipV="1">
              <a:off x="5050" y="22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8" name="Freeform 232"/>
            <p:cNvSpPr>
              <a:spLocks/>
            </p:cNvSpPr>
            <p:nvPr/>
          </p:nvSpPr>
          <p:spPr bwMode="auto">
            <a:xfrm>
              <a:off x="5006" y="199"/>
              <a:ext cx="44" cy="34"/>
            </a:xfrm>
            <a:custGeom>
              <a:avLst/>
              <a:gdLst>
                <a:gd name="T0" fmla="*/ 728 w 801"/>
                <a:gd name="T1" fmla="*/ 621 h 621"/>
                <a:gd name="T2" fmla="*/ 765 w 801"/>
                <a:gd name="T3" fmla="*/ 569 h 621"/>
                <a:gd name="T4" fmla="*/ 801 w 801"/>
                <a:gd name="T5" fmla="*/ 518 h 621"/>
                <a:gd name="T6" fmla="*/ 73 w 801"/>
                <a:gd name="T7" fmla="*/ 0 h 621"/>
                <a:gd name="T8" fmla="*/ 36 w 801"/>
                <a:gd name="T9" fmla="*/ 51 h 621"/>
                <a:gd name="T10" fmla="*/ 0 w 801"/>
                <a:gd name="T11" fmla="*/ 103 h 621"/>
                <a:gd name="T12" fmla="*/ 728 w 801"/>
                <a:gd name="T13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1" h="621">
                  <a:moveTo>
                    <a:pt x="728" y="621"/>
                  </a:moveTo>
                  <a:lnTo>
                    <a:pt x="765" y="569"/>
                  </a:lnTo>
                  <a:lnTo>
                    <a:pt x="801" y="518"/>
                  </a:lnTo>
                  <a:lnTo>
                    <a:pt x="73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28" y="6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49" name="Freeform 233"/>
            <p:cNvSpPr>
              <a:spLocks/>
            </p:cNvSpPr>
            <p:nvPr/>
          </p:nvSpPr>
          <p:spPr bwMode="auto">
            <a:xfrm>
              <a:off x="5006" y="199"/>
              <a:ext cx="44" cy="34"/>
            </a:xfrm>
            <a:custGeom>
              <a:avLst/>
              <a:gdLst>
                <a:gd name="T0" fmla="*/ 728 w 801"/>
                <a:gd name="T1" fmla="*/ 621 h 621"/>
                <a:gd name="T2" fmla="*/ 765 w 801"/>
                <a:gd name="T3" fmla="*/ 569 h 621"/>
                <a:gd name="T4" fmla="*/ 801 w 801"/>
                <a:gd name="T5" fmla="*/ 518 h 621"/>
                <a:gd name="T6" fmla="*/ 73 w 801"/>
                <a:gd name="T7" fmla="*/ 0 h 621"/>
                <a:gd name="T8" fmla="*/ 36 w 801"/>
                <a:gd name="T9" fmla="*/ 51 h 621"/>
                <a:gd name="T10" fmla="*/ 0 w 801"/>
                <a:gd name="T11" fmla="*/ 103 h 621"/>
                <a:gd name="T12" fmla="*/ 728 w 801"/>
                <a:gd name="T13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1" h="621">
                  <a:moveTo>
                    <a:pt x="728" y="621"/>
                  </a:moveTo>
                  <a:lnTo>
                    <a:pt x="765" y="569"/>
                  </a:lnTo>
                  <a:lnTo>
                    <a:pt x="801" y="518"/>
                  </a:lnTo>
                  <a:lnTo>
                    <a:pt x="73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28" y="6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0" name="Freeform 234"/>
            <p:cNvSpPr>
              <a:spLocks/>
            </p:cNvSpPr>
            <p:nvPr/>
          </p:nvSpPr>
          <p:spPr bwMode="auto">
            <a:xfrm>
              <a:off x="5008" y="198"/>
              <a:ext cx="2" cy="4"/>
            </a:xfrm>
            <a:custGeom>
              <a:avLst/>
              <a:gdLst>
                <a:gd name="T0" fmla="*/ 0 w 37"/>
                <a:gd name="T1" fmla="*/ 56 h 56"/>
                <a:gd name="T2" fmla="*/ 37 w 37"/>
                <a:gd name="T3" fmla="*/ 5 h 56"/>
                <a:gd name="T4" fmla="*/ 28 w 37"/>
                <a:gd name="T5" fmla="*/ 0 h 56"/>
                <a:gd name="T6" fmla="*/ 0 w 37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6">
                  <a:moveTo>
                    <a:pt x="0" y="56"/>
                  </a:moveTo>
                  <a:lnTo>
                    <a:pt x="37" y="5"/>
                  </a:lnTo>
                  <a:lnTo>
                    <a:pt x="28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1" name="Line 235"/>
            <p:cNvSpPr>
              <a:spLocks noChangeShapeType="1"/>
            </p:cNvSpPr>
            <p:nvPr/>
          </p:nvSpPr>
          <p:spPr bwMode="auto">
            <a:xfrm flipH="1" flipV="1">
              <a:off x="5009" y="19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2" name="Freeform 236"/>
            <p:cNvSpPr>
              <a:spLocks/>
            </p:cNvSpPr>
            <p:nvPr/>
          </p:nvSpPr>
          <p:spPr bwMode="auto">
            <a:xfrm>
              <a:off x="4962" y="177"/>
              <a:ext cx="47" cy="28"/>
            </a:xfrm>
            <a:custGeom>
              <a:avLst/>
              <a:gdLst>
                <a:gd name="T0" fmla="*/ 806 w 861"/>
                <a:gd name="T1" fmla="*/ 499 h 499"/>
                <a:gd name="T2" fmla="*/ 833 w 861"/>
                <a:gd name="T3" fmla="*/ 442 h 499"/>
                <a:gd name="T4" fmla="*/ 861 w 861"/>
                <a:gd name="T5" fmla="*/ 386 h 499"/>
                <a:gd name="T6" fmla="*/ 54 w 861"/>
                <a:gd name="T7" fmla="*/ 0 h 499"/>
                <a:gd name="T8" fmla="*/ 27 w 861"/>
                <a:gd name="T9" fmla="*/ 57 h 499"/>
                <a:gd name="T10" fmla="*/ 0 w 861"/>
                <a:gd name="T11" fmla="*/ 114 h 499"/>
                <a:gd name="T12" fmla="*/ 806 w 861"/>
                <a:gd name="T13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99">
                  <a:moveTo>
                    <a:pt x="806" y="499"/>
                  </a:moveTo>
                  <a:lnTo>
                    <a:pt x="833" y="442"/>
                  </a:lnTo>
                  <a:lnTo>
                    <a:pt x="861" y="386"/>
                  </a:lnTo>
                  <a:lnTo>
                    <a:pt x="54" y="0"/>
                  </a:lnTo>
                  <a:lnTo>
                    <a:pt x="27" y="57"/>
                  </a:lnTo>
                  <a:lnTo>
                    <a:pt x="0" y="114"/>
                  </a:lnTo>
                  <a:lnTo>
                    <a:pt x="806" y="4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3" name="Freeform 237"/>
            <p:cNvSpPr>
              <a:spLocks/>
            </p:cNvSpPr>
            <p:nvPr/>
          </p:nvSpPr>
          <p:spPr bwMode="auto">
            <a:xfrm>
              <a:off x="4962" y="177"/>
              <a:ext cx="47" cy="28"/>
            </a:xfrm>
            <a:custGeom>
              <a:avLst/>
              <a:gdLst>
                <a:gd name="T0" fmla="*/ 806 w 861"/>
                <a:gd name="T1" fmla="*/ 499 h 499"/>
                <a:gd name="T2" fmla="*/ 833 w 861"/>
                <a:gd name="T3" fmla="*/ 442 h 499"/>
                <a:gd name="T4" fmla="*/ 861 w 861"/>
                <a:gd name="T5" fmla="*/ 386 h 499"/>
                <a:gd name="T6" fmla="*/ 54 w 861"/>
                <a:gd name="T7" fmla="*/ 0 h 499"/>
                <a:gd name="T8" fmla="*/ 27 w 861"/>
                <a:gd name="T9" fmla="*/ 57 h 499"/>
                <a:gd name="T10" fmla="*/ 0 w 861"/>
                <a:gd name="T11" fmla="*/ 114 h 499"/>
                <a:gd name="T12" fmla="*/ 806 w 861"/>
                <a:gd name="T13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99">
                  <a:moveTo>
                    <a:pt x="806" y="499"/>
                  </a:moveTo>
                  <a:lnTo>
                    <a:pt x="833" y="442"/>
                  </a:lnTo>
                  <a:lnTo>
                    <a:pt x="861" y="386"/>
                  </a:lnTo>
                  <a:lnTo>
                    <a:pt x="54" y="0"/>
                  </a:lnTo>
                  <a:lnTo>
                    <a:pt x="27" y="57"/>
                  </a:lnTo>
                  <a:lnTo>
                    <a:pt x="0" y="114"/>
                  </a:lnTo>
                  <a:lnTo>
                    <a:pt x="806" y="4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4" name="Freeform 238"/>
            <p:cNvSpPr>
              <a:spLocks/>
            </p:cNvSpPr>
            <p:nvPr/>
          </p:nvSpPr>
          <p:spPr bwMode="auto">
            <a:xfrm>
              <a:off x="4963" y="177"/>
              <a:ext cx="2" cy="3"/>
            </a:xfrm>
            <a:custGeom>
              <a:avLst/>
              <a:gdLst>
                <a:gd name="T0" fmla="*/ 0 w 27"/>
                <a:gd name="T1" fmla="*/ 61 h 61"/>
                <a:gd name="T2" fmla="*/ 27 w 27"/>
                <a:gd name="T3" fmla="*/ 4 h 61"/>
                <a:gd name="T4" fmla="*/ 17 w 27"/>
                <a:gd name="T5" fmla="*/ 0 h 61"/>
                <a:gd name="T6" fmla="*/ 0 w 2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61">
                  <a:moveTo>
                    <a:pt x="0" y="61"/>
                  </a:moveTo>
                  <a:lnTo>
                    <a:pt x="27" y="4"/>
                  </a:lnTo>
                  <a:lnTo>
                    <a:pt x="17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5" name="Line 239"/>
            <p:cNvSpPr>
              <a:spLocks noChangeShapeType="1"/>
            </p:cNvSpPr>
            <p:nvPr/>
          </p:nvSpPr>
          <p:spPr bwMode="auto">
            <a:xfrm flipH="1" flipV="1">
              <a:off x="4964" y="1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6" name="Freeform 240"/>
            <p:cNvSpPr>
              <a:spLocks/>
            </p:cNvSpPr>
            <p:nvPr/>
          </p:nvSpPr>
          <p:spPr bwMode="auto">
            <a:xfrm>
              <a:off x="4914" y="163"/>
              <a:ext cx="50" cy="21"/>
            </a:xfrm>
            <a:custGeom>
              <a:avLst/>
              <a:gdLst>
                <a:gd name="T0" fmla="*/ 860 w 894"/>
                <a:gd name="T1" fmla="*/ 362 h 362"/>
                <a:gd name="T2" fmla="*/ 877 w 894"/>
                <a:gd name="T3" fmla="*/ 301 h 362"/>
                <a:gd name="T4" fmla="*/ 894 w 894"/>
                <a:gd name="T5" fmla="*/ 240 h 362"/>
                <a:gd name="T6" fmla="*/ 34 w 894"/>
                <a:gd name="T7" fmla="*/ 0 h 362"/>
                <a:gd name="T8" fmla="*/ 17 w 894"/>
                <a:gd name="T9" fmla="*/ 60 h 362"/>
                <a:gd name="T10" fmla="*/ 0 w 894"/>
                <a:gd name="T11" fmla="*/ 121 h 362"/>
                <a:gd name="T12" fmla="*/ 860 w 894"/>
                <a:gd name="T1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362">
                  <a:moveTo>
                    <a:pt x="860" y="362"/>
                  </a:moveTo>
                  <a:lnTo>
                    <a:pt x="877" y="301"/>
                  </a:lnTo>
                  <a:lnTo>
                    <a:pt x="894" y="240"/>
                  </a:lnTo>
                  <a:lnTo>
                    <a:pt x="34" y="0"/>
                  </a:lnTo>
                  <a:lnTo>
                    <a:pt x="17" y="60"/>
                  </a:lnTo>
                  <a:lnTo>
                    <a:pt x="0" y="121"/>
                  </a:lnTo>
                  <a:lnTo>
                    <a:pt x="860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7" name="Freeform 241"/>
            <p:cNvSpPr>
              <a:spLocks/>
            </p:cNvSpPr>
            <p:nvPr/>
          </p:nvSpPr>
          <p:spPr bwMode="auto">
            <a:xfrm>
              <a:off x="4914" y="163"/>
              <a:ext cx="50" cy="21"/>
            </a:xfrm>
            <a:custGeom>
              <a:avLst/>
              <a:gdLst>
                <a:gd name="T0" fmla="*/ 860 w 894"/>
                <a:gd name="T1" fmla="*/ 362 h 362"/>
                <a:gd name="T2" fmla="*/ 877 w 894"/>
                <a:gd name="T3" fmla="*/ 301 h 362"/>
                <a:gd name="T4" fmla="*/ 894 w 894"/>
                <a:gd name="T5" fmla="*/ 240 h 362"/>
                <a:gd name="T6" fmla="*/ 34 w 894"/>
                <a:gd name="T7" fmla="*/ 0 h 362"/>
                <a:gd name="T8" fmla="*/ 17 w 894"/>
                <a:gd name="T9" fmla="*/ 60 h 362"/>
                <a:gd name="T10" fmla="*/ 0 w 894"/>
                <a:gd name="T11" fmla="*/ 121 h 362"/>
                <a:gd name="T12" fmla="*/ 860 w 894"/>
                <a:gd name="T1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362">
                  <a:moveTo>
                    <a:pt x="860" y="362"/>
                  </a:moveTo>
                  <a:lnTo>
                    <a:pt x="877" y="301"/>
                  </a:lnTo>
                  <a:lnTo>
                    <a:pt x="894" y="240"/>
                  </a:lnTo>
                  <a:lnTo>
                    <a:pt x="34" y="0"/>
                  </a:lnTo>
                  <a:lnTo>
                    <a:pt x="17" y="60"/>
                  </a:lnTo>
                  <a:lnTo>
                    <a:pt x="0" y="121"/>
                  </a:lnTo>
                  <a:lnTo>
                    <a:pt x="860" y="3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8" name="Freeform 242"/>
            <p:cNvSpPr>
              <a:spLocks/>
            </p:cNvSpPr>
            <p:nvPr/>
          </p:nvSpPr>
          <p:spPr bwMode="auto">
            <a:xfrm>
              <a:off x="4915" y="163"/>
              <a:ext cx="1" cy="4"/>
            </a:xfrm>
            <a:custGeom>
              <a:avLst/>
              <a:gdLst>
                <a:gd name="T0" fmla="*/ 0 w 17"/>
                <a:gd name="T1" fmla="*/ 62 h 62"/>
                <a:gd name="T2" fmla="*/ 17 w 17"/>
                <a:gd name="T3" fmla="*/ 2 h 62"/>
                <a:gd name="T4" fmla="*/ 6 w 17"/>
                <a:gd name="T5" fmla="*/ 0 h 62"/>
                <a:gd name="T6" fmla="*/ 0 w 17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62">
                  <a:moveTo>
                    <a:pt x="0" y="62"/>
                  </a:moveTo>
                  <a:lnTo>
                    <a:pt x="17" y="2"/>
                  </a:lnTo>
                  <a:lnTo>
                    <a:pt x="6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59" name="Line 243"/>
            <p:cNvSpPr>
              <a:spLocks noChangeShapeType="1"/>
            </p:cNvSpPr>
            <p:nvPr/>
          </p:nvSpPr>
          <p:spPr bwMode="auto">
            <a:xfrm flipH="1" flipV="1">
              <a:off x="4916" y="1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0" name="Freeform 244"/>
            <p:cNvSpPr>
              <a:spLocks/>
            </p:cNvSpPr>
            <p:nvPr/>
          </p:nvSpPr>
          <p:spPr bwMode="auto">
            <a:xfrm>
              <a:off x="4866" y="158"/>
              <a:ext cx="50" cy="12"/>
            </a:xfrm>
            <a:custGeom>
              <a:avLst/>
              <a:gdLst>
                <a:gd name="T0" fmla="*/ 889 w 901"/>
                <a:gd name="T1" fmla="*/ 213 h 213"/>
                <a:gd name="T2" fmla="*/ 895 w 901"/>
                <a:gd name="T3" fmla="*/ 150 h 213"/>
                <a:gd name="T4" fmla="*/ 901 w 901"/>
                <a:gd name="T5" fmla="*/ 88 h 213"/>
                <a:gd name="T6" fmla="*/ 12 w 901"/>
                <a:gd name="T7" fmla="*/ 0 h 213"/>
                <a:gd name="T8" fmla="*/ 6 w 901"/>
                <a:gd name="T9" fmla="*/ 62 h 213"/>
                <a:gd name="T10" fmla="*/ 0 w 901"/>
                <a:gd name="T11" fmla="*/ 125 h 213"/>
                <a:gd name="T12" fmla="*/ 889 w 901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213">
                  <a:moveTo>
                    <a:pt x="889" y="213"/>
                  </a:moveTo>
                  <a:lnTo>
                    <a:pt x="895" y="150"/>
                  </a:lnTo>
                  <a:lnTo>
                    <a:pt x="901" y="88"/>
                  </a:lnTo>
                  <a:lnTo>
                    <a:pt x="12" y="0"/>
                  </a:lnTo>
                  <a:lnTo>
                    <a:pt x="6" y="62"/>
                  </a:lnTo>
                  <a:lnTo>
                    <a:pt x="0" y="125"/>
                  </a:lnTo>
                  <a:lnTo>
                    <a:pt x="889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1" name="Freeform 245"/>
            <p:cNvSpPr>
              <a:spLocks/>
            </p:cNvSpPr>
            <p:nvPr/>
          </p:nvSpPr>
          <p:spPr bwMode="auto">
            <a:xfrm>
              <a:off x="4866" y="158"/>
              <a:ext cx="50" cy="12"/>
            </a:xfrm>
            <a:custGeom>
              <a:avLst/>
              <a:gdLst>
                <a:gd name="T0" fmla="*/ 889 w 901"/>
                <a:gd name="T1" fmla="*/ 213 h 213"/>
                <a:gd name="T2" fmla="*/ 895 w 901"/>
                <a:gd name="T3" fmla="*/ 150 h 213"/>
                <a:gd name="T4" fmla="*/ 901 w 901"/>
                <a:gd name="T5" fmla="*/ 88 h 213"/>
                <a:gd name="T6" fmla="*/ 12 w 901"/>
                <a:gd name="T7" fmla="*/ 0 h 213"/>
                <a:gd name="T8" fmla="*/ 6 w 901"/>
                <a:gd name="T9" fmla="*/ 62 h 213"/>
                <a:gd name="T10" fmla="*/ 0 w 901"/>
                <a:gd name="T11" fmla="*/ 125 h 213"/>
                <a:gd name="T12" fmla="*/ 889 w 901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213">
                  <a:moveTo>
                    <a:pt x="889" y="213"/>
                  </a:moveTo>
                  <a:lnTo>
                    <a:pt x="895" y="150"/>
                  </a:lnTo>
                  <a:lnTo>
                    <a:pt x="901" y="88"/>
                  </a:lnTo>
                  <a:lnTo>
                    <a:pt x="12" y="0"/>
                  </a:lnTo>
                  <a:lnTo>
                    <a:pt x="6" y="62"/>
                  </a:lnTo>
                  <a:lnTo>
                    <a:pt x="0" y="125"/>
                  </a:lnTo>
                  <a:lnTo>
                    <a:pt x="889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2" name="Freeform 246"/>
            <p:cNvSpPr>
              <a:spLocks/>
            </p:cNvSpPr>
            <p:nvPr/>
          </p:nvSpPr>
          <p:spPr bwMode="auto">
            <a:xfrm>
              <a:off x="4866" y="158"/>
              <a:ext cx="1" cy="4"/>
            </a:xfrm>
            <a:custGeom>
              <a:avLst/>
              <a:gdLst>
                <a:gd name="T0" fmla="*/ 5 w 11"/>
                <a:gd name="T1" fmla="*/ 62 h 62"/>
                <a:gd name="T2" fmla="*/ 11 w 11"/>
                <a:gd name="T3" fmla="*/ 0 h 62"/>
                <a:gd name="T4" fmla="*/ 0 w 11"/>
                <a:gd name="T5" fmla="*/ 0 h 62"/>
                <a:gd name="T6" fmla="*/ 5 w 11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62">
                  <a:moveTo>
                    <a:pt x="5" y="6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5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3" name="Line 247"/>
            <p:cNvSpPr>
              <a:spLocks noChangeShapeType="1"/>
            </p:cNvSpPr>
            <p:nvPr/>
          </p:nvSpPr>
          <p:spPr bwMode="auto">
            <a:xfrm flipH="1">
              <a:off x="4866" y="1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4" name="Freeform 248"/>
            <p:cNvSpPr>
              <a:spLocks/>
            </p:cNvSpPr>
            <p:nvPr/>
          </p:nvSpPr>
          <p:spPr bwMode="auto">
            <a:xfrm>
              <a:off x="4816" y="158"/>
              <a:ext cx="50" cy="11"/>
            </a:xfrm>
            <a:custGeom>
              <a:avLst/>
              <a:gdLst>
                <a:gd name="T0" fmla="*/ 901 w 901"/>
                <a:gd name="T1" fmla="*/ 125 h 192"/>
                <a:gd name="T2" fmla="*/ 896 w 901"/>
                <a:gd name="T3" fmla="*/ 62 h 192"/>
                <a:gd name="T4" fmla="*/ 891 w 901"/>
                <a:gd name="T5" fmla="*/ 0 h 192"/>
                <a:gd name="T6" fmla="*/ 0 w 901"/>
                <a:gd name="T7" fmla="*/ 66 h 192"/>
                <a:gd name="T8" fmla="*/ 5 w 901"/>
                <a:gd name="T9" fmla="*/ 129 h 192"/>
                <a:gd name="T10" fmla="*/ 10 w 901"/>
                <a:gd name="T11" fmla="*/ 192 h 192"/>
                <a:gd name="T12" fmla="*/ 901 w 901"/>
                <a:gd name="T13" fmla="*/ 12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192">
                  <a:moveTo>
                    <a:pt x="901" y="125"/>
                  </a:moveTo>
                  <a:lnTo>
                    <a:pt x="896" y="62"/>
                  </a:lnTo>
                  <a:lnTo>
                    <a:pt x="891" y="0"/>
                  </a:lnTo>
                  <a:lnTo>
                    <a:pt x="0" y="66"/>
                  </a:lnTo>
                  <a:lnTo>
                    <a:pt x="5" y="129"/>
                  </a:lnTo>
                  <a:lnTo>
                    <a:pt x="10" y="192"/>
                  </a:lnTo>
                  <a:lnTo>
                    <a:pt x="901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5" name="Freeform 249"/>
            <p:cNvSpPr>
              <a:spLocks/>
            </p:cNvSpPr>
            <p:nvPr/>
          </p:nvSpPr>
          <p:spPr bwMode="auto">
            <a:xfrm>
              <a:off x="4816" y="158"/>
              <a:ext cx="50" cy="11"/>
            </a:xfrm>
            <a:custGeom>
              <a:avLst/>
              <a:gdLst>
                <a:gd name="T0" fmla="*/ 901 w 901"/>
                <a:gd name="T1" fmla="*/ 125 h 192"/>
                <a:gd name="T2" fmla="*/ 896 w 901"/>
                <a:gd name="T3" fmla="*/ 62 h 192"/>
                <a:gd name="T4" fmla="*/ 891 w 901"/>
                <a:gd name="T5" fmla="*/ 0 h 192"/>
                <a:gd name="T6" fmla="*/ 0 w 901"/>
                <a:gd name="T7" fmla="*/ 66 h 192"/>
                <a:gd name="T8" fmla="*/ 5 w 901"/>
                <a:gd name="T9" fmla="*/ 129 h 192"/>
                <a:gd name="T10" fmla="*/ 10 w 901"/>
                <a:gd name="T11" fmla="*/ 192 h 192"/>
                <a:gd name="T12" fmla="*/ 901 w 901"/>
                <a:gd name="T13" fmla="*/ 12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192">
                  <a:moveTo>
                    <a:pt x="901" y="125"/>
                  </a:moveTo>
                  <a:lnTo>
                    <a:pt x="896" y="62"/>
                  </a:lnTo>
                  <a:lnTo>
                    <a:pt x="891" y="0"/>
                  </a:lnTo>
                  <a:lnTo>
                    <a:pt x="0" y="66"/>
                  </a:lnTo>
                  <a:lnTo>
                    <a:pt x="5" y="129"/>
                  </a:lnTo>
                  <a:lnTo>
                    <a:pt x="10" y="192"/>
                  </a:lnTo>
                  <a:lnTo>
                    <a:pt x="901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6" name="Freeform 250"/>
            <p:cNvSpPr>
              <a:spLocks/>
            </p:cNvSpPr>
            <p:nvPr/>
          </p:nvSpPr>
          <p:spPr bwMode="auto">
            <a:xfrm>
              <a:off x="4816" y="162"/>
              <a:ext cx="1" cy="4"/>
            </a:xfrm>
            <a:custGeom>
              <a:avLst/>
              <a:gdLst>
                <a:gd name="T0" fmla="*/ 15 w 15"/>
                <a:gd name="T1" fmla="*/ 63 h 63"/>
                <a:gd name="T2" fmla="*/ 10 w 15"/>
                <a:gd name="T3" fmla="*/ 0 h 63"/>
                <a:gd name="T4" fmla="*/ 0 w 15"/>
                <a:gd name="T5" fmla="*/ 1 h 63"/>
                <a:gd name="T6" fmla="*/ 15 w 15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63">
                  <a:moveTo>
                    <a:pt x="15" y="63"/>
                  </a:moveTo>
                  <a:lnTo>
                    <a:pt x="10" y="0"/>
                  </a:lnTo>
                  <a:lnTo>
                    <a:pt x="0" y="1"/>
                  </a:lnTo>
                  <a:lnTo>
                    <a:pt x="1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7" name="Line 251"/>
            <p:cNvSpPr>
              <a:spLocks noChangeShapeType="1"/>
            </p:cNvSpPr>
            <p:nvPr/>
          </p:nvSpPr>
          <p:spPr bwMode="auto">
            <a:xfrm flipH="1">
              <a:off x="4816" y="1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8" name="Freeform 252"/>
            <p:cNvSpPr>
              <a:spLocks/>
            </p:cNvSpPr>
            <p:nvPr/>
          </p:nvSpPr>
          <p:spPr bwMode="auto">
            <a:xfrm>
              <a:off x="4767" y="162"/>
              <a:ext cx="50" cy="19"/>
            </a:xfrm>
            <a:custGeom>
              <a:avLst/>
              <a:gdLst>
                <a:gd name="T0" fmla="*/ 896 w 896"/>
                <a:gd name="T1" fmla="*/ 124 h 342"/>
                <a:gd name="T2" fmla="*/ 881 w 896"/>
                <a:gd name="T3" fmla="*/ 62 h 342"/>
                <a:gd name="T4" fmla="*/ 866 w 896"/>
                <a:gd name="T5" fmla="*/ 0 h 342"/>
                <a:gd name="T6" fmla="*/ 0 w 896"/>
                <a:gd name="T7" fmla="*/ 219 h 342"/>
                <a:gd name="T8" fmla="*/ 15 w 896"/>
                <a:gd name="T9" fmla="*/ 281 h 342"/>
                <a:gd name="T10" fmla="*/ 30 w 896"/>
                <a:gd name="T11" fmla="*/ 342 h 342"/>
                <a:gd name="T12" fmla="*/ 896 w 896"/>
                <a:gd name="T13" fmla="*/ 1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6" h="342">
                  <a:moveTo>
                    <a:pt x="896" y="124"/>
                  </a:moveTo>
                  <a:lnTo>
                    <a:pt x="881" y="62"/>
                  </a:lnTo>
                  <a:lnTo>
                    <a:pt x="866" y="0"/>
                  </a:lnTo>
                  <a:lnTo>
                    <a:pt x="0" y="219"/>
                  </a:lnTo>
                  <a:lnTo>
                    <a:pt x="15" y="281"/>
                  </a:lnTo>
                  <a:lnTo>
                    <a:pt x="30" y="342"/>
                  </a:lnTo>
                  <a:lnTo>
                    <a:pt x="896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69" name="Freeform 253"/>
            <p:cNvSpPr>
              <a:spLocks/>
            </p:cNvSpPr>
            <p:nvPr/>
          </p:nvSpPr>
          <p:spPr bwMode="auto">
            <a:xfrm>
              <a:off x="4767" y="162"/>
              <a:ext cx="50" cy="19"/>
            </a:xfrm>
            <a:custGeom>
              <a:avLst/>
              <a:gdLst>
                <a:gd name="T0" fmla="*/ 896 w 896"/>
                <a:gd name="T1" fmla="*/ 124 h 342"/>
                <a:gd name="T2" fmla="*/ 881 w 896"/>
                <a:gd name="T3" fmla="*/ 62 h 342"/>
                <a:gd name="T4" fmla="*/ 866 w 896"/>
                <a:gd name="T5" fmla="*/ 0 h 342"/>
                <a:gd name="T6" fmla="*/ 0 w 896"/>
                <a:gd name="T7" fmla="*/ 219 h 342"/>
                <a:gd name="T8" fmla="*/ 15 w 896"/>
                <a:gd name="T9" fmla="*/ 281 h 342"/>
                <a:gd name="T10" fmla="*/ 30 w 896"/>
                <a:gd name="T11" fmla="*/ 342 h 342"/>
                <a:gd name="T12" fmla="*/ 896 w 896"/>
                <a:gd name="T13" fmla="*/ 1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6" h="342">
                  <a:moveTo>
                    <a:pt x="896" y="124"/>
                  </a:moveTo>
                  <a:lnTo>
                    <a:pt x="881" y="62"/>
                  </a:lnTo>
                  <a:lnTo>
                    <a:pt x="866" y="0"/>
                  </a:lnTo>
                  <a:lnTo>
                    <a:pt x="0" y="219"/>
                  </a:lnTo>
                  <a:lnTo>
                    <a:pt x="15" y="281"/>
                  </a:lnTo>
                  <a:lnTo>
                    <a:pt x="30" y="342"/>
                  </a:lnTo>
                  <a:lnTo>
                    <a:pt x="896" y="1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0" name="Freeform 254"/>
            <p:cNvSpPr>
              <a:spLocks/>
            </p:cNvSpPr>
            <p:nvPr/>
          </p:nvSpPr>
          <p:spPr bwMode="auto">
            <a:xfrm>
              <a:off x="4767" y="174"/>
              <a:ext cx="1" cy="4"/>
            </a:xfrm>
            <a:custGeom>
              <a:avLst/>
              <a:gdLst>
                <a:gd name="T0" fmla="*/ 26 w 26"/>
                <a:gd name="T1" fmla="*/ 62 h 62"/>
                <a:gd name="T2" fmla="*/ 11 w 26"/>
                <a:gd name="T3" fmla="*/ 0 h 62"/>
                <a:gd name="T4" fmla="*/ 0 w 26"/>
                <a:gd name="T5" fmla="*/ 4 h 62"/>
                <a:gd name="T6" fmla="*/ 26 w 26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2">
                  <a:moveTo>
                    <a:pt x="26" y="62"/>
                  </a:moveTo>
                  <a:lnTo>
                    <a:pt x="11" y="0"/>
                  </a:lnTo>
                  <a:lnTo>
                    <a:pt x="0" y="4"/>
                  </a:lnTo>
                  <a:lnTo>
                    <a:pt x="26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1" name="Line 255"/>
            <p:cNvSpPr>
              <a:spLocks noChangeShapeType="1"/>
            </p:cNvSpPr>
            <p:nvPr/>
          </p:nvSpPr>
          <p:spPr bwMode="auto">
            <a:xfrm flipH="1">
              <a:off x="4767" y="1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2" name="Freeform 256"/>
            <p:cNvSpPr>
              <a:spLocks/>
            </p:cNvSpPr>
            <p:nvPr/>
          </p:nvSpPr>
          <p:spPr bwMode="auto">
            <a:xfrm>
              <a:off x="4722" y="175"/>
              <a:ext cx="48" cy="26"/>
            </a:xfrm>
            <a:custGeom>
              <a:avLst/>
              <a:gdLst>
                <a:gd name="T0" fmla="*/ 868 w 868"/>
                <a:gd name="T1" fmla="*/ 115 h 480"/>
                <a:gd name="T2" fmla="*/ 842 w 868"/>
                <a:gd name="T3" fmla="*/ 58 h 480"/>
                <a:gd name="T4" fmla="*/ 816 w 868"/>
                <a:gd name="T5" fmla="*/ 0 h 480"/>
                <a:gd name="T6" fmla="*/ 0 w 868"/>
                <a:gd name="T7" fmla="*/ 365 h 480"/>
                <a:gd name="T8" fmla="*/ 27 w 868"/>
                <a:gd name="T9" fmla="*/ 423 h 480"/>
                <a:gd name="T10" fmla="*/ 53 w 868"/>
                <a:gd name="T11" fmla="*/ 480 h 480"/>
                <a:gd name="T12" fmla="*/ 868 w 868"/>
                <a:gd name="T13" fmla="*/ 11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80">
                  <a:moveTo>
                    <a:pt x="868" y="115"/>
                  </a:moveTo>
                  <a:lnTo>
                    <a:pt x="842" y="58"/>
                  </a:lnTo>
                  <a:lnTo>
                    <a:pt x="816" y="0"/>
                  </a:lnTo>
                  <a:lnTo>
                    <a:pt x="0" y="365"/>
                  </a:lnTo>
                  <a:lnTo>
                    <a:pt x="27" y="423"/>
                  </a:lnTo>
                  <a:lnTo>
                    <a:pt x="53" y="480"/>
                  </a:lnTo>
                  <a:lnTo>
                    <a:pt x="86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3" name="Freeform 257"/>
            <p:cNvSpPr>
              <a:spLocks/>
            </p:cNvSpPr>
            <p:nvPr/>
          </p:nvSpPr>
          <p:spPr bwMode="auto">
            <a:xfrm>
              <a:off x="4722" y="175"/>
              <a:ext cx="48" cy="26"/>
            </a:xfrm>
            <a:custGeom>
              <a:avLst/>
              <a:gdLst>
                <a:gd name="T0" fmla="*/ 868 w 868"/>
                <a:gd name="T1" fmla="*/ 115 h 480"/>
                <a:gd name="T2" fmla="*/ 842 w 868"/>
                <a:gd name="T3" fmla="*/ 58 h 480"/>
                <a:gd name="T4" fmla="*/ 816 w 868"/>
                <a:gd name="T5" fmla="*/ 0 h 480"/>
                <a:gd name="T6" fmla="*/ 0 w 868"/>
                <a:gd name="T7" fmla="*/ 365 h 480"/>
                <a:gd name="T8" fmla="*/ 27 w 868"/>
                <a:gd name="T9" fmla="*/ 423 h 480"/>
                <a:gd name="T10" fmla="*/ 53 w 868"/>
                <a:gd name="T11" fmla="*/ 480 h 480"/>
                <a:gd name="T12" fmla="*/ 868 w 868"/>
                <a:gd name="T13" fmla="*/ 11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80">
                  <a:moveTo>
                    <a:pt x="868" y="115"/>
                  </a:moveTo>
                  <a:lnTo>
                    <a:pt x="842" y="58"/>
                  </a:lnTo>
                  <a:lnTo>
                    <a:pt x="816" y="0"/>
                  </a:lnTo>
                  <a:lnTo>
                    <a:pt x="0" y="365"/>
                  </a:lnTo>
                  <a:lnTo>
                    <a:pt x="27" y="423"/>
                  </a:lnTo>
                  <a:lnTo>
                    <a:pt x="53" y="480"/>
                  </a:lnTo>
                  <a:lnTo>
                    <a:pt x="868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4" name="Freeform 258"/>
            <p:cNvSpPr>
              <a:spLocks/>
            </p:cNvSpPr>
            <p:nvPr/>
          </p:nvSpPr>
          <p:spPr bwMode="auto">
            <a:xfrm>
              <a:off x="4721" y="195"/>
              <a:ext cx="2" cy="3"/>
            </a:xfrm>
            <a:custGeom>
              <a:avLst/>
              <a:gdLst>
                <a:gd name="T0" fmla="*/ 36 w 36"/>
                <a:gd name="T1" fmla="*/ 58 h 58"/>
                <a:gd name="T2" fmla="*/ 9 w 36"/>
                <a:gd name="T3" fmla="*/ 0 h 58"/>
                <a:gd name="T4" fmla="*/ 0 w 36"/>
                <a:gd name="T5" fmla="*/ 5 h 58"/>
                <a:gd name="T6" fmla="*/ 36 w 36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8">
                  <a:moveTo>
                    <a:pt x="36" y="58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3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5" name="Line 259"/>
            <p:cNvSpPr>
              <a:spLocks noChangeShapeType="1"/>
            </p:cNvSpPr>
            <p:nvPr/>
          </p:nvSpPr>
          <p:spPr bwMode="auto">
            <a:xfrm flipH="1">
              <a:off x="4721" y="19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6" name="Freeform 260"/>
            <p:cNvSpPr>
              <a:spLocks/>
            </p:cNvSpPr>
            <p:nvPr/>
          </p:nvSpPr>
          <p:spPr bwMode="auto">
            <a:xfrm>
              <a:off x="4680" y="195"/>
              <a:ext cx="45" cy="34"/>
            </a:xfrm>
            <a:custGeom>
              <a:avLst/>
              <a:gdLst>
                <a:gd name="T0" fmla="*/ 811 w 811"/>
                <a:gd name="T1" fmla="*/ 105 h 606"/>
                <a:gd name="T2" fmla="*/ 776 w 811"/>
                <a:gd name="T3" fmla="*/ 53 h 606"/>
                <a:gd name="T4" fmla="*/ 740 w 811"/>
                <a:gd name="T5" fmla="*/ 0 h 606"/>
                <a:gd name="T6" fmla="*/ 0 w 811"/>
                <a:gd name="T7" fmla="*/ 501 h 606"/>
                <a:gd name="T8" fmla="*/ 35 w 811"/>
                <a:gd name="T9" fmla="*/ 553 h 606"/>
                <a:gd name="T10" fmla="*/ 70 w 811"/>
                <a:gd name="T11" fmla="*/ 606 h 606"/>
                <a:gd name="T12" fmla="*/ 811 w 811"/>
                <a:gd name="T13" fmla="*/ 10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606">
                  <a:moveTo>
                    <a:pt x="811" y="105"/>
                  </a:moveTo>
                  <a:lnTo>
                    <a:pt x="776" y="53"/>
                  </a:lnTo>
                  <a:lnTo>
                    <a:pt x="740" y="0"/>
                  </a:lnTo>
                  <a:lnTo>
                    <a:pt x="0" y="501"/>
                  </a:lnTo>
                  <a:lnTo>
                    <a:pt x="35" y="553"/>
                  </a:lnTo>
                  <a:lnTo>
                    <a:pt x="70" y="606"/>
                  </a:lnTo>
                  <a:lnTo>
                    <a:pt x="811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7" name="Freeform 261"/>
            <p:cNvSpPr>
              <a:spLocks/>
            </p:cNvSpPr>
            <p:nvPr/>
          </p:nvSpPr>
          <p:spPr bwMode="auto">
            <a:xfrm>
              <a:off x="4680" y="195"/>
              <a:ext cx="45" cy="34"/>
            </a:xfrm>
            <a:custGeom>
              <a:avLst/>
              <a:gdLst>
                <a:gd name="T0" fmla="*/ 811 w 811"/>
                <a:gd name="T1" fmla="*/ 105 h 606"/>
                <a:gd name="T2" fmla="*/ 776 w 811"/>
                <a:gd name="T3" fmla="*/ 53 h 606"/>
                <a:gd name="T4" fmla="*/ 740 w 811"/>
                <a:gd name="T5" fmla="*/ 0 h 606"/>
                <a:gd name="T6" fmla="*/ 0 w 811"/>
                <a:gd name="T7" fmla="*/ 501 h 606"/>
                <a:gd name="T8" fmla="*/ 35 w 811"/>
                <a:gd name="T9" fmla="*/ 553 h 606"/>
                <a:gd name="T10" fmla="*/ 70 w 811"/>
                <a:gd name="T11" fmla="*/ 606 h 606"/>
                <a:gd name="T12" fmla="*/ 811 w 811"/>
                <a:gd name="T13" fmla="*/ 10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606">
                  <a:moveTo>
                    <a:pt x="811" y="105"/>
                  </a:moveTo>
                  <a:lnTo>
                    <a:pt x="776" y="53"/>
                  </a:lnTo>
                  <a:lnTo>
                    <a:pt x="740" y="0"/>
                  </a:lnTo>
                  <a:lnTo>
                    <a:pt x="0" y="501"/>
                  </a:lnTo>
                  <a:lnTo>
                    <a:pt x="35" y="553"/>
                  </a:lnTo>
                  <a:lnTo>
                    <a:pt x="70" y="606"/>
                  </a:lnTo>
                  <a:lnTo>
                    <a:pt x="811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8" name="Freeform 262"/>
            <p:cNvSpPr>
              <a:spLocks/>
            </p:cNvSpPr>
            <p:nvPr/>
          </p:nvSpPr>
          <p:spPr bwMode="auto">
            <a:xfrm>
              <a:off x="4678" y="223"/>
              <a:ext cx="6" cy="6"/>
            </a:xfrm>
            <a:custGeom>
              <a:avLst/>
              <a:gdLst>
                <a:gd name="T0" fmla="*/ 63 w 98"/>
                <a:gd name="T1" fmla="*/ 52 h 115"/>
                <a:gd name="T2" fmla="*/ 98 w 98"/>
                <a:gd name="T3" fmla="*/ 105 h 115"/>
                <a:gd name="T4" fmla="*/ 87 w 98"/>
                <a:gd name="T5" fmla="*/ 111 h 115"/>
                <a:gd name="T6" fmla="*/ 76 w 98"/>
                <a:gd name="T7" fmla="*/ 114 h 115"/>
                <a:gd name="T8" fmla="*/ 63 w 98"/>
                <a:gd name="T9" fmla="*/ 115 h 115"/>
                <a:gd name="T10" fmla="*/ 51 w 98"/>
                <a:gd name="T11" fmla="*/ 114 h 115"/>
                <a:gd name="T12" fmla="*/ 39 w 98"/>
                <a:gd name="T13" fmla="*/ 111 h 115"/>
                <a:gd name="T14" fmla="*/ 29 w 98"/>
                <a:gd name="T15" fmla="*/ 105 h 115"/>
                <a:gd name="T16" fmla="*/ 19 w 98"/>
                <a:gd name="T17" fmla="*/ 97 h 115"/>
                <a:gd name="T18" fmla="*/ 10 w 98"/>
                <a:gd name="T19" fmla="*/ 88 h 115"/>
                <a:gd name="T20" fmla="*/ 4 w 98"/>
                <a:gd name="T21" fmla="*/ 77 h 115"/>
                <a:gd name="T22" fmla="*/ 1 w 98"/>
                <a:gd name="T23" fmla="*/ 66 h 115"/>
                <a:gd name="T24" fmla="*/ 0 w 98"/>
                <a:gd name="T25" fmla="*/ 52 h 115"/>
                <a:gd name="T26" fmla="*/ 1 w 98"/>
                <a:gd name="T27" fmla="*/ 40 h 115"/>
                <a:gd name="T28" fmla="*/ 4 w 98"/>
                <a:gd name="T29" fmla="*/ 28 h 115"/>
                <a:gd name="T30" fmla="*/ 10 w 98"/>
                <a:gd name="T31" fmla="*/ 18 h 115"/>
                <a:gd name="T32" fmla="*/ 19 w 98"/>
                <a:gd name="T33" fmla="*/ 8 h 115"/>
                <a:gd name="T34" fmla="*/ 28 w 98"/>
                <a:gd name="T35" fmla="*/ 0 h 115"/>
                <a:gd name="T36" fmla="*/ 63 w 98"/>
                <a:gd name="T37" fmla="*/ 5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15">
                  <a:moveTo>
                    <a:pt x="63" y="52"/>
                  </a:moveTo>
                  <a:lnTo>
                    <a:pt x="98" y="105"/>
                  </a:lnTo>
                  <a:lnTo>
                    <a:pt x="87" y="111"/>
                  </a:lnTo>
                  <a:lnTo>
                    <a:pt x="76" y="114"/>
                  </a:lnTo>
                  <a:lnTo>
                    <a:pt x="63" y="115"/>
                  </a:lnTo>
                  <a:lnTo>
                    <a:pt x="51" y="114"/>
                  </a:lnTo>
                  <a:lnTo>
                    <a:pt x="39" y="111"/>
                  </a:lnTo>
                  <a:lnTo>
                    <a:pt x="29" y="105"/>
                  </a:lnTo>
                  <a:lnTo>
                    <a:pt x="19" y="97"/>
                  </a:lnTo>
                  <a:lnTo>
                    <a:pt x="10" y="88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2"/>
                  </a:lnTo>
                  <a:lnTo>
                    <a:pt x="1" y="40"/>
                  </a:lnTo>
                  <a:lnTo>
                    <a:pt x="4" y="28"/>
                  </a:lnTo>
                  <a:lnTo>
                    <a:pt x="10" y="18"/>
                  </a:lnTo>
                  <a:lnTo>
                    <a:pt x="19" y="8"/>
                  </a:lnTo>
                  <a:lnTo>
                    <a:pt x="28" y="0"/>
                  </a:lnTo>
                  <a:lnTo>
                    <a:pt x="6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79" name="Freeform 263"/>
            <p:cNvSpPr>
              <a:spLocks/>
            </p:cNvSpPr>
            <p:nvPr/>
          </p:nvSpPr>
          <p:spPr bwMode="auto">
            <a:xfrm>
              <a:off x="4678" y="223"/>
              <a:ext cx="6" cy="6"/>
            </a:xfrm>
            <a:custGeom>
              <a:avLst/>
              <a:gdLst>
                <a:gd name="T0" fmla="*/ 98 w 98"/>
                <a:gd name="T1" fmla="*/ 105 h 115"/>
                <a:gd name="T2" fmla="*/ 87 w 98"/>
                <a:gd name="T3" fmla="*/ 111 h 115"/>
                <a:gd name="T4" fmla="*/ 76 w 98"/>
                <a:gd name="T5" fmla="*/ 114 h 115"/>
                <a:gd name="T6" fmla="*/ 63 w 98"/>
                <a:gd name="T7" fmla="*/ 115 h 115"/>
                <a:gd name="T8" fmla="*/ 51 w 98"/>
                <a:gd name="T9" fmla="*/ 114 h 115"/>
                <a:gd name="T10" fmla="*/ 39 w 98"/>
                <a:gd name="T11" fmla="*/ 111 h 115"/>
                <a:gd name="T12" fmla="*/ 29 w 98"/>
                <a:gd name="T13" fmla="*/ 105 h 115"/>
                <a:gd name="T14" fmla="*/ 19 w 98"/>
                <a:gd name="T15" fmla="*/ 97 h 115"/>
                <a:gd name="T16" fmla="*/ 10 w 98"/>
                <a:gd name="T17" fmla="*/ 88 h 115"/>
                <a:gd name="T18" fmla="*/ 4 w 98"/>
                <a:gd name="T19" fmla="*/ 77 h 115"/>
                <a:gd name="T20" fmla="*/ 1 w 98"/>
                <a:gd name="T21" fmla="*/ 66 h 115"/>
                <a:gd name="T22" fmla="*/ 0 w 98"/>
                <a:gd name="T23" fmla="*/ 52 h 115"/>
                <a:gd name="T24" fmla="*/ 1 w 98"/>
                <a:gd name="T25" fmla="*/ 40 h 115"/>
                <a:gd name="T26" fmla="*/ 4 w 98"/>
                <a:gd name="T27" fmla="*/ 28 h 115"/>
                <a:gd name="T28" fmla="*/ 10 w 98"/>
                <a:gd name="T29" fmla="*/ 18 h 115"/>
                <a:gd name="T30" fmla="*/ 19 w 98"/>
                <a:gd name="T31" fmla="*/ 8 h 115"/>
                <a:gd name="T32" fmla="*/ 28 w 98"/>
                <a:gd name="T3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15">
                  <a:moveTo>
                    <a:pt x="98" y="105"/>
                  </a:moveTo>
                  <a:lnTo>
                    <a:pt x="87" y="111"/>
                  </a:lnTo>
                  <a:lnTo>
                    <a:pt x="76" y="114"/>
                  </a:lnTo>
                  <a:lnTo>
                    <a:pt x="63" y="115"/>
                  </a:lnTo>
                  <a:lnTo>
                    <a:pt x="51" y="114"/>
                  </a:lnTo>
                  <a:lnTo>
                    <a:pt x="39" y="111"/>
                  </a:lnTo>
                  <a:lnTo>
                    <a:pt x="29" y="105"/>
                  </a:lnTo>
                  <a:lnTo>
                    <a:pt x="19" y="97"/>
                  </a:lnTo>
                  <a:lnTo>
                    <a:pt x="10" y="88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2"/>
                  </a:lnTo>
                  <a:lnTo>
                    <a:pt x="1" y="40"/>
                  </a:lnTo>
                  <a:lnTo>
                    <a:pt x="4" y="28"/>
                  </a:lnTo>
                  <a:lnTo>
                    <a:pt x="10" y="18"/>
                  </a:lnTo>
                  <a:lnTo>
                    <a:pt x="19" y="8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0" name="Freeform 264"/>
            <p:cNvSpPr>
              <a:spLocks/>
            </p:cNvSpPr>
            <p:nvPr/>
          </p:nvSpPr>
          <p:spPr bwMode="auto">
            <a:xfrm>
              <a:off x="4620" y="281"/>
              <a:ext cx="6" cy="6"/>
            </a:xfrm>
            <a:custGeom>
              <a:avLst/>
              <a:gdLst>
                <a:gd name="T0" fmla="*/ 63 w 108"/>
                <a:gd name="T1" fmla="*/ 44 h 107"/>
                <a:gd name="T2" fmla="*/ 108 w 108"/>
                <a:gd name="T3" fmla="*/ 89 h 107"/>
                <a:gd name="T4" fmla="*/ 98 w 108"/>
                <a:gd name="T5" fmla="*/ 97 h 107"/>
                <a:gd name="T6" fmla="*/ 87 w 108"/>
                <a:gd name="T7" fmla="*/ 103 h 107"/>
                <a:gd name="T8" fmla="*/ 75 w 108"/>
                <a:gd name="T9" fmla="*/ 106 h 107"/>
                <a:gd name="T10" fmla="*/ 63 w 108"/>
                <a:gd name="T11" fmla="*/ 107 h 107"/>
                <a:gd name="T12" fmla="*/ 51 w 108"/>
                <a:gd name="T13" fmla="*/ 106 h 107"/>
                <a:gd name="T14" fmla="*/ 39 w 108"/>
                <a:gd name="T15" fmla="*/ 103 h 107"/>
                <a:gd name="T16" fmla="*/ 28 w 108"/>
                <a:gd name="T17" fmla="*/ 97 h 107"/>
                <a:gd name="T18" fmla="*/ 19 w 108"/>
                <a:gd name="T19" fmla="*/ 89 h 107"/>
                <a:gd name="T20" fmla="*/ 10 w 108"/>
                <a:gd name="T21" fmla="*/ 80 h 107"/>
                <a:gd name="T22" fmla="*/ 4 w 108"/>
                <a:gd name="T23" fmla="*/ 69 h 107"/>
                <a:gd name="T24" fmla="*/ 1 w 108"/>
                <a:gd name="T25" fmla="*/ 57 h 107"/>
                <a:gd name="T26" fmla="*/ 0 w 108"/>
                <a:gd name="T27" fmla="*/ 44 h 107"/>
                <a:gd name="T28" fmla="*/ 1 w 108"/>
                <a:gd name="T29" fmla="*/ 32 h 107"/>
                <a:gd name="T30" fmla="*/ 4 w 108"/>
                <a:gd name="T31" fmla="*/ 20 h 107"/>
                <a:gd name="T32" fmla="*/ 10 w 108"/>
                <a:gd name="T33" fmla="*/ 9 h 107"/>
                <a:gd name="T34" fmla="*/ 19 w 108"/>
                <a:gd name="T35" fmla="*/ 0 h 107"/>
                <a:gd name="T36" fmla="*/ 63 w 108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7">
                  <a:moveTo>
                    <a:pt x="63" y="44"/>
                  </a:moveTo>
                  <a:lnTo>
                    <a:pt x="108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9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1" name="Freeform 265"/>
            <p:cNvSpPr>
              <a:spLocks/>
            </p:cNvSpPr>
            <p:nvPr/>
          </p:nvSpPr>
          <p:spPr bwMode="auto">
            <a:xfrm>
              <a:off x="4620" y="281"/>
              <a:ext cx="6" cy="6"/>
            </a:xfrm>
            <a:custGeom>
              <a:avLst/>
              <a:gdLst>
                <a:gd name="T0" fmla="*/ 108 w 108"/>
                <a:gd name="T1" fmla="*/ 89 h 107"/>
                <a:gd name="T2" fmla="*/ 98 w 108"/>
                <a:gd name="T3" fmla="*/ 97 h 107"/>
                <a:gd name="T4" fmla="*/ 87 w 108"/>
                <a:gd name="T5" fmla="*/ 103 h 107"/>
                <a:gd name="T6" fmla="*/ 75 w 108"/>
                <a:gd name="T7" fmla="*/ 106 h 107"/>
                <a:gd name="T8" fmla="*/ 63 w 108"/>
                <a:gd name="T9" fmla="*/ 107 h 107"/>
                <a:gd name="T10" fmla="*/ 51 w 108"/>
                <a:gd name="T11" fmla="*/ 106 h 107"/>
                <a:gd name="T12" fmla="*/ 39 w 108"/>
                <a:gd name="T13" fmla="*/ 103 h 107"/>
                <a:gd name="T14" fmla="*/ 28 w 108"/>
                <a:gd name="T15" fmla="*/ 97 h 107"/>
                <a:gd name="T16" fmla="*/ 19 w 108"/>
                <a:gd name="T17" fmla="*/ 89 h 107"/>
                <a:gd name="T18" fmla="*/ 10 w 108"/>
                <a:gd name="T19" fmla="*/ 80 h 107"/>
                <a:gd name="T20" fmla="*/ 4 w 108"/>
                <a:gd name="T21" fmla="*/ 69 h 107"/>
                <a:gd name="T22" fmla="*/ 1 w 108"/>
                <a:gd name="T23" fmla="*/ 57 h 107"/>
                <a:gd name="T24" fmla="*/ 0 w 108"/>
                <a:gd name="T25" fmla="*/ 44 h 107"/>
                <a:gd name="T26" fmla="*/ 1 w 108"/>
                <a:gd name="T27" fmla="*/ 32 h 107"/>
                <a:gd name="T28" fmla="*/ 4 w 108"/>
                <a:gd name="T29" fmla="*/ 20 h 107"/>
                <a:gd name="T30" fmla="*/ 10 w 108"/>
                <a:gd name="T31" fmla="*/ 9 h 107"/>
                <a:gd name="T32" fmla="*/ 19 w 108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7">
                  <a:moveTo>
                    <a:pt x="108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2" name="Freeform 266"/>
            <p:cNvSpPr>
              <a:spLocks/>
            </p:cNvSpPr>
            <p:nvPr/>
          </p:nvSpPr>
          <p:spPr bwMode="auto">
            <a:xfrm>
              <a:off x="4621" y="223"/>
              <a:ext cx="63" cy="63"/>
            </a:xfrm>
            <a:custGeom>
              <a:avLst/>
              <a:gdLst>
                <a:gd name="T0" fmla="*/ 0 w 1133"/>
                <a:gd name="T1" fmla="*/ 1044 h 1133"/>
                <a:gd name="T2" fmla="*/ 44 w 1133"/>
                <a:gd name="T3" fmla="*/ 1088 h 1133"/>
                <a:gd name="T4" fmla="*/ 89 w 1133"/>
                <a:gd name="T5" fmla="*/ 1133 h 1133"/>
                <a:gd name="T6" fmla="*/ 1133 w 1133"/>
                <a:gd name="T7" fmla="*/ 89 h 1133"/>
                <a:gd name="T8" fmla="*/ 1088 w 1133"/>
                <a:gd name="T9" fmla="*/ 44 h 1133"/>
                <a:gd name="T10" fmla="*/ 1044 w 1133"/>
                <a:gd name="T11" fmla="*/ 0 h 1133"/>
                <a:gd name="T12" fmla="*/ 0 w 1133"/>
                <a:gd name="T13" fmla="*/ 1044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3">
                  <a:moveTo>
                    <a:pt x="0" y="1044"/>
                  </a:moveTo>
                  <a:lnTo>
                    <a:pt x="44" y="1088"/>
                  </a:lnTo>
                  <a:lnTo>
                    <a:pt x="89" y="1133"/>
                  </a:lnTo>
                  <a:lnTo>
                    <a:pt x="1133" y="89"/>
                  </a:lnTo>
                  <a:lnTo>
                    <a:pt x="1088" y="44"/>
                  </a:lnTo>
                  <a:lnTo>
                    <a:pt x="1044" y="0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3" name="Freeform 267"/>
            <p:cNvSpPr>
              <a:spLocks/>
            </p:cNvSpPr>
            <p:nvPr/>
          </p:nvSpPr>
          <p:spPr bwMode="auto">
            <a:xfrm>
              <a:off x="4621" y="223"/>
              <a:ext cx="63" cy="63"/>
            </a:xfrm>
            <a:custGeom>
              <a:avLst/>
              <a:gdLst>
                <a:gd name="T0" fmla="*/ 0 w 1133"/>
                <a:gd name="T1" fmla="*/ 1044 h 1133"/>
                <a:gd name="T2" fmla="*/ 44 w 1133"/>
                <a:gd name="T3" fmla="*/ 1088 h 1133"/>
                <a:gd name="T4" fmla="*/ 89 w 1133"/>
                <a:gd name="T5" fmla="*/ 1133 h 1133"/>
                <a:gd name="T6" fmla="*/ 1133 w 1133"/>
                <a:gd name="T7" fmla="*/ 89 h 1133"/>
                <a:gd name="T8" fmla="*/ 1088 w 1133"/>
                <a:gd name="T9" fmla="*/ 44 h 1133"/>
                <a:gd name="T10" fmla="*/ 1044 w 1133"/>
                <a:gd name="T11" fmla="*/ 0 h 1133"/>
                <a:gd name="T12" fmla="*/ 0 w 1133"/>
                <a:gd name="T13" fmla="*/ 1044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3">
                  <a:moveTo>
                    <a:pt x="0" y="1044"/>
                  </a:moveTo>
                  <a:lnTo>
                    <a:pt x="44" y="1088"/>
                  </a:lnTo>
                  <a:lnTo>
                    <a:pt x="89" y="1133"/>
                  </a:lnTo>
                  <a:lnTo>
                    <a:pt x="1133" y="89"/>
                  </a:lnTo>
                  <a:lnTo>
                    <a:pt x="1088" y="44"/>
                  </a:lnTo>
                  <a:lnTo>
                    <a:pt x="1044" y="0"/>
                  </a:lnTo>
                  <a:lnTo>
                    <a:pt x="0" y="10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4" name="Freeform 268"/>
            <p:cNvSpPr>
              <a:spLocks/>
            </p:cNvSpPr>
            <p:nvPr/>
          </p:nvSpPr>
          <p:spPr bwMode="auto">
            <a:xfrm>
              <a:off x="4679" y="222"/>
              <a:ext cx="6" cy="6"/>
            </a:xfrm>
            <a:custGeom>
              <a:avLst/>
              <a:gdLst>
                <a:gd name="T0" fmla="*/ 44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4 w 108"/>
                <a:gd name="T11" fmla="*/ 0 h 108"/>
                <a:gd name="T12" fmla="*/ 56 w 108"/>
                <a:gd name="T13" fmla="*/ 2 h 108"/>
                <a:gd name="T14" fmla="*/ 68 w 108"/>
                <a:gd name="T15" fmla="*/ 5 h 108"/>
                <a:gd name="T16" fmla="*/ 79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6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4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4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4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5" name="Freeform 269"/>
            <p:cNvSpPr>
              <a:spLocks/>
            </p:cNvSpPr>
            <p:nvPr/>
          </p:nvSpPr>
          <p:spPr bwMode="auto">
            <a:xfrm>
              <a:off x="4679" y="222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4 w 108"/>
                <a:gd name="T9" fmla="*/ 0 h 108"/>
                <a:gd name="T10" fmla="*/ 56 w 108"/>
                <a:gd name="T11" fmla="*/ 2 h 108"/>
                <a:gd name="T12" fmla="*/ 68 w 108"/>
                <a:gd name="T13" fmla="*/ 5 h 108"/>
                <a:gd name="T14" fmla="*/ 79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6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6" name="Freeform 270"/>
            <p:cNvSpPr>
              <a:spLocks/>
            </p:cNvSpPr>
            <p:nvPr/>
          </p:nvSpPr>
          <p:spPr bwMode="auto">
            <a:xfrm>
              <a:off x="4920" y="475"/>
              <a:ext cx="11" cy="33"/>
            </a:xfrm>
            <a:custGeom>
              <a:avLst/>
              <a:gdLst>
                <a:gd name="T0" fmla="*/ 76 w 201"/>
                <a:gd name="T1" fmla="*/ 590 h 590"/>
                <a:gd name="T2" fmla="*/ 139 w 201"/>
                <a:gd name="T3" fmla="*/ 581 h 590"/>
                <a:gd name="T4" fmla="*/ 201 w 201"/>
                <a:gd name="T5" fmla="*/ 573 h 590"/>
                <a:gd name="T6" fmla="*/ 126 w 201"/>
                <a:gd name="T7" fmla="*/ 0 h 590"/>
                <a:gd name="T8" fmla="*/ 63 w 201"/>
                <a:gd name="T9" fmla="*/ 8 h 590"/>
                <a:gd name="T10" fmla="*/ 0 w 201"/>
                <a:gd name="T11" fmla="*/ 16 h 590"/>
                <a:gd name="T12" fmla="*/ 76 w 201"/>
                <a:gd name="T13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76" y="590"/>
                  </a:moveTo>
                  <a:lnTo>
                    <a:pt x="139" y="581"/>
                  </a:lnTo>
                  <a:lnTo>
                    <a:pt x="201" y="573"/>
                  </a:lnTo>
                  <a:lnTo>
                    <a:pt x="126" y="0"/>
                  </a:lnTo>
                  <a:lnTo>
                    <a:pt x="63" y="8"/>
                  </a:lnTo>
                  <a:lnTo>
                    <a:pt x="0" y="16"/>
                  </a:lnTo>
                  <a:lnTo>
                    <a:pt x="76" y="5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7" name="Freeform 271"/>
            <p:cNvSpPr>
              <a:spLocks/>
            </p:cNvSpPr>
            <p:nvPr/>
          </p:nvSpPr>
          <p:spPr bwMode="auto">
            <a:xfrm>
              <a:off x="4920" y="475"/>
              <a:ext cx="11" cy="33"/>
            </a:xfrm>
            <a:custGeom>
              <a:avLst/>
              <a:gdLst>
                <a:gd name="T0" fmla="*/ 76 w 201"/>
                <a:gd name="T1" fmla="*/ 590 h 590"/>
                <a:gd name="T2" fmla="*/ 139 w 201"/>
                <a:gd name="T3" fmla="*/ 581 h 590"/>
                <a:gd name="T4" fmla="*/ 201 w 201"/>
                <a:gd name="T5" fmla="*/ 573 h 590"/>
                <a:gd name="T6" fmla="*/ 126 w 201"/>
                <a:gd name="T7" fmla="*/ 0 h 590"/>
                <a:gd name="T8" fmla="*/ 63 w 201"/>
                <a:gd name="T9" fmla="*/ 8 h 590"/>
                <a:gd name="T10" fmla="*/ 0 w 201"/>
                <a:gd name="T11" fmla="*/ 16 h 590"/>
                <a:gd name="T12" fmla="*/ 76 w 201"/>
                <a:gd name="T13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76" y="590"/>
                  </a:moveTo>
                  <a:lnTo>
                    <a:pt x="139" y="581"/>
                  </a:lnTo>
                  <a:lnTo>
                    <a:pt x="201" y="573"/>
                  </a:lnTo>
                  <a:lnTo>
                    <a:pt x="126" y="0"/>
                  </a:lnTo>
                  <a:lnTo>
                    <a:pt x="63" y="8"/>
                  </a:lnTo>
                  <a:lnTo>
                    <a:pt x="0" y="16"/>
                  </a:lnTo>
                  <a:lnTo>
                    <a:pt x="76" y="5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8" name="Freeform 272"/>
            <p:cNvSpPr>
              <a:spLocks/>
            </p:cNvSpPr>
            <p:nvPr/>
          </p:nvSpPr>
          <p:spPr bwMode="auto">
            <a:xfrm>
              <a:off x="4923" y="474"/>
              <a:ext cx="4" cy="1"/>
            </a:xfrm>
            <a:custGeom>
              <a:avLst/>
              <a:gdLst>
                <a:gd name="T0" fmla="*/ 0 w 63"/>
                <a:gd name="T1" fmla="*/ 24 h 24"/>
                <a:gd name="T2" fmla="*/ 63 w 63"/>
                <a:gd name="T3" fmla="*/ 16 h 24"/>
                <a:gd name="T4" fmla="*/ 62 w 63"/>
                <a:gd name="T5" fmla="*/ 10 h 24"/>
                <a:gd name="T6" fmla="*/ 59 w 63"/>
                <a:gd name="T7" fmla="*/ 0 h 24"/>
                <a:gd name="T8" fmla="*/ 0 w 6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0" y="24"/>
                  </a:moveTo>
                  <a:lnTo>
                    <a:pt x="63" y="16"/>
                  </a:lnTo>
                  <a:lnTo>
                    <a:pt x="62" y="10"/>
                  </a:lnTo>
                  <a:lnTo>
                    <a:pt x="59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89" name="Freeform 273"/>
            <p:cNvSpPr>
              <a:spLocks/>
            </p:cNvSpPr>
            <p:nvPr/>
          </p:nvSpPr>
          <p:spPr bwMode="auto">
            <a:xfrm>
              <a:off x="4926" y="474"/>
              <a:ext cx="1" cy="1"/>
            </a:xfrm>
            <a:custGeom>
              <a:avLst/>
              <a:gdLst>
                <a:gd name="T0" fmla="*/ 4 w 4"/>
                <a:gd name="T1" fmla="*/ 16 h 16"/>
                <a:gd name="T2" fmla="*/ 3 w 4"/>
                <a:gd name="T3" fmla="*/ 10 h 16"/>
                <a:gd name="T4" fmla="*/ 0 w 4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16"/>
                  </a:moveTo>
                  <a:lnTo>
                    <a:pt x="3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0" name="Freeform 274"/>
            <p:cNvSpPr>
              <a:spLocks/>
            </p:cNvSpPr>
            <p:nvPr/>
          </p:nvSpPr>
          <p:spPr bwMode="auto">
            <a:xfrm>
              <a:off x="4908" y="444"/>
              <a:ext cx="18" cy="33"/>
            </a:xfrm>
            <a:custGeom>
              <a:avLst/>
              <a:gdLst>
                <a:gd name="T0" fmla="*/ 221 w 339"/>
                <a:gd name="T1" fmla="*/ 583 h 583"/>
                <a:gd name="T2" fmla="*/ 280 w 339"/>
                <a:gd name="T3" fmla="*/ 559 h 583"/>
                <a:gd name="T4" fmla="*/ 339 w 339"/>
                <a:gd name="T5" fmla="*/ 535 h 583"/>
                <a:gd name="T6" fmla="*/ 117 w 339"/>
                <a:gd name="T7" fmla="*/ 0 h 583"/>
                <a:gd name="T8" fmla="*/ 58 w 339"/>
                <a:gd name="T9" fmla="*/ 25 h 583"/>
                <a:gd name="T10" fmla="*/ 0 w 339"/>
                <a:gd name="T11" fmla="*/ 49 h 583"/>
                <a:gd name="T12" fmla="*/ 221 w 339"/>
                <a:gd name="T13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3">
                  <a:moveTo>
                    <a:pt x="221" y="583"/>
                  </a:moveTo>
                  <a:lnTo>
                    <a:pt x="280" y="559"/>
                  </a:lnTo>
                  <a:lnTo>
                    <a:pt x="339" y="535"/>
                  </a:lnTo>
                  <a:lnTo>
                    <a:pt x="117" y="0"/>
                  </a:lnTo>
                  <a:lnTo>
                    <a:pt x="58" y="25"/>
                  </a:lnTo>
                  <a:lnTo>
                    <a:pt x="0" y="49"/>
                  </a:lnTo>
                  <a:lnTo>
                    <a:pt x="221" y="5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1" name="Freeform 275"/>
            <p:cNvSpPr>
              <a:spLocks/>
            </p:cNvSpPr>
            <p:nvPr/>
          </p:nvSpPr>
          <p:spPr bwMode="auto">
            <a:xfrm>
              <a:off x="4908" y="444"/>
              <a:ext cx="18" cy="33"/>
            </a:xfrm>
            <a:custGeom>
              <a:avLst/>
              <a:gdLst>
                <a:gd name="T0" fmla="*/ 221 w 339"/>
                <a:gd name="T1" fmla="*/ 583 h 583"/>
                <a:gd name="T2" fmla="*/ 280 w 339"/>
                <a:gd name="T3" fmla="*/ 559 h 583"/>
                <a:gd name="T4" fmla="*/ 339 w 339"/>
                <a:gd name="T5" fmla="*/ 535 h 583"/>
                <a:gd name="T6" fmla="*/ 117 w 339"/>
                <a:gd name="T7" fmla="*/ 0 h 583"/>
                <a:gd name="T8" fmla="*/ 58 w 339"/>
                <a:gd name="T9" fmla="*/ 25 h 583"/>
                <a:gd name="T10" fmla="*/ 0 w 339"/>
                <a:gd name="T11" fmla="*/ 49 h 583"/>
                <a:gd name="T12" fmla="*/ 221 w 339"/>
                <a:gd name="T13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3">
                  <a:moveTo>
                    <a:pt x="221" y="583"/>
                  </a:moveTo>
                  <a:lnTo>
                    <a:pt x="280" y="559"/>
                  </a:lnTo>
                  <a:lnTo>
                    <a:pt x="339" y="535"/>
                  </a:lnTo>
                  <a:lnTo>
                    <a:pt x="117" y="0"/>
                  </a:lnTo>
                  <a:lnTo>
                    <a:pt x="58" y="25"/>
                  </a:lnTo>
                  <a:lnTo>
                    <a:pt x="0" y="49"/>
                  </a:lnTo>
                  <a:lnTo>
                    <a:pt x="221" y="5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2" name="Freeform 276"/>
            <p:cNvSpPr>
              <a:spLocks/>
            </p:cNvSpPr>
            <p:nvPr/>
          </p:nvSpPr>
          <p:spPr bwMode="auto">
            <a:xfrm>
              <a:off x="4911" y="443"/>
              <a:ext cx="3" cy="3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14 h 39"/>
                <a:gd name="T4" fmla="*/ 56 w 59"/>
                <a:gd name="T5" fmla="*/ 8 h 39"/>
                <a:gd name="T6" fmla="*/ 51 w 59"/>
                <a:gd name="T7" fmla="*/ 0 h 39"/>
                <a:gd name="T8" fmla="*/ 0 w 59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lnTo>
                    <a:pt x="59" y="14"/>
                  </a:lnTo>
                  <a:lnTo>
                    <a:pt x="56" y="8"/>
                  </a:lnTo>
                  <a:lnTo>
                    <a:pt x="5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3" name="Freeform 277"/>
            <p:cNvSpPr>
              <a:spLocks/>
            </p:cNvSpPr>
            <p:nvPr/>
          </p:nvSpPr>
          <p:spPr bwMode="auto">
            <a:xfrm>
              <a:off x="4914" y="443"/>
              <a:ext cx="1" cy="1"/>
            </a:xfrm>
            <a:custGeom>
              <a:avLst/>
              <a:gdLst>
                <a:gd name="T0" fmla="*/ 8 w 8"/>
                <a:gd name="T1" fmla="*/ 14 h 14"/>
                <a:gd name="T2" fmla="*/ 5 w 8"/>
                <a:gd name="T3" fmla="*/ 8 h 14"/>
                <a:gd name="T4" fmla="*/ 0 w 8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lnTo>
                    <a:pt x="5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4" name="Freeform 278"/>
            <p:cNvSpPr>
              <a:spLocks/>
            </p:cNvSpPr>
            <p:nvPr/>
          </p:nvSpPr>
          <p:spPr bwMode="auto">
            <a:xfrm>
              <a:off x="4889" y="418"/>
              <a:ext cx="25" cy="30"/>
            </a:xfrm>
            <a:custGeom>
              <a:avLst/>
              <a:gdLst>
                <a:gd name="T0" fmla="*/ 351 w 452"/>
                <a:gd name="T1" fmla="*/ 536 h 536"/>
                <a:gd name="T2" fmla="*/ 401 w 452"/>
                <a:gd name="T3" fmla="*/ 498 h 536"/>
                <a:gd name="T4" fmla="*/ 452 w 452"/>
                <a:gd name="T5" fmla="*/ 459 h 536"/>
                <a:gd name="T6" fmla="*/ 101 w 452"/>
                <a:gd name="T7" fmla="*/ 0 h 536"/>
                <a:gd name="T8" fmla="*/ 50 w 452"/>
                <a:gd name="T9" fmla="*/ 38 h 536"/>
                <a:gd name="T10" fmla="*/ 0 w 452"/>
                <a:gd name="T11" fmla="*/ 77 h 536"/>
                <a:gd name="T12" fmla="*/ 351 w 452"/>
                <a:gd name="T13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351" y="536"/>
                  </a:moveTo>
                  <a:lnTo>
                    <a:pt x="401" y="498"/>
                  </a:lnTo>
                  <a:lnTo>
                    <a:pt x="452" y="459"/>
                  </a:lnTo>
                  <a:lnTo>
                    <a:pt x="101" y="0"/>
                  </a:lnTo>
                  <a:lnTo>
                    <a:pt x="50" y="38"/>
                  </a:lnTo>
                  <a:lnTo>
                    <a:pt x="0" y="77"/>
                  </a:lnTo>
                  <a:lnTo>
                    <a:pt x="351" y="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5" name="Freeform 279"/>
            <p:cNvSpPr>
              <a:spLocks/>
            </p:cNvSpPr>
            <p:nvPr/>
          </p:nvSpPr>
          <p:spPr bwMode="auto">
            <a:xfrm>
              <a:off x="4889" y="418"/>
              <a:ext cx="25" cy="30"/>
            </a:xfrm>
            <a:custGeom>
              <a:avLst/>
              <a:gdLst>
                <a:gd name="T0" fmla="*/ 351 w 452"/>
                <a:gd name="T1" fmla="*/ 536 h 536"/>
                <a:gd name="T2" fmla="*/ 401 w 452"/>
                <a:gd name="T3" fmla="*/ 498 h 536"/>
                <a:gd name="T4" fmla="*/ 452 w 452"/>
                <a:gd name="T5" fmla="*/ 459 h 536"/>
                <a:gd name="T6" fmla="*/ 101 w 452"/>
                <a:gd name="T7" fmla="*/ 0 h 536"/>
                <a:gd name="T8" fmla="*/ 50 w 452"/>
                <a:gd name="T9" fmla="*/ 38 h 536"/>
                <a:gd name="T10" fmla="*/ 0 w 452"/>
                <a:gd name="T11" fmla="*/ 77 h 536"/>
                <a:gd name="T12" fmla="*/ 351 w 452"/>
                <a:gd name="T13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351" y="536"/>
                  </a:moveTo>
                  <a:lnTo>
                    <a:pt x="401" y="498"/>
                  </a:lnTo>
                  <a:lnTo>
                    <a:pt x="452" y="459"/>
                  </a:lnTo>
                  <a:lnTo>
                    <a:pt x="101" y="0"/>
                  </a:lnTo>
                  <a:lnTo>
                    <a:pt x="50" y="38"/>
                  </a:lnTo>
                  <a:lnTo>
                    <a:pt x="0" y="77"/>
                  </a:lnTo>
                  <a:lnTo>
                    <a:pt x="351" y="5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6" name="Freeform 280"/>
            <p:cNvSpPr>
              <a:spLocks/>
            </p:cNvSpPr>
            <p:nvPr/>
          </p:nvSpPr>
          <p:spPr bwMode="auto">
            <a:xfrm>
              <a:off x="4891" y="417"/>
              <a:ext cx="3" cy="3"/>
            </a:xfrm>
            <a:custGeom>
              <a:avLst/>
              <a:gdLst>
                <a:gd name="T0" fmla="*/ 0 w 51"/>
                <a:gd name="T1" fmla="*/ 50 h 50"/>
                <a:gd name="T2" fmla="*/ 51 w 51"/>
                <a:gd name="T3" fmla="*/ 12 h 50"/>
                <a:gd name="T4" fmla="*/ 47 w 51"/>
                <a:gd name="T5" fmla="*/ 7 h 50"/>
                <a:gd name="T6" fmla="*/ 39 w 51"/>
                <a:gd name="T7" fmla="*/ 0 h 50"/>
                <a:gd name="T8" fmla="*/ 0 w 51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0" y="50"/>
                  </a:moveTo>
                  <a:lnTo>
                    <a:pt x="51" y="12"/>
                  </a:lnTo>
                  <a:lnTo>
                    <a:pt x="47" y="7"/>
                  </a:lnTo>
                  <a:lnTo>
                    <a:pt x="39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7" name="Freeform 281"/>
            <p:cNvSpPr>
              <a:spLocks/>
            </p:cNvSpPr>
            <p:nvPr/>
          </p:nvSpPr>
          <p:spPr bwMode="auto">
            <a:xfrm>
              <a:off x="4894" y="417"/>
              <a:ext cx="1" cy="1"/>
            </a:xfrm>
            <a:custGeom>
              <a:avLst/>
              <a:gdLst>
                <a:gd name="T0" fmla="*/ 12 w 12"/>
                <a:gd name="T1" fmla="*/ 12 h 12"/>
                <a:gd name="T2" fmla="*/ 8 w 12"/>
                <a:gd name="T3" fmla="*/ 7 h 12"/>
                <a:gd name="T4" fmla="*/ 0 w 1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8" name="Freeform 282"/>
            <p:cNvSpPr>
              <a:spLocks/>
            </p:cNvSpPr>
            <p:nvPr/>
          </p:nvSpPr>
          <p:spPr bwMode="auto">
            <a:xfrm>
              <a:off x="4864" y="398"/>
              <a:ext cx="30" cy="25"/>
            </a:xfrm>
            <a:custGeom>
              <a:avLst/>
              <a:gdLst>
                <a:gd name="T0" fmla="*/ 459 w 536"/>
                <a:gd name="T1" fmla="*/ 453 h 453"/>
                <a:gd name="T2" fmla="*/ 497 w 536"/>
                <a:gd name="T3" fmla="*/ 402 h 453"/>
                <a:gd name="T4" fmla="*/ 536 w 536"/>
                <a:gd name="T5" fmla="*/ 352 h 453"/>
                <a:gd name="T6" fmla="*/ 76 w 536"/>
                <a:gd name="T7" fmla="*/ 0 h 453"/>
                <a:gd name="T8" fmla="*/ 38 w 536"/>
                <a:gd name="T9" fmla="*/ 50 h 453"/>
                <a:gd name="T10" fmla="*/ 0 w 536"/>
                <a:gd name="T11" fmla="*/ 101 h 453"/>
                <a:gd name="T12" fmla="*/ 459 w 536"/>
                <a:gd name="T1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459" y="453"/>
                  </a:moveTo>
                  <a:lnTo>
                    <a:pt x="497" y="402"/>
                  </a:lnTo>
                  <a:lnTo>
                    <a:pt x="536" y="352"/>
                  </a:lnTo>
                  <a:lnTo>
                    <a:pt x="76" y="0"/>
                  </a:lnTo>
                  <a:lnTo>
                    <a:pt x="38" y="50"/>
                  </a:lnTo>
                  <a:lnTo>
                    <a:pt x="0" y="101"/>
                  </a:lnTo>
                  <a:lnTo>
                    <a:pt x="459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699" name="Freeform 283"/>
            <p:cNvSpPr>
              <a:spLocks/>
            </p:cNvSpPr>
            <p:nvPr/>
          </p:nvSpPr>
          <p:spPr bwMode="auto">
            <a:xfrm>
              <a:off x="4864" y="398"/>
              <a:ext cx="30" cy="25"/>
            </a:xfrm>
            <a:custGeom>
              <a:avLst/>
              <a:gdLst>
                <a:gd name="T0" fmla="*/ 459 w 536"/>
                <a:gd name="T1" fmla="*/ 453 h 453"/>
                <a:gd name="T2" fmla="*/ 497 w 536"/>
                <a:gd name="T3" fmla="*/ 402 h 453"/>
                <a:gd name="T4" fmla="*/ 536 w 536"/>
                <a:gd name="T5" fmla="*/ 352 h 453"/>
                <a:gd name="T6" fmla="*/ 76 w 536"/>
                <a:gd name="T7" fmla="*/ 0 h 453"/>
                <a:gd name="T8" fmla="*/ 38 w 536"/>
                <a:gd name="T9" fmla="*/ 50 h 453"/>
                <a:gd name="T10" fmla="*/ 0 w 536"/>
                <a:gd name="T11" fmla="*/ 101 h 453"/>
                <a:gd name="T12" fmla="*/ 459 w 536"/>
                <a:gd name="T1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459" y="453"/>
                  </a:moveTo>
                  <a:lnTo>
                    <a:pt x="497" y="402"/>
                  </a:lnTo>
                  <a:lnTo>
                    <a:pt x="536" y="352"/>
                  </a:lnTo>
                  <a:lnTo>
                    <a:pt x="76" y="0"/>
                  </a:lnTo>
                  <a:lnTo>
                    <a:pt x="38" y="50"/>
                  </a:lnTo>
                  <a:lnTo>
                    <a:pt x="0" y="101"/>
                  </a:lnTo>
                  <a:lnTo>
                    <a:pt x="459" y="4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0" name="Freeform 284"/>
            <p:cNvSpPr>
              <a:spLocks/>
            </p:cNvSpPr>
            <p:nvPr/>
          </p:nvSpPr>
          <p:spPr bwMode="auto">
            <a:xfrm>
              <a:off x="4866" y="397"/>
              <a:ext cx="2" cy="4"/>
            </a:xfrm>
            <a:custGeom>
              <a:avLst/>
              <a:gdLst>
                <a:gd name="T0" fmla="*/ 0 w 38"/>
                <a:gd name="T1" fmla="*/ 58 h 58"/>
                <a:gd name="T2" fmla="*/ 38 w 38"/>
                <a:gd name="T3" fmla="*/ 8 h 58"/>
                <a:gd name="T4" fmla="*/ 33 w 38"/>
                <a:gd name="T5" fmla="*/ 5 h 58"/>
                <a:gd name="T6" fmla="*/ 24 w 38"/>
                <a:gd name="T7" fmla="*/ 0 h 58"/>
                <a:gd name="T8" fmla="*/ 0 w 38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8">
                  <a:moveTo>
                    <a:pt x="0" y="58"/>
                  </a:moveTo>
                  <a:lnTo>
                    <a:pt x="38" y="8"/>
                  </a:lnTo>
                  <a:lnTo>
                    <a:pt x="33" y="5"/>
                  </a:lnTo>
                  <a:lnTo>
                    <a:pt x="24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1" name="Freeform 285"/>
            <p:cNvSpPr>
              <a:spLocks/>
            </p:cNvSpPr>
            <p:nvPr/>
          </p:nvSpPr>
          <p:spPr bwMode="auto">
            <a:xfrm>
              <a:off x="4867" y="397"/>
              <a:ext cx="1" cy="1"/>
            </a:xfrm>
            <a:custGeom>
              <a:avLst/>
              <a:gdLst>
                <a:gd name="T0" fmla="*/ 14 w 14"/>
                <a:gd name="T1" fmla="*/ 8 h 8"/>
                <a:gd name="T2" fmla="*/ 9 w 14"/>
                <a:gd name="T3" fmla="*/ 5 h 8"/>
                <a:gd name="T4" fmla="*/ 0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8"/>
                  </a:moveTo>
                  <a:lnTo>
                    <a:pt x="9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2" name="Freeform 286"/>
            <p:cNvSpPr>
              <a:spLocks/>
            </p:cNvSpPr>
            <p:nvPr/>
          </p:nvSpPr>
          <p:spPr bwMode="auto">
            <a:xfrm>
              <a:off x="4835" y="385"/>
              <a:ext cx="32" cy="19"/>
            </a:xfrm>
            <a:custGeom>
              <a:avLst/>
              <a:gdLst>
                <a:gd name="T0" fmla="*/ 533 w 581"/>
                <a:gd name="T1" fmla="*/ 339 h 339"/>
                <a:gd name="T2" fmla="*/ 557 w 581"/>
                <a:gd name="T3" fmla="*/ 280 h 339"/>
                <a:gd name="T4" fmla="*/ 581 w 581"/>
                <a:gd name="T5" fmla="*/ 222 h 339"/>
                <a:gd name="T6" fmla="*/ 48 w 581"/>
                <a:gd name="T7" fmla="*/ 0 h 339"/>
                <a:gd name="T8" fmla="*/ 24 w 581"/>
                <a:gd name="T9" fmla="*/ 59 h 339"/>
                <a:gd name="T10" fmla="*/ 0 w 581"/>
                <a:gd name="T11" fmla="*/ 118 h 339"/>
                <a:gd name="T12" fmla="*/ 533 w 581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533" y="339"/>
                  </a:moveTo>
                  <a:lnTo>
                    <a:pt x="557" y="280"/>
                  </a:lnTo>
                  <a:lnTo>
                    <a:pt x="581" y="222"/>
                  </a:lnTo>
                  <a:lnTo>
                    <a:pt x="48" y="0"/>
                  </a:lnTo>
                  <a:lnTo>
                    <a:pt x="24" y="59"/>
                  </a:lnTo>
                  <a:lnTo>
                    <a:pt x="0" y="118"/>
                  </a:lnTo>
                  <a:lnTo>
                    <a:pt x="533" y="3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3" name="Freeform 287"/>
            <p:cNvSpPr>
              <a:spLocks/>
            </p:cNvSpPr>
            <p:nvPr/>
          </p:nvSpPr>
          <p:spPr bwMode="auto">
            <a:xfrm>
              <a:off x="4835" y="385"/>
              <a:ext cx="32" cy="19"/>
            </a:xfrm>
            <a:custGeom>
              <a:avLst/>
              <a:gdLst>
                <a:gd name="T0" fmla="*/ 533 w 581"/>
                <a:gd name="T1" fmla="*/ 339 h 339"/>
                <a:gd name="T2" fmla="*/ 557 w 581"/>
                <a:gd name="T3" fmla="*/ 280 h 339"/>
                <a:gd name="T4" fmla="*/ 581 w 581"/>
                <a:gd name="T5" fmla="*/ 222 h 339"/>
                <a:gd name="T6" fmla="*/ 48 w 581"/>
                <a:gd name="T7" fmla="*/ 0 h 339"/>
                <a:gd name="T8" fmla="*/ 24 w 581"/>
                <a:gd name="T9" fmla="*/ 59 h 339"/>
                <a:gd name="T10" fmla="*/ 0 w 581"/>
                <a:gd name="T11" fmla="*/ 118 h 339"/>
                <a:gd name="T12" fmla="*/ 533 w 581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533" y="339"/>
                  </a:moveTo>
                  <a:lnTo>
                    <a:pt x="557" y="280"/>
                  </a:lnTo>
                  <a:lnTo>
                    <a:pt x="581" y="222"/>
                  </a:lnTo>
                  <a:lnTo>
                    <a:pt x="48" y="0"/>
                  </a:lnTo>
                  <a:lnTo>
                    <a:pt x="24" y="59"/>
                  </a:lnTo>
                  <a:lnTo>
                    <a:pt x="0" y="118"/>
                  </a:lnTo>
                  <a:lnTo>
                    <a:pt x="533" y="3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4" name="Freeform 288"/>
            <p:cNvSpPr>
              <a:spLocks/>
            </p:cNvSpPr>
            <p:nvPr/>
          </p:nvSpPr>
          <p:spPr bwMode="auto">
            <a:xfrm>
              <a:off x="4836" y="385"/>
              <a:ext cx="2" cy="3"/>
            </a:xfrm>
            <a:custGeom>
              <a:avLst/>
              <a:gdLst>
                <a:gd name="T0" fmla="*/ 0 w 24"/>
                <a:gd name="T1" fmla="*/ 63 h 63"/>
                <a:gd name="T2" fmla="*/ 24 w 24"/>
                <a:gd name="T3" fmla="*/ 4 h 63"/>
                <a:gd name="T4" fmla="*/ 18 w 24"/>
                <a:gd name="T5" fmla="*/ 2 h 63"/>
                <a:gd name="T6" fmla="*/ 8 w 24"/>
                <a:gd name="T7" fmla="*/ 0 h 63"/>
                <a:gd name="T8" fmla="*/ 0 w 24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">
                  <a:moveTo>
                    <a:pt x="0" y="63"/>
                  </a:moveTo>
                  <a:lnTo>
                    <a:pt x="24" y="4"/>
                  </a:lnTo>
                  <a:lnTo>
                    <a:pt x="18" y="2"/>
                  </a:lnTo>
                  <a:lnTo>
                    <a:pt x="8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5" name="Freeform 289"/>
            <p:cNvSpPr>
              <a:spLocks/>
            </p:cNvSpPr>
            <p:nvPr/>
          </p:nvSpPr>
          <p:spPr bwMode="auto">
            <a:xfrm>
              <a:off x="4837" y="385"/>
              <a:ext cx="1" cy="1"/>
            </a:xfrm>
            <a:custGeom>
              <a:avLst/>
              <a:gdLst>
                <a:gd name="T0" fmla="*/ 16 w 16"/>
                <a:gd name="T1" fmla="*/ 4 h 4"/>
                <a:gd name="T2" fmla="*/ 10 w 16"/>
                <a:gd name="T3" fmla="*/ 2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6" name="Freeform 290"/>
            <p:cNvSpPr>
              <a:spLocks/>
            </p:cNvSpPr>
            <p:nvPr/>
          </p:nvSpPr>
          <p:spPr bwMode="auto">
            <a:xfrm>
              <a:off x="4804" y="381"/>
              <a:ext cx="33" cy="11"/>
            </a:xfrm>
            <a:custGeom>
              <a:avLst/>
              <a:gdLst>
                <a:gd name="T0" fmla="*/ 574 w 590"/>
                <a:gd name="T1" fmla="*/ 201 h 201"/>
                <a:gd name="T2" fmla="*/ 582 w 590"/>
                <a:gd name="T3" fmla="*/ 138 h 201"/>
                <a:gd name="T4" fmla="*/ 590 w 590"/>
                <a:gd name="T5" fmla="*/ 75 h 201"/>
                <a:gd name="T6" fmla="*/ 16 w 590"/>
                <a:gd name="T7" fmla="*/ 0 h 201"/>
                <a:gd name="T8" fmla="*/ 8 w 590"/>
                <a:gd name="T9" fmla="*/ 63 h 201"/>
                <a:gd name="T10" fmla="*/ 0 w 590"/>
                <a:gd name="T11" fmla="*/ 126 h 201"/>
                <a:gd name="T12" fmla="*/ 574 w 590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1">
                  <a:moveTo>
                    <a:pt x="574" y="201"/>
                  </a:moveTo>
                  <a:lnTo>
                    <a:pt x="582" y="138"/>
                  </a:lnTo>
                  <a:lnTo>
                    <a:pt x="590" y="75"/>
                  </a:lnTo>
                  <a:lnTo>
                    <a:pt x="16" y="0"/>
                  </a:lnTo>
                  <a:lnTo>
                    <a:pt x="8" y="63"/>
                  </a:lnTo>
                  <a:lnTo>
                    <a:pt x="0" y="126"/>
                  </a:lnTo>
                  <a:lnTo>
                    <a:pt x="574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7" name="Freeform 291"/>
            <p:cNvSpPr>
              <a:spLocks/>
            </p:cNvSpPr>
            <p:nvPr/>
          </p:nvSpPr>
          <p:spPr bwMode="auto">
            <a:xfrm>
              <a:off x="4804" y="381"/>
              <a:ext cx="33" cy="11"/>
            </a:xfrm>
            <a:custGeom>
              <a:avLst/>
              <a:gdLst>
                <a:gd name="T0" fmla="*/ 574 w 590"/>
                <a:gd name="T1" fmla="*/ 201 h 201"/>
                <a:gd name="T2" fmla="*/ 582 w 590"/>
                <a:gd name="T3" fmla="*/ 138 h 201"/>
                <a:gd name="T4" fmla="*/ 590 w 590"/>
                <a:gd name="T5" fmla="*/ 75 h 201"/>
                <a:gd name="T6" fmla="*/ 16 w 590"/>
                <a:gd name="T7" fmla="*/ 0 h 201"/>
                <a:gd name="T8" fmla="*/ 8 w 590"/>
                <a:gd name="T9" fmla="*/ 63 h 201"/>
                <a:gd name="T10" fmla="*/ 0 w 590"/>
                <a:gd name="T11" fmla="*/ 126 h 201"/>
                <a:gd name="T12" fmla="*/ 574 w 590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1">
                  <a:moveTo>
                    <a:pt x="574" y="201"/>
                  </a:moveTo>
                  <a:lnTo>
                    <a:pt x="582" y="138"/>
                  </a:lnTo>
                  <a:lnTo>
                    <a:pt x="590" y="75"/>
                  </a:lnTo>
                  <a:lnTo>
                    <a:pt x="16" y="0"/>
                  </a:lnTo>
                  <a:lnTo>
                    <a:pt x="8" y="63"/>
                  </a:lnTo>
                  <a:lnTo>
                    <a:pt x="0" y="126"/>
                  </a:lnTo>
                  <a:lnTo>
                    <a:pt x="574" y="2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8" name="Freeform 292"/>
            <p:cNvSpPr>
              <a:spLocks/>
            </p:cNvSpPr>
            <p:nvPr/>
          </p:nvSpPr>
          <p:spPr bwMode="auto">
            <a:xfrm>
              <a:off x="4804" y="381"/>
              <a:ext cx="1" cy="3"/>
            </a:xfrm>
            <a:custGeom>
              <a:avLst/>
              <a:gdLst>
                <a:gd name="T0" fmla="*/ 8 w 16"/>
                <a:gd name="T1" fmla="*/ 63 h 63"/>
                <a:gd name="T2" fmla="*/ 16 w 16"/>
                <a:gd name="T3" fmla="*/ 0 h 63"/>
                <a:gd name="T4" fmla="*/ 10 w 16"/>
                <a:gd name="T5" fmla="*/ 0 h 63"/>
                <a:gd name="T6" fmla="*/ 0 w 16"/>
                <a:gd name="T7" fmla="*/ 0 h 63"/>
                <a:gd name="T8" fmla="*/ 8 w 16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3">
                  <a:moveTo>
                    <a:pt x="8" y="63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8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09" name="Freeform 293"/>
            <p:cNvSpPr>
              <a:spLocks/>
            </p:cNvSpPr>
            <p:nvPr/>
          </p:nvSpPr>
          <p:spPr bwMode="auto">
            <a:xfrm>
              <a:off x="4804" y="381"/>
              <a:ext cx="1" cy="1"/>
            </a:xfrm>
            <a:custGeom>
              <a:avLst/>
              <a:gdLst>
                <a:gd name="T0" fmla="*/ 16 w 16"/>
                <a:gd name="T1" fmla="*/ 10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0" name="Freeform 294"/>
            <p:cNvSpPr>
              <a:spLocks/>
            </p:cNvSpPr>
            <p:nvPr/>
          </p:nvSpPr>
          <p:spPr bwMode="auto">
            <a:xfrm>
              <a:off x="4772" y="381"/>
              <a:ext cx="33" cy="11"/>
            </a:xfrm>
            <a:custGeom>
              <a:avLst/>
              <a:gdLst>
                <a:gd name="T0" fmla="*/ 588 w 588"/>
                <a:gd name="T1" fmla="*/ 126 h 201"/>
                <a:gd name="T2" fmla="*/ 580 w 588"/>
                <a:gd name="T3" fmla="*/ 63 h 201"/>
                <a:gd name="T4" fmla="*/ 572 w 588"/>
                <a:gd name="T5" fmla="*/ 0 h 201"/>
                <a:gd name="T6" fmla="*/ 0 w 588"/>
                <a:gd name="T7" fmla="*/ 75 h 201"/>
                <a:gd name="T8" fmla="*/ 8 w 588"/>
                <a:gd name="T9" fmla="*/ 138 h 201"/>
                <a:gd name="T10" fmla="*/ 16 w 588"/>
                <a:gd name="T11" fmla="*/ 201 h 201"/>
                <a:gd name="T12" fmla="*/ 588 w 588"/>
                <a:gd name="T13" fmla="*/ 12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1">
                  <a:moveTo>
                    <a:pt x="588" y="126"/>
                  </a:moveTo>
                  <a:lnTo>
                    <a:pt x="580" y="63"/>
                  </a:lnTo>
                  <a:lnTo>
                    <a:pt x="572" y="0"/>
                  </a:lnTo>
                  <a:lnTo>
                    <a:pt x="0" y="75"/>
                  </a:lnTo>
                  <a:lnTo>
                    <a:pt x="8" y="138"/>
                  </a:lnTo>
                  <a:lnTo>
                    <a:pt x="16" y="201"/>
                  </a:lnTo>
                  <a:lnTo>
                    <a:pt x="588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1" name="Freeform 295"/>
            <p:cNvSpPr>
              <a:spLocks/>
            </p:cNvSpPr>
            <p:nvPr/>
          </p:nvSpPr>
          <p:spPr bwMode="auto">
            <a:xfrm>
              <a:off x="4772" y="381"/>
              <a:ext cx="33" cy="11"/>
            </a:xfrm>
            <a:custGeom>
              <a:avLst/>
              <a:gdLst>
                <a:gd name="T0" fmla="*/ 588 w 588"/>
                <a:gd name="T1" fmla="*/ 126 h 201"/>
                <a:gd name="T2" fmla="*/ 580 w 588"/>
                <a:gd name="T3" fmla="*/ 63 h 201"/>
                <a:gd name="T4" fmla="*/ 572 w 588"/>
                <a:gd name="T5" fmla="*/ 0 h 201"/>
                <a:gd name="T6" fmla="*/ 0 w 588"/>
                <a:gd name="T7" fmla="*/ 75 h 201"/>
                <a:gd name="T8" fmla="*/ 8 w 588"/>
                <a:gd name="T9" fmla="*/ 138 h 201"/>
                <a:gd name="T10" fmla="*/ 16 w 588"/>
                <a:gd name="T11" fmla="*/ 201 h 201"/>
                <a:gd name="T12" fmla="*/ 588 w 588"/>
                <a:gd name="T13" fmla="*/ 12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1">
                  <a:moveTo>
                    <a:pt x="588" y="126"/>
                  </a:moveTo>
                  <a:lnTo>
                    <a:pt x="580" y="63"/>
                  </a:lnTo>
                  <a:lnTo>
                    <a:pt x="572" y="0"/>
                  </a:lnTo>
                  <a:lnTo>
                    <a:pt x="0" y="75"/>
                  </a:lnTo>
                  <a:lnTo>
                    <a:pt x="8" y="138"/>
                  </a:lnTo>
                  <a:lnTo>
                    <a:pt x="16" y="201"/>
                  </a:lnTo>
                  <a:lnTo>
                    <a:pt x="588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2" name="Freeform 296"/>
            <p:cNvSpPr>
              <a:spLocks/>
            </p:cNvSpPr>
            <p:nvPr/>
          </p:nvSpPr>
          <p:spPr bwMode="auto">
            <a:xfrm>
              <a:off x="4771" y="385"/>
              <a:ext cx="2" cy="3"/>
            </a:xfrm>
            <a:custGeom>
              <a:avLst/>
              <a:gdLst>
                <a:gd name="T0" fmla="*/ 25 w 25"/>
                <a:gd name="T1" fmla="*/ 63 h 63"/>
                <a:gd name="T2" fmla="*/ 17 w 25"/>
                <a:gd name="T3" fmla="*/ 0 h 63"/>
                <a:gd name="T4" fmla="*/ 11 w 25"/>
                <a:gd name="T5" fmla="*/ 1 h 63"/>
                <a:gd name="T6" fmla="*/ 0 w 25"/>
                <a:gd name="T7" fmla="*/ 4 h 63"/>
                <a:gd name="T8" fmla="*/ 25 w 25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3">
                  <a:moveTo>
                    <a:pt x="25" y="63"/>
                  </a:moveTo>
                  <a:lnTo>
                    <a:pt x="17" y="0"/>
                  </a:lnTo>
                  <a:lnTo>
                    <a:pt x="11" y="1"/>
                  </a:lnTo>
                  <a:lnTo>
                    <a:pt x="0" y="4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3" name="Freeform 297"/>
            <p:cNvSpPr>
              <a:spLocks/>
            </p:cNvSpPr>
            <p:nvPr/>
          </p:nvSpPr>
          <p:spPr bwMode="auto">
            <a:xfrm>
              <a:off x="4771" y="385"/>
              <a:ext cx="1" cy="1"/>
            </a:xfrm>
            <a:custGeom>
              <a:avLst/>
              <a:gdLst>
                <a:gd name="T0" fmla="*/ 17 w 17"/>
                <a:gd name="T1" fmla="*/ 0 h 4"/>
                <a:gd name="T2" fmla="*/ 11 w 17"/>
                <a:gd name="T3" fmla="*/ 1 h 4"/>
                <a:gd name="T4" fmla="*/ 0 w 1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">
                  <a:moveTo>
                    <a:pt x="17" y="0"/>
                  </a:moveTo>
                  <a:lnTo>
                    <a:pt x="11" y="1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4" name="Freeform 298"/>
            <p:cNvSpPr>
              <a:spLocks/>
            </p:cNvSpPr>
            <p:nvPr/>
          </p:nvSpPr>
          <p:spPr bwMode="auto">
            <a:xfrm>
              <a:off x="4742" y="385"/>
              <a:ext cx="32" cy="19"/>
            </a:xfrm>
            <a:custGeom>
              <a:avLst/>
              <a:gdLst>
                <a:gd name="T0" fmla="*/ 583 w 583"/>
                <a:gd name="T1" fmla="*/ 118 h 339"/>
                <a:gd name="T2" fmla="*/ 559 w 583"/>
                <a:gd name="T3" fmla="*/ 59 h 339"/>
                <a:gd name="T4" fmla="*/ 534 w 583"/>
                <a:gd name="T5" fmla="*/ 0 h 339"/>
                <a:gd name="T6" fmla="*/ 0 w 583"/>
                <a:gd name="T7" fmla="*/ 222 h 339"/>
                <a:gd name="T8" fmla="*/ 25 w 583"/>
                <a:gd name="T9" fmla="*/ 280 h 339"/>
                <a:gd name="T10" fmla="*/ 49 w 583"/>
                <a:gd name="T11" fmla="*/ 339 h 339"/>
                <a:gd name="T12" fmla="*/ 583 w 583"/>
                <a:gd name="T13" fmla="*/ 11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583" y="118"/>
                  </a:moveTo>
                  <a:lnTo>
                    <a:pt x="559" y="59"/>
                  </a:lnTo>
                  <a:lnTo>
                    <a:pt x="534" y="0"/>
                  </a:lnTo>
                  <a:lnTo>
                    <a:pt x="0" y="222"/>
                  </a:lnTo>
                  <a:lnTo>
                    <a:pt x="25" y="280"/>
                  </a:lnTo>
                  <a:lnTo>
                    <a:pt x="49" y="339"/>
                  </a:lnTo>
                  <a:lnTo>
                    <a:pt x="58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5" name="Freeform 299"/>
            <p:cNvSpPr>
              <a:spLocks/>
            </p:cNvSpPr>
            <p:nvPr/>
          </p:nvSpPr>
          <p:spPr bwMode="auto">
            <a:xfrm>
              <a:off x="4742" y="385"/>
              <a:ext cx="32" cy="19"/>
            </a:xfrm>
            <a:custGeom>
              <a:avLst/>
              <a:gdLst>
                <a:gd name="T0" fmla="*/ 583 w 583"/>
                <a:gd name="T1" fmla="*/ 118 h 339"/>
                <a:gd name="T2" fmla="*/ 559 w 583"/>
                <a:gd name="T3" fmla="*/ 59 h 339"/>
                <a:gd name="T4" fmla="*/ 534 w 583"/>
                <a:gd name="T5" fmla="*/ 0 h 339"/>
                <a:gd name="T6" fmla="*/ 0 w 583"/>
                <a:gd name="T7" fmla="*/ 222 h 339"/>
                <a:gd name="T8" fmla="*/ 25 w 583"/>
                <a:gd name="T9" fmla="*/ 280 h 339"/>
                <a:gd name="T10" fmla="*/ 49 w 583"/>
                <a:gd name="T11" fmla="*/ 339 h 339"/>
                <a:gd name="T12" fmla="*/ 583 w 583"/>
                <a:gd name="T13" fmla="*/ 11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583" y="118"/>
                  </a:moveTo>
                  <a:lnTo>
                    <a:pt x="559" y="59"/>
                  </a:lnTo>
                  <a:lnTo>
                    <a:pt x="534" y="0"/>
                  </a:lnTo>
                  <a:lnTo>
                    <a:pt x="0" y="222"/>
                  </a:lnTo>
                  <a:lnTo>
                    <a:pt x="25" y="280"/>
                  </a:lnTo>
                  <a:lnTo>
                    <a:pt x="49" y="339"/>
                  </a:lnTo>
                  <a:lnTo>
                    <a:pt x="583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6" name="Freeform 300"/>
            <p:cNvSpPr>
              <a:spLocks/>
            </p:cNvSpPr>
            <p:nvPr/>
          </p:nvSpPr>
          <p:spPr bwMode="auto">
            <a:xfrm>
              <a:off x="4741" y="397"/>
              <a:ext cx="2" cy="4"/>
            </a:xfrm>
            <a:custGeom>
              <a:avLst/>
              <a:gdLst>
                <a:gd name="T0" fmla="*/ 39 w 39"/>
                <a:gd name="T1" fmla="*/ 58 h 58"/>
                <a:gd name="T2" fmla="*/ 14 w 39"/>
                <a:gd name="T3" fmla="*/ 0 h 58"/>
                <a:gd name="T4" fmla="*/ 8 w 39"/>
                <a:gd name="T5" fmla="*/ 3 h 58"/>
                <a:gd name="T6" fmla="*/ 0 w 39"/>
                <a:gd name="T7" fmla="*/ 8 h 58"/>
                <a:gd name="T8" fmla="*/ 39 w 39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8">
                  <a:moveTo>
                    <a:pt x="39" y="58"/>
                  </a:moveTo>
                  <a:lnTo>
                    <a:pt x="14" y="0"/>
                  </a:lnTo>
                  <a:lnTo>
                    <a:pt x="8" y="3"/>
                  </a:lnTo>
                  <a:lnTo>
                    <a:pt x="0" y="8"/>
                  </a:lnTo>
                  <a:lnTo>
                    <a:pt x="3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7" name="Freeform 301"/>
            <p:cNvSpPr>
              <a:spLocks/>
            </p:cNvSpPr>
            <p:nvPr/>
          </p:nvSpPr>
          <p:spPr bwMode="auto">
            <a:xfrm>
              <a:off x="4741" y="397"/>
              <a:ext cx="1" cy="1"/>
            </a:xfrm>
            <a:custGeom>
              <a:avLst/>
              <a:gdLst>
                <a:gd name="T0" fmla="*/ 14 w 14"/>
                <a:gd name="T1" fmla="*/ 0 h 8"/>
                <a:gd name="T2" fmla="*/ 8 w 14"/>
                <a:gd name="T3" fmla="*/ 3 h 8"/>
                <a:gd name="T4" fmla="*/ 0 w 1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lnTo>
                    <a:pt x="8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8" name="Freeform 302"/>
            <p:cNvSpPr>
              <a:spLocks/>
            </p:cNvSpPr>
            <p:nvPr/>
          </p:nvSpPr>
          <p:spPr bwMode="auto">
            <a:xfrm>
              <a:off x="4715" y="398"/>
              <a:ext cx="30" cy="25"/>
            </a:xfrm>
            <a:custGeom>
              <a:avLst/>
              <a:gdLst>
                <a:gd name="T0" fmla="*/ 535 w 535"/>
                <a:gd name="T1" fmla="*/ 101 h 453"/>
                <a:gd name="T2" fmla="*/ 497 w 535"/>
                <a:gd name="T3" fmla="*/ 50 h 453"/>
                <a:gd name="T4" fmla="*/ 458 w 535"/>
                <a:gd name="T5" fmla="*/ 0 h 453"/>
                <a:gd name="T6" fmla="*/ 0 w 535"/>
                <a:gd name="T7" fmla="*/ 352 h 453"/>
                <a:gd name="T8" fmla="*/ 38 w 535"/>
                <a:gd name="T9" fmla="*/ 402 h 453"/>
                <a:gd name="T10" fmla="*/ 77 w 535"/>
                <a:gd name="T11" fmla="*/ 453 h 453"/>
                <a:gd name="T12" fmla="*/ 535 w 535"/>
                <a:gd name="T13" fmla="*/ 10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535" y="101"/>
                  </a:moveTo>
                  <a:lnTo>
                    <a:pt x="497" y="50"/>
                  </a:lnTo>
                  <a:lnTo>
                    <a:pt x="458" y="0"/>
                  </a:lnTo>
                  <a:lnTo>
                    <a:pt x="0" y="352"/>
                  </a:lnTo>
                  <a:lnTo>
                    <a:pt x="38" y="402"/>
                  </a:lnTo>
                  <a:lnTo>
                    <a:pt x="77" y="453"/>
                  </a:lnTo>
                  <a:lnTo>
                    <a:pt x="535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19" name="Freeform 303"/>
            <p:cNvSpPr>
              <a:spLocks/>
            </p:cNvSpPr>
            <p:nvPr/>
          </p:nvSpPr>
          <p:spPr bwMode="auto">
            <a:xfrm>
              <a:off x="4715" y="398"/>
              <a:ext cx="30" cy="25"/>
            </a:xfrm>
            <a:custGeom>
              <a:avLst/>
              <a:gdLst>
                <a:gd name="T0" fmla="*/ 535 w 535"/>
                <a:gd name="T1" fmla="*/ 101 h 453"/>
                <a:gd name="T2" fmla="*/ 497 w 535"/>
                <a:gd name="T3" fmla="*/ 50 h 453"/>
                <a:gd name="T4" fmla="*/ 458 w 535"/>
                <a:gd name="T5" fmla="*/ 0 h 453"/>
                <a:gd name="T6" fmla="*/ 0 w 535"/>
                <a:gd name="T7" fmla="*/ 352 h 453"/>
                <a:gd name="T8" fmla="*/ 38 w 535"/>
                <a:gd name="T9" fmla="*/ 402 h 453"/>
                <a:gd name="T10" fmla="*/ 77 w 535"/>
                <a:gd name="T11" fmla="*/ 453 h 453"/>
                <a:gd name="T12" fmla="*/ 535 w 535"/>
                <a:gd name="T13" fmla="*/ 10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535" y="101"/>
                  </a:moveTo>
                  <a:lnTo>
                    <a:pt x="497" y="50"/>
                  </a:lnTo>
                  <a:lnTo>
                    <a:pt x="458" y="0"/>
                  </a:lnTo>
                  <a:lnTo>
                    <a:pt x="0" y="352"/>
                  </a:lnTo>
                  <a:lnTo>
                    <a:pt x="38" y="402"/>
                  </a:lnTo>
                  <a:lnTo>
                    <a:pt x="77" y="453"/>
                  </a:lnTo>
                  <a:lnTo>
                    <a:pt x="535" y="1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0" name="Freeform 304"/>
            <p:cNvSpPr>
              <a:spLocks/>
            </p:cNvSpPr>
            <p:nvPr/>
          </p:nvSpPr>
          <p:spPr bwMode="auto">
            <a:xfrm>
              <a:off x="4715" y="417"/>
              <a:ext cx="2" cy="3"/>
            </a:xfrm>
            <a:custGeom>
              <a:avLst/>
              <a:gdLst>
                <a:gd name="T0" fmla="*/ 50 w 50"/>
                <a:gd name="T1" fmla="*/ 50 h 50"/>
                <a:gd name="T2" fmla="*/ 12 w 50"/>
                <a:gd name="T3" fmla="*/ 0 h 50"/>
                <a:gd name="T4" fmla="*/ 7 w 50"/>
                <a:gd name="T5" fmla="*/ 5 h 50"/>
                <a:gd name="T6" fmla="*/ 0 w 50"/>
                <a:gd name="T7" fmla="*/ 12 h 50"/>
                <a:gd name="T8" fmla="*/ 50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5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12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1" name="Freeform 305"/>
            <p:cNvSpPr>
              <a:spLocks/>
            </p:cNvSpPr>
            <p:nvPr/>
          </p:nvSpPr>
          <p:spPr bwMode="auto">
            <a:xfrm>
              <a:off x="4715" y="417"/>
              <a:ext cx="1" cy="1"/>
            </a:xfrm>
            <a:custGeom>
              <a:avLst/>
              <a:gdLst>
                <a:gd name="T0" fmla="*/ 12 w 12"/>
                <a:gd name="T1" fmla="*/ 0 h 12"/>
                <a:gd name="T2" fmla="*/ 7 w 12"/>
                <a:gd name="T3" fmla="*/ 5 h 12"/>
                <a:gd name="T4" fmla="*/ 0 w 1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7" y="5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2" name="Freeform 306"/>
            <p:cNvSpPr>
              <a:spLocks/>
            </p:cNvSpPr>
            <p:nvPr/>
          </p:nvSpPr>
          <p:spPr bwMode="auto">
            <a:xfrm>
              <a:off x="4695" y="418"/>
              <a:ext cx="25" cy="30"/>
            </a:xfrm>
            <a:custGeom>
              <a:avLst/>
              <a:gdLst>
                <a:gd name="T0" fmla="*/ 453 w 453"/>
                <a:gd name="T1" fmla="*/ 77 h 536"/>
                <a:gd name="T2" fmla="*/ 402 w 453"/>
                <a:gd name="T3" fmla="*/ 38 h 536"/>
                <a:gd name="T4" fmla="*/ 352 w 453"/>
                <a:gd name="T5" fmla="*/ 0 h 536"/>
                <a:gd name="T6" fmla="*/ 0 w 453"/>
                <a:gd name="T7" fmla="*/ 459 h 536"/>
                <a:gd name="T8" fmla="*/ 50 w 453"/>
                <a:gd name="T9" fmla="*/ 498 h 536"/>
                <a:gd name="T10" fmla="*/ 101 w 453"/>
                <a:gd name="T11" fmla="*/ 536 h 536"/>
                <a:gd name="T12" fmla="*/ 453 w 453"/>
                <a:gd name="T13" fmla="*/ 7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453" y="77"/>
                  </a:moveTo>
                  <a:lnTo>
                    <a:pt x="402" y="38"/>
                  </a:lnTo>
                  <a:lnTo>
                    <a:pt x="352" y="0"/>
                  </a:lnTo>
                  <a:lnTo>
                    <a:pt x="0" y="459"/>
                  </a:lnTo>
                  <a:lnTo>
                    <a:pt x="50" y="498"/>
                  </a:lnTo>
                  <a:lnTo>
                    <a:pt x="101" y="536"/>
                  </a:lnTo>
                  <a:lnTo>
                    <a:pt x="453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3" name="Freeform 307"/>
            <p:cNvSpPr>
              <a:spLocks/>
            </p:cNvSpPr>
            <p:nvPr/>
          </p:nvSpPr>
          <p:spPr bwMode="auto">
            <a:xfrm>
              <a:off x="4695" y="418"/>
              <a:ext cx="25" cy="30"/>
            </a:xfrm>
            <a:custGeom>
              <a:avLst/>
              <a:gdLst>
                <a:gd name="T0" fmla="*/ 453 w 453"/>
                <a:gd name="T1" fmla="*/ 77 h 536"/>
                <a:gd name="T2" fmla="*/ 402 w 453"/>
                <a:gd name="T3" fmla="*/ 38 h 536"/>
                <a:gd name="T4" fmla="*/ 352 w 453"/>
                <a:gd name="T5" fmla="*/ 0 h 536"/>
                <a:gd name="T6" fmla="*/ 0 w 453"/>
                <a:gd name="T7" fmla="*/ 459 h 536"/>
                <a:gd name="T8" fmla="*/ 50 w 453"/>
                <a:gd name="T9" fmla="*/ 498 h 536"/>
                <a:gd name="T10" fmla="*/ 101 w 453"/>
                <a:gd name="T11" fmla="*/ 536 h 536"/>
                <a:gd name="T12" fmla="*/ 453 w 453"/>
                <a:gd name="T13" fmla="*/ 7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453" y="77"/>
                  </a:moveTo>
                  <a:lnTo>
                    <a:pt x="402" y="38"/>
                  </a:lnTo>
                  <a:lnTo>
                    <a:pt x="352" y="0"/>
                  </a:lnTo>
                  <a:lnTo>
                    <a:pt x="0" y="459"/>
                  </a:lnTo>
                  <a:lnTo>
                    <a:pt x="50" y="498"/>
                  </a:lnTo>
                  <a:lnTo>
                    <a:pt x="101" y="536"/>
                  </a:lnTo>
                  <a:lnTo>
                    <a:pt x="453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4" name="Freeform 308"/>
            <p:cNvSpPr>
              <a:spLocks/>
            </p:cNvSpPr>
            <p:nvPr/>
          </p:nvSpPr>
          <p:spPr bwMode="auto">
            <a:xfrm>
              <a:off x="4695" y="443"/>
              <a:ext cx="3" cy="3"/>
            </a:xfrm>
            <a:custGeom>
              <a:avLst/>
              <a:gdLst>
                <a:gd name="T0" fmla="*/ 58 w 58"/>
                <a:gd name="T1" fmla="*/ 39 h 39"/>
                <a:gd name="T2" fmla="*/ 8 w 58"/>
                <a:gd name="T3" fmla="*/ 0 h 39"/>
                <a:gd name="T4" fmla="*/ 5 w 58"/>
                <a:gd name="T5" fmla="*/ 5 h 39"/>
                <a:gd name="T6" fmla="*/ 0 w 58"/>
                <a:gd name="T7" fmla="*/ 14 h 39"/>
                <a:gd name="T8" fmla="*/ 58 w 5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9">
                  <a:moveTo>
                    <a:pt x="58" y="39"/>
                  </a:moveTo>
                  <a:lnTo>
                    <a:pt x="8" y="0"/>
                  </a:lnTo>
                  <a:lnTo>
                    <a:pt x="5" y="5"/>
                  </a:lnTo>
                  <a:lnTo>
                    <a:pt x="0" y="14"/>
                  </a:lnTo>
                  <a:lnTo>
                    <a:pt x="58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5" name="Freeform 309"/>
            <p:cNvSpPr>
              <a:spLocks/>
            </p:cNvSpPr>
            <p:nvPr/>
          </p:nvSpPr>
          <p:spPr bwMode="auto">
            <a:xfrm>
              <a:off x="4695" y="443"/>
              <a:ext cx="1" cy="1"/>
            </a:xfrm>
            <a:custGeom>
              <a:avLst/>
              <a:gdLst>
                <a:gd name="T0" fmla="*/ 8 w 8"/>
                <a:gd name="T1" fmla="*/ 0 h 14"/>
                <a:gd name="T2" fmla="*/ 5 w 8"/>
                <a:gd name="T3" fmla="*/ 5 h 14"/>
                <a:gd name="T4" fmla="*/ 0 w 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4">
                  <a:moveTo>
                    <a:pt x="8" y="0"/>
                  </a:moveTo>
                  <a:lnTo>
                    <a:pt x="5" y="5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6" name="Freeform 310"/>
            <p:cNvSpPr>
              <a:spLocks/>
            </p:cNvSpPr>
            <p:nvPr/>
          </p:nvSpPr>
          <p:spPr bwMode="auto">
            <a:xfrm>
              <a:off x="4682" y="444"/>
              <a:ext cx="19" cy="33"/>
            </a:xfrm>
            <a:custGeom>
              <a:avLst/>
              <a:gdLst>
                <a:gd name="T0" fmla="*/ 338 w 338"/>
                <a:gd name="T1" fmla="*/ 49 h 583"/>
                <a:gd name="T2" fmla="*/ 279 w 338"/>
                <a:gd name="T3" fmla="*/ 25 h 583"/>
                <a:gd name="T4" fmla="*/ 221 w 338"/>
                <a:gd name="T5" fmla="*/ 0 h 583"/>
                <a:gd name="T6" fmla="*/ 0 w 338"/>
                <a:gd name="T7" fmla="*/ 535 h 583"/>
                <a:gd name="T8" fmla="*/ 59 w 338"/>
                <a:gd name="T9" fmla="*/ 559 h 583"/>
                <a:gd name="T10" fmla="*/ 117 w 338"/>
                <a:gd name="T11" fmla="*/ 583 h 583"/>
                <a:gd name="T12" fmla="*/ 338 w 338"/>
                <a:gd name="T13" fmla="*/ 4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3">
                  <a:moveTo>
                    <a:pt x="338" y="49"/>
                  </a:moveTo>
                  <a:lnTo>
                    <a:pt x="279" y="25"/>
                  </a:lnTo>
                  <a:lnTo>
                    <a:pt x="221" y="0"/>
                  </a:lnTo>
                  <a:lnTo>
                    <a:pt x="0" y="535"/>
                  </a:lnTo>
                  <a:lnTo>
                    <a:pt x="59" y="559"/>
                  </a:lnTo>
                  <a:lnTo>
                    <a:pt x="117" y="583"/>
                  </a:lnTo>
                  <a:lnTo>
                    <a:pt x="338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7" name="Freeform 311"/>
            <p:cNvSpPr>
              <a:spLocks/>
            </p:cNvSpPr>
            <p:nvPr/>
          </p:nvSpPr>
          <p:spPr bwMode="auto">
            <a:xfrm>
              <a:off x="4682" y="444"/>
              <a:ext cx="19" cy="33"/>
            </a:xfrm>
            <a:custGeom>
              <a:avLst/>
              <a:gdLst>
                <a:gd name="T0" fmla="*/ 338 w 338"/>
                <a:gd name="T1" fmla="*/ 49 h 583"/>
                <a:gd name="T2" fmla="*/ 279 w 338"/>
                <a:gd name="T3" fmla="*/ 25 h 583"/>
                <a:gd name="T4" fmla="*/ 221 w 338"/>
                <a:gd name="T5" fmla="*/ 0 h 583"/>
                <a:gd name="T6" fmla="*/ 0 w 338"/>
                <a:gd name="T7" fmla="*/ 535 h 583"/>
                <a:gd name="T8" fmla="*/ 59 w 338"/>
                <a:gd name="T9" fmla="*/ 559 h 583"/>
                <a:gd name="T10" fmla="*/ 117 w 338"/>
                <a:gd name="T11" fmla="*/ 583 h 583"/>
                <a:gd name="T12" fmla="*/ 338 w 338"/>
                <a:gd name="T13" fmla="*/ 4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3">
                  <a:moveTo>
                    <a:pt x="338" y="49"/>
                  </a:moveTo>
                  <a:lnTo>
                    <a:pt x="279" y="25"/>
                  </a:lnTo>
                  <a:lnTo>
                    <a:pt x="221" y="0"/>
                  </a:lnTo>
                  <a:lnTo>
                    <a:pt x="0" y="535"/>
                  </a:lnTo>
                  <a:lnTo>
                    <a:pt x="59" y="559"/>
                  </a:lnTo>
                  <a:lnTo>
                    <a:pt x="117" y="583"/>
                  </a:lnTo>
                  <a:lnTo>
                    <a:pt x="338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8" name="Freeform 312"/>
            <p:cNvSpPr>
              <a:spLocks/>
            </p:cNvSpPr>
            <p:nvPr/>
          </p:nvSpPr>
          <p:spPr bwMode="auto">
            <a:xfrm>
              <a:off x="4682" y="474"/>
              <a:ext cx="4" cy="1"/>
            </a:xfrm>
            <a:custGeom>
              <a:avLst/>
              <a:gdLst>
                <a:gd name="T0" fmla="*/ 63 w 63"/>
                <a:gd name="T1" fmla="*/ 24 h 24"/>
                <a:gd name="T2" fmla="*/ 4 w 63"/>
                <a:gd name="T3" fmla="*/ 0 h 24"/>
                <a:gd name="T4" fmla="*/ 2 w 63"/>
                <a:gd name="T5" fmla="*/ 6 h 24"/>
                <a:gd name="T6" fmla="*/ 0 w 63"/>
                <a:gd name="T7" fmla="*/ 16 h 24"/>
                <a:gd name="T8" fmla="*/ 63 w 6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4" y="0"/>
                  </a:lnTo>
                  <a:lnTo>
                    <a:pt x="2" y="6"/>
                  </a:lnTo>
                  <a:lnTo>
                    <a:pt x="0" y="16"/>
                  </a:lnTo>
                  <a:lnTo>
                    <a:pt x="6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29" name="Freeform 313"/>
            <p:cNvSpPr>
              <a:spLocks/>
            </p:cNvSpPr>
            <p:nvPr/>
          </p:nvSpPr>
          <p:spPr bwMode="auto">
            <a:xfrm>
              <a:off x="4682" y="474"/>
              <a:ext cx="1" cy="1"/>
            </a:xfrm>
            <a:custGeom>
              <a:avLst/>
              <a:gdLst>
                <a:gd name="T0" fmla="*/ 4 w 4"/>
                <a:gd name="T1" fmla="*/ 0 h 16"/>
                <a:gd name="T2" fmla="*/ 2 w 4"/>
                <a:gd name="T3" fmla="*/ 6 h 16"/>
                <a:gd name="T4" fmla="*/ 0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0"/>
                  </a:moveTo>
                  <a:lnTo>
                    <a:pt x="2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0" name="Freeform 314"/>
            <p:cNvSpPr>
              <a:spLocks/>
            </p:cNvSpPr>
            <p:nvPr/>
          </p:nvSpPr>
          <p:spPr bwMode="auto">
            <a:xfrm>
              <a:off x="4678" y="475"/>
              <a:ext cx="11" cy="33"/>
            </a:xfrm>
            <a:custGeom>
              <a:avLst/>
              <a:gdLst>
                <a:gd name="T0" fmla="*/ 202 w 202"/>
                <a:gd name="T1" fmla="*/ 16 h 590"/>
                <a:gd name="T2" fmla="*/ 139 w 202"/>
                <a:gd name="T3" fmla="*/ 8 h 590"/>
                <a:gd name="T4" fmla="*/ 76 w 202"/>
                <a:gd name="T5" fmla="*/ 0 h 590"/>
                <a:gd name="T6" fmla="*/ 0 w 202"/>
                <a:gd name="T7" fmla="*/ 573 h 590"/>
                <a:gd name="T8" fmla="*/ 63 w 202"/>
                <a:gd name="T9" fmla="*/ 581 h 590"/>
                <a:gd name="T10" fmla="*/ 126 w 202"/>
                <a:gd name="T11" fmla="*/ 590 h 590"/>
                <a:gd name="T12" fmla="*/ 202 w 202"/>
                <a:gd name="T13" fmla="*/ 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202" y="16"/>
                  </a:moveTo>
                  <a:lnTo>
                    <a:pt x="139" y="8"/>
                  </a:lnTo>
                  <a:lnTo>
                    <a:pt x="76" y="0"/>
                  </a:lnTo>
                  <a:lnTo>
                    <a:pt x="0" y="573"/>
                  </a:lnTo>
                  <a:lnTo>
                    <a:pt x="63" y="581"/>
                  </a:lnTo>
                  <a:lnTo>
                    <a:pt x="126" y="590"/>
                  </a:lnTo>
                  <a:lnTo>
                    <a:pt x="20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1" name="Freeform 315"/>
            <p:cNvSpPr>
              <a:spLocks/>
            </p:cNvSpPr>
            <p:nvPr/>
          </p:nvSpPr>
          <p:spPr bwMode="auto">
            <a:xfrm>
              <a:off x="4678" y="475"/>
              <a:ext cx="11" cy="33"/>
            </a:xfrm>
            <a:custGeom>
              <a:avLst/>
              <a:gdLst>
                <a:gd name="T0" fmla="*/ 202 w 202"/>
                <a:gd name="T1" fmla="*/ 16 h 590"/>
                <a:gd name="T2" fmla="*/ 139 w 202"/>
                <a:gd name="T3" fmla="*/ 8 h 590"/>
                <a:gd name="T4" fmla="*/ 76 w 202"/>
                <a:gd name="T5" fmla="*/ 0 h 590"/>
                <a:gd name="T6" fmla="*/ 0 w 202"/>
                <a:gd name="T7" fmla="*/ 573 h 590"/>
                <a:gd name="T8" fmla="*/ 63 w 202"/>
                <a:gd name="T9" fmla="*/ 581 h 590"/>
                <a:gd name="T10" fmla="*/ 126 w 202"/>
                <a:gd name="T11" fmla="*/ 590 h 590"/>
                <a:gd name="T12" fmla="*/ 202 w 202"/>
                <a:gd name="T13" fmla="*/ 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202" y="16"/>
                  </a:moveTo>
                  <a:lnTo>
                    <a:pt x="139" y="8"/>
                  </a:lnTo>
                  <a:lnTo>
                    <a:pt x="76" y="0"/>
                  </a:lnTo>
                  <a:lnTo>
                    <a:pt x="0" y="573"/>
                  </a:lnTo>
                  <a:lnTo>
                    <a:pt x="63" y="581"/>
                  </a:lnTo>
                  <a:lnTo>
                    <a:pt x="126" y="590"/>
                  </a:lnTo>
                  <a:lnTo>
                    <a:pt x="202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2" name="Freeform 316"/>
            <p:cNvSpPr>
              <a:spLocks/>
            </p:cNvSpPr>
            <p:nvPr/>
          </p:nvSpPr>
          <p:spPr bwMode="auto">
            <a:xfrm>
              <a:off x="4678" y="507"/>
              <a:ext cx="3" cy="1"/>
            </a:xfrm>
            <a:custGeom>
              <a:avLst/>
              <a:gdLst>
                <a:gd name="T0" fmla="*/ 63 w 63"/>
                <a:gd name="T1" fmla="*/ 8 h 17"/>
                <a:gd name="T2" fmla="*/ 0 w 63"/>
                <a:gd name="T3" fmla="*/ 0 h 17"/>
                <a:gd name="T4" fmla="*/ 0 w 63"/>
                <a:gd name="T5" fmla="*/ 6 h 17"/>
                <a:gd name="T6" fmla="*/ 0 w 63"/>
                <a:gd name="T7" fmla="*/ 17 h 17"/>
                <a:gd name="T8" fmla="*/ 63 w 63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7">
                  <a:moveTo>
                    <a:pt x="63" y="8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7"/>
                  </a:lnTo>
                  <a:lnTo>
                    <a:pt x="6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3" name="Freeform 317"/>
            <p:cNvSpPr>
              <a:spLocks/>
            </p:cNvSpPr>
            <p:nvPr/>
          </p:nvSpPr>
          <p:spPr bwMode="auto">
            <a:xfrm>
              <a:off x="4678" y="507"/>
              <a:ext cx="1" cy="1"/>
            </a:xfrm>
            <a:custGeom>
              <a:avLst/>
              <a:gdLst>
                <a:gd name="T0" fmla="*/ 0 h 17"/>
                <a:gd name="T1" fmla="*/ 6 h 17"/>
                <a:gd name="T2" fmla="*/ 17 h 1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6"/>
                  </a:lnTo>
                  <a:lnTo>
                    <a:pt x="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4" name="Freeform 318"/>
            <p:cNvSpPr>
              <a:spLocks/>
            </p:cNvSpPr>
            <p:nvPr/>
          </p:nvSpPr>
          <p:spPr bwMode="auto">
            <a:xfrm>
              <a:off x="4678" y="507"/>
              <a:ext cx="11" cy="32"/>
            </a:xfrm>
            <a:custGeom>
              <a:avLst/>
              <a:gdLst>
                <a:gd name="T0" fmla="*/ 126 w 202"/>
                <a:gd name="T1" fmla="*/ 0 h 590"/>
                <a:gd name="T2" fmla="*/ 63 w 202"/>
                <a:gd name="T3" fmla="*/ 8 h 590"/>
                <a:gd name="T4" fmla="*/ 0 w 202"/>
                <a:gd name="T5" fmla="*/ 17 h 590"/>
                <a:gd name="T6" fmla="*/ 76 w 202"/>
                <a:gd name="T7" fmla="*/ 590 h 590"/>
                <a:gd name="T8" fmla="*/ 139 w 202"/>
                <a:gd name="T9" fmla="*/ 582 h 590"/>
                <a:gd name="T10" fmla="*/ 202 w 202"/>
                <a:gd name="T11" fmla="*/ 574 h 590"/>
                <a:gd name="T12" fmla="*/ 126 w 202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126" y="0"/>
                  </a:moveTo>
                  <a:lnTo>
                    <a:pt x="63" y="8"/>
                  </a:lnTo>
                  <a:lnTo>
                    <a:pt x="0" y="17"/>
                  </a:lnTo>
                  <a:lnTo>
                    <a:pt x="76" y="590"/>
                  </a:lnTo>
                  <a:lnTo>
                    <a:pt x="139" y="582"/>
                  </a:lnTo>
                  <a:lnTo>
                    <a:pt x="202" y="57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5" name="Freeform 319"/>
            <p:cNvSpPr>
              <a:spLocks/>
            </p:cNvSpPr>
            <p:nvPr/>
          </p:nvSpPr>
          <p:spPr bwMode="auto">
            <a:xfrm>
              <a:off x="4678" y="507"/>
              <a:ext cx="11" cy="32"/>
            </a:xfrm>
            <a:custGeom>
              <a:avLst/>
              <a:gdLst>
                <a:gd name="T0" fmla="*/ 126 w 202"/>
                <a:gd name="T1" fmla="*/ 0 h 590"/>
                <a:gd name="T2" fmla="*/ 63 w 202"/>
                <a:gd name="T3" fmla="*/ 8 h 590"/>
                <a:gd name="T4" fmla="*/ 0 w 202"/>
                <a:gd name="T5" fmla="*/ 17 h 590"/>
                <a:gd name="T6" fmla="*/ 76 w 202"/>
                <a:gd name="T7" fmla="*/ 590 h 590"/>
                <a:gd name="T8" fmla="*/ 139 w 202"/>
                <a:gd name="T9" fmla="*/ 582 h 590"/>
                <a:gd name="T10" fmla="*/ 202 w 202"/>
                <a:gd name="T11" fmla="*/ 574 h 590"/>
                <a:gd name="T12" fmla="*/ 126 w 202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126" y="0"/>
                  </a:moveTo>
                  <a:lnTo>
                    <a:pt x="63" y="8"/>
                  </a:lnTo>
                  <a:lnTo>
                    <a:pt x="0" y="17"/>
                  </a:lnTo>
                  <a:lnTo>
                    <a:pt x="76" y="590"/>
                  </a:lnTo>
                  <a:lnTo>
                    <a:pt x="139" y="582"/>
                  </a:lnTo>
                  <a:lnTo>
                    <a:pt x="202" y="574"/>
                  </a:lnTo>
                  <a:lnTo>
                    <a:pt x="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6" name="Freeform 320"/>
            <p:cNvSpPr>
              <a:spLocks/>
            </p:cNvSpPr>
            <p:nvPr/>
          </p:nvSpPr>
          <p:spPr bwMode="auto">
            <a:xfrm>
              <a:off x="4682" y="539"/>
              <a:ext cx="4" cy="1"/>
            </a:xfrm>
            <a:custGeom>
              <a:avLst/>
              <a:gdLst>
                <a:gd name="T0" fmla="*/ 63 w 63"/>
                <a:gd name="T1" fmla="*/ 0 h 24"/>
                <a:gd name="T2" fmla="*/ 0 w 63"/>
                <a:gd name="T3" fmla="*/ 8 h 24"/>
                <a:gd name="T4" fmla="*/ 1 w 63"/>
                <a:gd name="T5" fmla="*/ 14 h 24"/>
                <a:gd name="T6" fmla="*/ 4 w 63"/>
                <a:gd name="T7" fmla="*/ 24 h 24"/>
                <a:gd name="T8" fmla="*/ 63 w 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63" y="0"/>
                  </a:moveTo>
                  <a:lnTo>
                    <a:pt x="0" y="8"/>
                  </a:lnTo>
                  <a:lnTo>
                    <a:pt x="1" y="14"/>
                  </a:lnTo>
                  <a:lnTo>
                    <a:pt x="4" y="2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7" name="Freeform 321"/>
            <p:cNvSpPr>
              <a:spLocks/>
            </p:cNvSpPr>
            <p:nvPr/>
          </p:nvSpPr>
          <p:spPr bwMode="auto">
            <a:xfrm>
              <a:off x="4682" y="539"/>
              <a:ext cx="1" cy="1"/>
            </a:xfrm>
            <a:custGeom>
              <a:avLst/>
              <a:gdLst>
                <a:gd name="T0" fmla="*/ 0 w 4"/>
                <a:gd name="T1" fmla="*/ 0 h 16"/>
                <a:gd name="T2" fmla="*/ 1 w 4"/>
                <a:gd name="T3" fmla="*/ 6 h 16"/>
                <a:gd name="T4" fmla="*/ 4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0" y="0"/>
                  </a:moveTo>
                  <a:lnTo>
                    <a:pt x="1" y="6"/>
                  </a:lnTo>
                  <a:lnTo>
                    <a:pt x="4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8" name="Freeform 322"/>
            <p:cNvSpPr>
              <a:spLocks/>
            </p:cNvSpPr>
            <p:nvPr/>
          </p:nvSpPr>
          <p:spPr bwMode="auto">
            <a:xfrm>
              <a:off x="4682" y="538"/>
              <a:ext cx="19" cy="32"/>
            </a:xfrm>
            <a:custGeom>
              <a:avLst/>
              <a:gdLst>
                <a:gd name="T0" fmla="*/ 117 w 338"/>
                <a:gd name="T1" fmla="*/ 0 h 582"/>
                <a:gd name="T2" fmla="*/ 59 w 338"/>
                <a:gd name="T3" fmla="*/ 24 h 582"/>
                <a:gd name="T4" fmla="*/ 0 w 338"/>
                <a:gd name="T5" fmla="*/ 48 h 582"/>
                <a:gd name="T6" fmla="*/ 221 w 338"/>
                <a:gd name="T7" fmla="*/ 582 h 582"/>
                <a:gd name="T8" fmla="*/ 279 w 338"/>
                <a:gd name="T9" fmla="*/ 558 h 582"/>
                <a:gd name="T10" fmla="*/ 338 w 338"/>
                <a:gd name="T11" fmla="*/ 534 h 582"/>
                <a:gd name="T12" fmla="*/ 117 w 338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2">
                  <a:moveTo>
                    <a:pt x="117" y="0"/>
                  </a:moveTo>
                  <a:lnTo>
                    <a:pt x="59" y="24"/>
                  </a:lnTo>
                  <a:lnTo>
                    <a:pt x="0" y="48"/>
                  </a:lnTo>
                  <a:lnTo>
                    <a:pt x="221" y="582"/>
                  </a:lnTo>
                  <a:lnTo>
                    <a:pt x="279" y="558"/>
                  </a:lnTo>
                  <a:lnTo>
                    <a:pt x="338" y="53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39" name="Freeform 323"/>
            <p:cNvSpPr>
              <a:spLocks/>
            </p:cNvSpPr>
            <p:nvPr/>
          </p:nvSpPr>
          <p:spPr bwMode="auto">
            <a:xfrm>
              <a:off x="4682" y="538"/>
              <a:ext cx="19" cy="32"/>
            </a:xfrm>
            <a:custGeom>
              <a:avLst/>
              <a:gdLst>
                <a:gd name="T0" fmla="*/ 117 w 338"/>
                <a:gd name="T1" fmla="*/ 0 h 582"/>
                <a:gd name="T2" fmla="*/ 59 w 338"/>
                <a:gd name="T3" fmla="*/ 24 h 582"/>
                <a:gd name="T4" fmla="*/ 0 w 338"/>
                <a:gd name="T5" fmla="*/ 48 h 582"/>
                <a:gd name="T6" fmla="*/ 221 w 338"/>
                <a:gd name="T7" fmla="*/ 582 h 582"/>
                <a:gd name="T8" fmla="*/ 279 w 338"/>
                <a:gd name="T9" fmla="*/ 558 h 582"/>
                <a:gd name="T10" fmla="*/ 338 w 338"/>
                <a:gd name="T11" fmla="*/ 534 h 582"/>
                <a:gd name="T12" fmla="*/ 117 w 338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2">
                  <a:moveTo>
                    <a:pt x="117" y="0"/>
                  </a:moveTo>
                  <a:lnTo>
                    <a:pt x="59" y="24"/>
                  </a:lnTo>
                  <a:lnTo>
                    <a:pt x="0" y="48"/>
                  </a:lnTo>
                  <a:lnTo>
                    <a:pt x="221" y="582"/>
                  </a:lnTo>
                  <a:lnTo>
                    <a:pt x="279" y="558"/>
                  </a:lnTo>
                  <a:lnTo>
                    <a:pt x="338" y="534"/>
                  </a:lnTo>
                  <a:lnTo>
                    <a:pt x="1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0" name="Freeform 324"/>
            <p:cNvSpPr>
              <a:spLocks/>
            </p:cNvSpPr>
            <p:nvPr/>
          </p:nvSpPr>
          <p:spPr bwMode="auto">
            <a:xfrm>
              <a:off x="4695" y="569"/>
              <a:ext cx="3" cy="2"/>
            </a:xfrm>
            <a:custGeom>
              <a:avLst/>
              <a:gdLst>
                <a:gd name="T0" fmla="*/ 58 w 58"/>
                <a:gd name="T1" fmla="*/ 0 h 39"/>
                <a:gd name="T2" fmla="*/ 0 w 58"/>
                <a:gd name="T3" fmla="*/ 24 h 39"/>
                <a:gd name="T4" fmla="*/ 3 w 58"/>
                <a:gd name="T5" fmla="*/ 30 h 39"/>
                <a:gd name="T6" fmla="*/ 8 w 58"/>
                <a:gd name="T7" fmla="*/ 39 h 39"/>
                <a:gd name="T8" fmla="*/ 58 w 5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9">
                  <a:moveTo>
                    <a:pt x="58" y="0"/>
                  </a:moveTo>
                  <a:lnTo>
                    <a:pt x="0" y="24"/>
                  </a:lnTo>
                  <a:lnTo>
                    <a:pt x="3" y="30"/>
                  </a:lnTo>
                  <a:lnTo>
                    <a:pt x="8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1" name="Freeform 325"/>
            <p:cNvSpPr>
              <a:spLocks/>
            </p:cNvSpPr>
            <p:nvPr/>
          </p:nvSpPr>
          <p:spPr bwMode="auto">
            <a:xfrm>
              <a:off x="4695" y="570"/>
              <a:ext cx="1" cy="1"/>
            </a:xfrm>
            <a:custGeom>
              <a:avLst/>
              <a:gdLst>
                <a:gd name="T0" fmla="*/ 0 w 8"/>
                <a:gd name="T1" fmla="*/ 0 h 15"/>
                <a:gd name="T2" fmla="*/ 3 w 8"/>
                <a:gd name="T3" fmla="*/ 6 h 15"/>
                <a:gd name="T4" fmla="*/ 8 w 8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3" y="6"/>
                  </a:lnTo>
                  <a:lnTo>
                    <a:pt x="8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2" name="Freeform 326"/>
            <p:cNvSpPr>
              <a:spLocks/>
            </p:cNvSpPr>
            <p:nvPr/>
          </p:nvSpPr>
          <p:spPr bwMode="auto">
            <a:xfrm>
              <a:off x="4695" y="567"/>
              <a:ext cx="25" cy="29"/>
            </a:xfrm>
            <a:custGeom>
              <a:avLst/>
              <a:gdLst>
                <a:gd name="T0" fmla="*/ 101 w 453"/>
                <a:gd name="T1" fmla="*/ 0 h 536"/>
                <a:gd name="T2" fmla="*/ 50 w 453"/>
                <a:gd name="T3" fmla="*/ 38 h 536"/>
                <a:gd name="T4" fmla="*/ 0 w 453"/>
                <a:gd name="T5" fmla="*/ 77 h 536"/>
                <a:gd name="T6" fmla="*/ 352 w 453"/>
                <a:gd name="T7" fmla="*/ 536 h 536"/>
                <a:gd name="T8" fmla="*/ 402 w 453"/>
                <a:gd name="T9" fmla="*/ 497 h 536"/>
                <a:gd name="T10" fmla="*/ 453 w 453"/>
                <a:gd name="T11" fmla="*/ 459 h 536"/>
                <a:gd name="T12" fmla="*/ 101 w 453"/>
                <a:gd name="T1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101" y="0"/>
                  </a:moveTo>
                  <a:lnTo>
                    <a:pt x="50" y="38"/>
                  </a:lnTo>
                  <a:lnTo>
                    <a:pt x="0" y="77"/>
                  </a:lnTo>
                  <a:lnTo>
                    <a:pt x="352" y="536"/>
                  </a:lnTo>
                  <a:lnTo>
                    <a:pt x="402" y="497"/>
                  </a:lnTo>
                  <a:lnTo>
                    <a:pt x="453" y="45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3" name="Freeform 327"/>
            <p:cNvSpPr>
              <a:spLocks/>
            </p:cNvSpPr>
            <p:nvPr/>
          </p:nvSpPr>
          <p:spPr bwMode="auto">
            <a:xfrm>
              <a:off x="4695" y="567"/>
              <a:ext cx="25" cy="29"/>
            </a:xfrm>
            <a:custGeom>
              <a:avLst/>
              <a:gdLst>
                <a:gd name="T0" fmla="*/ 101 w 453"/>
                <a:gd name="T1" fmla="*/ 0 h 536"/>
                <a:gd name="T2" fmla="*/ 50 w 453"/>
                <a:gd name="T3" fmla="*/ 38 h 536"/>
                <a:gd name="T4" fmla="*/ 0 w 453"/>
                <a:gd name="T5" fmla="*/ 77 h 536"/>
                <a:gd name="T6" fmla="*/ 352 w 453"/>
                <a:gd name="T7" fmla="*/ 536 h 536"/>
                <a:gd name="T8" fmla="*/ 402 w 453"/>
                <a:gd name="T9" fmla="*/ 497 h 536"/>
                <a:gd name="T10" fmla="*/ 453 w 453"/>
                <a:gd name="T11" fmla="*/ 459 h 536"/>
                <a:gd name="T12" fmla="*/ 101 w 453"/>
                <a:gd name="T1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101" y="0"/>
                  </a:moveTo>
                  <a:lnTo>
                    <a:pt x="50" y="38"/>
                  </a:lnTo>
                  <a:lnTo>
                    <a:pt x="0" y="77"/>
                  </a:lnTo>
                  <a:lnTo>
                    <a:pt x="352" y="536"/>
                  </a:lnTo>
                  <a:lnTo>
                    <a:pt x="402" y="497"/>
                  </a:lnTo>
                  <a:lnTo>
                    <a:pt x="453" y="459"/>
                  </a:lnTo>
                  <a:lnTo>
                    <a:pt x="10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4" name="Freeform 328"/>
            <p:cNvSpPr>
              <a:spLocks/>
            </p:cNvSpPr>
            <p:nvPr/>
          </p:nvSpPr>
          <p:spPr bwMode="auto">
            <a:xfrm>
              <a:off x="4715" y="594"/>
              <a:ext cx="2" cy="3"/>
            </a:xfrm>
            <a:custGeom>
              <a:avLst/>
              <a:gdLst>
                <a:gd name="T0" fmla="*/ 50 w 50"/>
                <a:gd name="T1" fmla="*/ 0 h 51"/>
                <a:gd name="T2" fmla="*/ 0 w 50"/>
                <a:gd name="T3" fmla="*/ 39 h 51"/>
                <a:gd name="T4" fmla="*/ 4 w 50"/>
                <a:gd name="T5" fmla="*/ 44 h 51"/>
                <a:gd name="T6" fmla="*/ 12 w 50"/>
                <a:gd name="T7" fmla="*/ 51 h 51"/>
                <a:gd name="T8" fmla="*/ 50 w 5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50" y="0"/>
                  </a:moveTo>
                  <a:lnTo>
                    <a:pt x="0" y="39"/>
                  </a:lnTo>
                  <a:lnTo>
                    <a:pt x="4" y="44"/>
                  </a:lnTo>
                  <a:lnTo>
                    <a:pt x="12" y="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5" name="Freeform 329"/>
            <p:cNvSpPr>
              <a:spLocks/>
            </p:cNvSpPr>
            <p:nvPr/>
          </p:nvSpPr>
          <p:spPr bwMode="auto">
            <a:xfrm>
              <a:off x="4715" y="596"/>
              <a:ext cx="1" cy="1"/>
            </a:xfrm>
            <a:custGeom>
              <a:avLst/>
              <a:gdLst>
                <a:gd name="T0" fmla="*/ 0 w 12"/>
                <a:gd name="T1" fmla="*/ 0 h 12"/>
                <a:gd name="T2" fmla="*/ 4 w 12"/>
                <a:gd name="T3" fmla="*/ 5 h 12"/>
                <a:gd name="T4" fmla="*/ 12 w 1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4" y="5"/>
                  </a:lnTo>
                  <a:lnTo>
                    <a:pt x="12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6" name="Freeform 330"/>
            <p:cNvSpPr>
              <a:spLocks/>
            </p:cNvSpPr>
            <p:nvPr/>
          </p:nvSpPr>
          <p:spPr bwMode="auto">
            <a:xfrm>
              <a:off x="4715" y="591"/>
              <a:ext cx="30" cy="26"/>
            </a:xfrm>
            <a:custGeom>
              <a:avLst/>
              <a:gdLst>
                <a:gd name="T0" fmla="*/ 77 w 535"/>
                <a:gd name="T1" fmla="*/ 0 h 453"/>
                <a:gd name="T2" fmla="*/ 38 w 535"/>
                <a:gd name="T3" fmla="*/ 50 h 453"/>
                <a:gd name="T4" fmla="*/ 0 w 535"/>
                <a:gd name="T5" fmla="*/ 101 h 453"/>
                <a:gd name="T6" fmla="*/ 458 w 535"/>
                <a:gd name="T7" fmla="*/ 453 h 453"/>
                <a:gd name="T8" fmla="*/ 497 w 535"/>
                <a:gd name="T9" fmla="*/ 402 h 453"/>
                <a:gd name="T10" fmla="*/ 535 w 535"/>
                <a:gd name="T11" fmla="*/ 352 h 453"/>
                <a:gd name="T12" fmla="*/ 77 w 535"/>
                <a:gd name="T13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77" y="0"/>
                  </a:moveTo>
                  <a:lnTo>
                    <a:pt x="38" y="50"/>
                  </a:lnTo>
                  <a:lnTo>
                    <a:pt x="0" y="101"/>
                  </a:lnTo>
                  <a:lnTo>
                    <a:pt x="458" y="453"/>
                  </a:lnTo>
                  <a:lnTo>
                    <a:pt x="497" y="402"/>
                  </a:lnTo>
                  <a:lnTo>
                    <a:pt x="535" y="35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7" name="Freeform 331"/>
            <p:cNvSpPr>
              <a:spLocks/>
            </p:cNvSpPr>
            <p:nvPr/>
          </p:nvSpPr>
          <p:spPr bwMode="auto">
            <a:xfrm>
              <a:off x="4715" y="591"/>
              <a:ext cx="30" cy="26"/>
            </a:xfrm>
            <a:custGeom>
              <a:avLst/>
              <a:gdLst>
                <a:gd name="T0" fmla="*/ 77 w 535"/>
                <a:gd name="T1" fmla="*/ 0 h 453"/>
                <a:gd name="T2" fmla="*/ 38 w 535"/>
                <a:gd name="T3" fmla="*/ 50 h 453"/>
                <a:gd name="T4" fmla="*/ 0 w 535"/>
                <a:gd name="T5" fmla="*/ 101 h 453"/>
                <a:gd name="T6" fmla="*/ 458 w 535"/>
                <a:gd name="T7" fmla="*/ 453 h 453"/>
                <a:gd name="T8" fmla="*/ 497 w 535"/>
                <a:gd name="T9" fmla="*/ 402 h 453"/>
                <a:gd name="T10" fmla="*/ 535 w 535"/>
                <a:gd name="T11" fmla="*/ 352 h 453"/>
                <a:gd name="T12" fmla="*/ 77 w 535"/>
                <a:gd name="T13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77" y="0"/>
                  </a:moveTo>
                  <a:lnTo>
                    <a:pt x="38" y="50"/>
                  </a:lnTo>
                  <a:lnTo>
                    <a:pt x="0" y="101"/>
                  </a:lnTo>
                  <a:lnTo>
                    <a:pt x="458" y="453"/>
                  </a:lnTo>
                  <a:lnTo>
                    <a:pt x="497" y="402"/>
                  </a:lnTo>
                  <a:lnTo>
                    <a:pt x="535" y="352"/>
                  </a:lnTo>
                  <a:lnTo>
                    <a:pt x="7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8" name="Freeform 332"/>
            <p:cNvSpPr>
              <a:spLocks/>
            </p:cNvSpPr>
            <p:nvPr/>
          </p:nvSpPr>
          <p:spPr bwMode="auto">
            <a:xfrm>
              <a:off x="4741" y="614"/>
              <a:ext cx="2" cy="3"/>
            </a:xfrm>
            <a:custGeom>
              <a:avLst/>
              <a:gdLst>
                <a:gd name="T0" fmla="*/ 39 w 39"/>
                <a:gd name="T1" fmla="*/ 0 h 59"/>
                <a:gd name="T2" fmla="*/ 0 w 39"/>
                <a:gd name="T3" fmla="*/ 51 h 59"/>
                <a:gd name="T4" fmla="*/ 5 w 39"/>
                <a:gd name="T5" fmla="*/ 54 h 59"/>
                <a:gd name="T6" fmla="*/ 14 w 39"/>
                <a:gd name="T7" fmla="*/ 59 h 59"/>
                <a:gd name="T8" fmla="*/ 39 w 39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9">
                  <a:moveTo>
                    <a:pt x="39" y="0"/>
                  </a:moveTo>
                  <a:lnTo>
                    <a:pt x="0" y="51"/>
                  </a:lnTo>
                  <a:lnTo>
                    <a:pt x="5" y="54"/>
                  </a:lnTo>
                  <a:lnTo>
                    <a:pt x="14" y="5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49" name="Freeform 333"/>
            <p:cNvSpPr>
              <a:spLocks/>
            </p:cNvSpPr>
            <p:nvPr/>
          </p:nvSpPr>
          <p:spPr bwMode="auto">
            <a:xfrm>
              <a:off x="4741" y="617"/>
              <a:ext cx="1" cy="1"/>
            </a:xfrm>
            <a:custGeom>
              <a:avLst/>
              <a:gdLst>
                <a:gd name="T0" fmla="*/ 0 w 14"/>
                <a:gd name="T1" fmla="*/ 0 h 8"/>
                <a:gd name="T2" fmla="*/ 5 w 14"/>
                <a:gd name="T3" fmla="*/ 3 h 8"/>
                <a:gd name="T4" fmla="*/ 14 w 1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0" y="0"/>
                  </a:moveTo>
                  <a:lnTo>
                    <a:pt x="5" y="3"/>
                  </a:lnTo>
                  <a:lnTo>
                    <a:pt x="14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0" name="Freeform 334"/>
            <p:cNvSpPr>
              <a:spLocks/>
            </p:cNvSpPr>
            <p:nvPr/>
          </p:nvSpPr>
          <p:spPr bwMode="auto">
            <a:xfrm>
              <a:off x="4742" y="610"/>
              <a:ext cx="32" cy="19"/>
            </a:xfrm>
            <a:custGeom>
              <a:avLst/>
              <a:gdLst>
                <a:gd name="T0" fmla="*/ 49 w 583"/>
                <a:gd name="T1" fmla="*/ 0 h 339"/>
                <a:gd name="T2" fmla="*/ 25 w 583"/>
                <a:gd name="T3" fmla="*/ 58 h 339"/>
                <a:gd name="T4" fmla="*/ 0 w 583"/>
                <a:gd name="T5" fmla="*/ 117 h 339"/>
                <a:gd name="T6" fmla="*/ 534 w 583"/>
                <a:gd name="T7" fmla="*/ 339 h 339"/>
                <a:gd name="T8" fmla="*/ 559 w 583"/>
                <a:gd name="T9" fmla="*/ 280 h 339"/>
                <a:gd name="T10" fmla="*/ 583 w 583"/>
                <a:gd name="T11" fmla="*/ 221 h 339"/>
                <a:gd name="T12" fmla="*/ 49 w 583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49" y="0"/>
                  </a:moveTo>
                  <a:lnTo>
                    <a:pt x="25" y="58"/>
                  </a:lnTo>
                  <a:lnTo>
                    <a:pt x="0" y="117"/>
                  </a:lnTo>
                  <a:lnTo>
                    <a:pt x="534" y="339"/>
                  </a:lnTo>
                  <a:lnTo>
                    <a:pt x="559" y="280"/>
                  </a:lnTo>
                  <a:lnTo>
                    <a:pt x="583" y="22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1" name="Freeform 335"/>
            <p:cNvSpPr>
              <a:spLocks/>
            </p:cNvSpPr>
            <p:nvPr/>
          </p:nvSpPr>
          <p:spPr bwMode="auto">
            <a:xfrm>
              <a:off x="4742" y="610"/>
              <a:ext cx="32" cy="19"/>
            </a:xfrm>
            <a:custGeom>
              <a:avLst/>
              <a:gdLst>
                <a:gd name="T0" fmla="*/ 49 w 583"/>
                <a:gd name="T1" fmla="*/ 0 h 339"/>
                <a:gd name="T2" fmla="*/ 25 w 583"/>
                <a:gd name="T3" fmla="*/ 58 h 339"/>
                <a:gd name="T4" fmla="*/ 0 w 583"/>
                <a:gd name="T5" fmla="*/ 117 h 339"/>
                <a:gd name="T6" fmla="*/ 534 w 583"/>
                <a:gd name="T7" fmla="*/ 339 h 339"/>
                <a:gd name="T8" fmla="*/ 559 w 583"/>
                <a:gd name="T9" fmla="*/ 280 h 339"/>
                <a:gd name="T10" fmla="*/ 583 w 583"/>
                <a:gd name="T11" fmla="*/ 221 h 339"/>
                <a:gd name="T12" fmla="*/ 49 w 583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49" y="0"/>
                  </a:moveTo>
                  <a:lnTo>
                    <a:pt x="25" y="58"/>
                  </a:lnTo>
                  <a:lnTo>
                    <a:pt x="0" y="117"/>
                  </a:lnTo>
                  <a:lnTo>
                    <a:pt x="534" y="339"/>
                  </a:lnTo>
                  <a:lnTo>
                    <a:pt x="559" y="280"/>
                  </a:lnTo>
                  <a:lnTo>
                    <a:pt x="583" y="221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2" name="Freeform 336"/>
            <p:cNvSpPr>
              <a:spLocks/>
            </p:cNvSpPr>
            <p:nvPr/>
          </p:nvSpPr>
          <p:spPr bwMode="auto">
            <a:xfrm>
              <a:off x="4771" y="626"/>
              <a:ext cx="2" cy="4"/>
            </a:xfrm>
            <a:custGeom>
              <a:avLst/>
              <a:gdLst>
                <a:gd name="T0" fmla="*/ 25 w 25"/>
                <a:gd name="T1" fmla="*/ 0 h 63"/>
                <a:gd name="T2" fmla="*/ 0 w 25"/>
                <a:gd name="T3" fmla="*/ 59 h 63"/>
                <a:gd name="T4" fmla="*/ 7 w 25"/>
                <a:gd name="T5" fmla="*/ 61 h 63"/>
                <a:gd name="T6" fmla="*/ 17 w 25"/>
                <a:gd name="T7" fmla="*/ 63 h 63"/>
                <a:gd name="T8" fmla="*/ 25 w 25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3">
                  <a:moveTo>
                    <a:pt x="25" y="0"/>
                  </a:moveTo>
                  <a:lnTo>
                    <a:pt x="0" y="59"/>
                  </a:lnTo>
                  <a:lnTo>
                    <a:pt x="7" y="61"/>
                  </a:lnTo>
                  <a:lnTo>
                    <a:pt x="17" y="6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3" name="Freeform 337"/>
            <p:cNvSpPr>
              <a:spLocks/>
            </p:cNvSpPr>
            <p:nvPr/>
          </p:nvSpPr>
          <p:spPr bwMode="auto">
            <a:xfrm>
              <a:off x="4771" y="629"/>
              <a:ext cx="1" cy="1"/>
            </a:xfrm>
            <a:custGeom>
              <a:avLst/>
              <a:gdLst>
                <a:gd name="T0" fmla="*/ 0 w 17"/>
                <a:gd name="T1" fmla="*/ 0 h 4"/>
                <a:gd name="T2" fmla="*/ 7 w 17"/>
                <a:gd name="T3" fmla="*/ 2 h 4"/>
                <a:gd name="T4" fmla="*/ 17 w 1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">
                  <a:moveTo>
                    <a:pt x="0" y="0"/>
                  </a:moveTo>
                  <a:lnTo>
                    <a:pt x="7" y="2"/>
                  </a:lnTo>
                  <a:lnTo>
                    <a:pt x="1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4" name="Freeform 338"/>
            <p:cNvSpPr>
              <a:spLocks/>
            </p:cNvSpPr>
            <p:nvPr/>
          </p:nvSpPr>
          <p:spPr bwMode="auto">
            <a:xfrm>
              <a:off x="4772" y="623"/>
              <a:ext cx="33" cy="11"/>
            </a:xfrm>
            <a:custGeom>
              <a:avLst/>
              <a:gdLst>
                <a:gd name="T0" fmla="*/ 16 w 588"/>
                <a:gd name="T1" fmla="*/ 0 h 200"/>
                <a:gd name="T2" fmla="*/ 8 w 588"/>
                <a:gd name="T3" fmla="*/ 63 h 200"/>
                <a:gd name="T4" fmla="*/ 0 w 588"/>
                <a:gd name="T5" fmla="*/ 126 h 200"/>
                <a:gd name="T6" fmla="*/ 572 w 588"/>
                <a:gd name="T7" fmla="*/ 200 h 200"/>
                <a:gd name="T8" fmla="*/ 580 w 588"/>
                <a:gd name="T9" fmla="*/ 138 h 200"/>
                <a:gd name="T10" fmla="*/ 588 w 588"/>
                <a:gd name="T11" fmla="*/ 75 h 200"/>
                <a:gd name="T12" fmla="*/ 16 w 58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0">
                  <a:moveTo>
                    <a:pt x="16" y="0"/>
                  </a:moveTo>
                  <a:lnTo>
                    <a:pt x="8" y="63"/>
                  </a:lnTo>
                  <a:lnTo>
                    <a:pt x="0" y="126"/>
                  </a:lnTo>
                  <a:lnTo>
                    <a:pt x="572" y="200"/>
                  </a:lnTo>
                  <a:lnTo>
                    <a:pt x="580" y="138"/>
                  </a:lnTo>
                  <a:lnTo>
                    <a:pt x="588" y="7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5" name="Freeform 339"/>
            <p:cNvSpPr>
              <a:spLocks/>
            </p:cNvSpPr>
            <p:nvPr/>
          </p:nvSpPr>
          <p:spPr bwMode="auto">
            <a:xfrm>
              <a:off x="4772" y="623"/>
              <a:ext cx="33" cy="11"/>
            </a:xfrm>
            <a:custGeom>
              <a:avLst/>
              <a:gdLst>
                <a:gd name="T0" fmla="*/ 16 w 588"/>
                <a:gd name="T1" fmla="*/ 0 h 200"/>
                <a:gd name="T2" fmla="*/ 8 w 588"/>
                <a:gd name="T3" fmla="*/ 63 h 200"/>
                <a:gd name="T4" fmla="*/ 0 w 588"/>
                <a:gd name="T5" fmla="*/ 126 h 200"/>
                <a:gd name="T6" fmla="*/ 572 w 588"/>
                <a:gd name="T7" fmla="*/ 200 h 200"/>
                <a:gd name="T8" fmla="*/ 580 w 588"/>
                <a:gd name="T9" fmla="*/ 138 h 200"/>
                <a:gd name="T10" fmla="*/ 588 w 588"/>
                <a:gd name="T11" fmla="*/ 75 h 200"/>
                <a:gd name="T12" fmla="*/ 16 w 58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0">
                  <a:moveTo>
                    <a:pt x="16" y="0"/>
                  </a:moveTo>
                  <a:lnTo>
                    <a:pt x="8" y="63"/>
                  </a:lnTo>
                  <a:lnTo>
                    <a:pt x="0" y="126"/>
                  </a:lnTo>
                  <a:lnTo>
                    <a:pt x="572" y="200"/>
                  </a:lnTo>
                  <a:lnTo>
                    <a:pt x="580" y="138"/>
                  </a:lnTo>
                  <a:lnTo>
                    <a:pt x="588" y="75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6" name="Freeform 340"/>
            <p:cNvSpPr>
              <a:spLocks/>
            </p:cNvSpPr>
            <p:nvPr/>
          </p:nvSpPr>
          <p:spPr bwMode="auto">
            <a:xfrm>
              <a:off x="4804" y="630"/>
              <a:ext cx="1" cy="4"/>
            </a:xfrm>
            <a:custGeom>
              <a:avLst/>
              <a:gdLst>
                <a:gd name="T0" fmla="*/ 8 w 16"/>
                <a:gd name="T1" fmla="*/ 0 h 62"/>
                <a:gd name="T2" fmla="*/ 0 w 16"/>
                <a:gd name="T3" fmla="*/ 62 h 62"/>
                <a:gd name="T4" fmla="*/ 6 w 16"/>
                <a:gd name="T5" fmla="*/ 62 h 62"/>
                <a:gd name="T6" fmla="*/ 16 w 16"/>
                <a:gd name="T7" fmla="*/ 62 h 62"/>
                <a:gd name="T8" fmla="*/ 8 w 1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2">
                  <a:moveTo>
                    <a:pt x="8" y="0"/>
                  </a:moveTo>
                  <a:lnTo>
                    <a:pt x="0" y="62"/>
                  </a:lnTo>
                  <a:lnTo>
                    <a:pt x="6" y="62"/>
                  </a:lnTo>
                  <a:lnTo>
                    <a:pt x="16" y="6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7" name="Freeform 341"/>
            <p:cNvSpPr>
              <a:spLocks/>
            </p:cNvSpPr>
            <p:nvPr/>
          </p:nvSpPr>
          <p:spPr bwMode="auto">
            <a:xfrm>
              <a:off x="4804" y="634"/>
              <a:ext cx="1" cy="1"/>
            </a:xfrm>
            <a:custGeom>
              <a:avLst/>
              <a:gdLst>
                <a:gd name="T0" fmla="*/ 0 w 16"/>
                <a:gd name="T1" fmla="*/ 6 w 16"/>
                <a:gd name="T2" fmla="*/ 16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6" y="0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8" name="Freeform 342"/>
            <p:cNvSpPr>
              <a:spLocks/>
            </p:cNvSpPr>
            <p:nvPr/>
          </p:nvSpPr>
          <p:spPr bwMode="auto">
            <a:xfrm>
              <a:off x="4804" y="623"/>
              <a:ext cx="33" cy="11"/>
            </a:xfrm>
            <a:custGeom>
              <a:avLst/>
              <a:gdLst>
                <a:gd name="T0" fmla="*/ 0 w 590"/>
                <a:gd name="T1" fmla="*/ 75 h 200"/>
                <a:gd name="T2" fmla="*/ 8 w 590"/>
                <a:gd name="T3" fmla="*/ 138 h 200"/>
                <a:gd name="T4" fmla="*/ 16 w 590"/>
                <a:gd name="T5" fmla="*/ 200 h 200"/>
                <a:gd name="T6" fmla="*/ 590 w 590"/>
                <a:gd name="T7" fmla="*/ 126 h 200"/>
                <a:gd name="T8" fmla="*/ 582 w 590"/>
                <a:gd name="T9" fmla="*/ 63 h 200"/>
                <a:gd name="T10" fmla="*/ 574 w 590"/>
                <a:gd name="T11" fmla="*/ 0 h 200"/>
                <a:gd name="T12" fmla="*/ 0 w 590"/>
                <a:gd name="T13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0">
                  <a:moveTo>
                    <a:pt x="0" y="75"/>
                  </a:moveTo>
                  <a:lnTo>
                    <a:pt x="8" y="138"/>
                  </a:lnTo>
                  <a:lnTo>
                    <a:pt x="16" y="200"/>
                  </a:lnTo>
                  <a:lnTo>
                    <a:pt x="590" y="126"/>
                  </a:lnTo>
                  <a:lnTo>
                    <a:pt x="582" y="63"/>
                  </a:lnTo>
                  <a:lnTo>
                    <a:pt x="574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59" name="Freeform 343"/>
            <p:cNvSpPr>
              <a:spLocks/>
            </p:cNvSpPr>
            <p:nvPr/>
          </p:nvSpPr>
          <p:spPr bwMode="auto">
            <a:xfrm>
              <a:off x="4804" y="623"/>
              <a:ext cx="33" cy="11"/>
            </a:xfrm>
            <a:custGeom>
              <a:avLst/>
              <a:gdLst>
                <a:gd name="T0" fmla="*/ 0 w 590"/>
                <a:gd name="T1" fmla="*/ 75 h 200"/>
                <a:gd name="T2" fmla="*/ 8 w 590"/>
                <a:gd name="T3" fmla="*/ 138 h 200"/>
                <a:gd name="T4" fmla="*/ 16 w 590"/>
                <a:gd name="T5" fmla="*/ 200 h 200"/>
                <a:gd name="T6" fmla="*/ 590 w 590"/>
                <a:gd name="T7" fmla="*/ 126 h 200"/>
                <a:gd name="T8" fmla="*/ 582 w 590"/>
                <a:gd name="T9" fmla="*/ 63 h 200"/>
                <a:gd name="T10" fmla="*/ 574 w 590"/>
                <a:gd name="T11" fmla="*/ 0 h 200"/>
                <a:gd name="T12" fmla="*/ 0 w 590"/>
                <a:gd name="T13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0">
                  <a:moveTo>
                    <a:pt x="0" y="75"/>
                  </a:moveTo>
                  <a:lnTo>
                    <a:pt x="8" y="138"/>
                  </a:lnTo>
                  <a:lnTo>
                    <a:pt x="16" y="200"/>
                  </a:lnTo>
                  <a:lnTo>
                    <a:pt x="590" y="126"/>
                  </a:lnTo>
                  <a:lnTo>
                    <a:pt x="582" y="63"/>
                  </a:lnTo>
                  <a:lnTo>
                    <a:pt x="574" y="0"/>
                  </a:lnTo>
                  <a:lnTo>
                    <a:pt x="0" y="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0" name="Freeform 344"/>
            <p:cNvSpPr>
              <a:spLocks/>
            </p:cNvSpPr>
            <p:nvPr/>
          </p:nvSpPr>
          <p:spPr bwMode="auto">
            <a:xfrm>
              <a:off x="4836" y="626"/>
              <a:ext cx="2" cy="4"/>
            </a:xfrm>
            <a:custGeom>
              <a:avLst/>
              <a:gdLst>
                <a:gd name="T0" fmla="*/ 0 w 24"/>
                <a:gd name="T1" fmla="*/ 0 h 63"/>
                <a:gd name="T2" fmla="*/ 8 w 24"/>
                <a:gd name="T3" fmla="*/ 63 h 63"/>
                <a:gd name="T4" fmla="*/ 14 w 24"/>
                <a:gd name="T5" fmla="*/ 62 h 63"/>
                <a:gd name="T6" fmla="*/ 24 w 24"/>
                <a:gd name="T7" fmla="*/ 59 h 63"/>
                <a:gd name="T8" fmla="*/ 0 w 24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">
                  <a:moveTo>
                    <a:pt x="0" y="0"/>
                  </a:moveTo>
                  <a:lnTo>
                    <a:pt x="8" y="63"/>
                  </a:lnTo>
                  <a:lnTo>
                    <a:pt x="14" y="62"/>
                  </a:lnTo>
                  <a:lnTo>
                    <a:pt x="24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1" name="Freeform 345"/>
            <p:cNvSpPr>
              <a:spLocks/>
            </p:cNvSpPr>
            <p:nvPr/>
          </p:nvSpPr>
          <p:spPr bwMode="auto">
            <a:xfrm>
              <a:off x="4837" y="629"/>
              <a:ext cx="1" cy="1"/>
            </a:xfrm>
            <a:custGeom>
              <a:avLst/>
              <a:gdLst>
                <a:gd name="T0" fmla="*/ 0 w 16"/>
                <a:gd name="T1" fmla="*/ 4 h 4"/>
                <a:gd name="T2" fmla="*/ 6 w 16"/>
                <a:gd name="T3" fmla="*/ 3 h 4"/>
                <a:gd name="T4" fmla="*/ 16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lnTo>
                    <a:pt x="6" y="3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2" name="Freeform 346"/>
            <p:cNvSpPr>
              <a:spLocks/>
            </p:cNvSpPr>
            <p:nvPr/>
          </p:nvSpPr>
          <p:spPr bwMode="auto">
            <a:xfrm>
              <a:off x="4835" y="610"/>
              <a:ext cx="32" cy="19"/>
            </a:xfrm>
            <a:custGeom>
              <a:avLst/>
              <a:gdLst>
                <a:gd name="T0" fmla="*/ 0 w 581"/>
                <a:gd name="T1" fmla="*/ 221 h 339"/>
                <a:gd name="T2" fmla="*/ 24 w 581"/>
                <a:gd name="T3" fmla="*/ 280 h 339"/>
                <a:gd name="T4" fmla="*/ 48 w 581"/>
                <a:gd name="T5" fmla="*/ 339 h 339"/>
                <a:gd name="T6" fmla="*/ 581 w 581"/>
                <a:gd name="T7" fmla="*/ 117 h 339"/>
                <a:gd name="T8" fmla="*/ 557 w 581"/>
                <a:gd name="T9" fmla="*/ 58 h 339"/>
                <a:gd name="T10" fmla="*/ 533 w 581"/>
                <a:gd name="T11" fmla="*/ 0 h 339"/>
                <a:gd name="T12" fmla="*/ 0 w 581"/>
                <a:gd name="T13" fmla="*/ 22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0" y="221"/>
                  </a:moveTo>
                  <a:lnTo>
                    <a:pt x="24" y="280"/>
                  </a:lnTo>
                  <a:lnTo>
                    <a:pt x="48" y="339"/>
                  </a:lnTo>
                  <a:lnTo>
                    <a:pt x="581" y="117"/>
                  </a:lnTo>
                  <a:lnTo>
                    <a:pt x="557" y="58"/>
                  </a:lnTo>
                  <a:lnTo>
                    <a:pt x="533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3" name="Freeform 347"/>
            <p:cNvSpPr>
              <a:spLocks/>
            </p:cNvSpPr>
            <p:nvPr/>
          </p:nvSpPr>
          <p:spPr bwMode="auto">
            <a:xfrm>
              <a:off x="4835" y="610"/>
              <a:ext cx="32" cy="19"/>
            </a:xfrm>
            <a:custGeom>
              <a:avLst/>
              <a:gdLst>
                <a:gd name="T0" fmla="*/ 0 w 581"/>
                <a:gd name="T1" fmla="*/ 221 h 339"/>
                <a:gd name="T2" fmla="*/ 24 w 581"/>
                <a:gd name="T3" fmla="*/ 280 h 339"/>
                <a:gd name="T4" fmla="*/ 48 w 581"/>
                <a:gd name="T5" fmla="*/ 339 h 339"/>
                <a:gd name="T6" fmla="*/ 581 w 581"/>
                <a:gd name="T7" fmla="*/ 117 h 339"/>
                <a:gd name="T8" fmla="*/ 557 w 581"/>
                <a:gd name="T9" fmla="*/ 58 h 339"/>
                <a:gd name="T10" fmla="*/ 533 w 581"/>
                <a:gd name="T11" fmla="*/ 0 h 339"/>
                <a:gd name="T12" fmla="*/ 0 w 581"/>
                <a:gd name="T13" fmla="*/ 22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0" y="221"/>
                  </a:moveTo>
                  <a:lnTo>
                    <a:pt x="24" y="280"/>
                  </a:lnTo>
                  <a:lnTo>
                    <a:pt x="48" y="339"/>
                  </a:lnTo>
                  <a:lnTo>
                    <a:pt x="581" y="117"/>
                  </a:lnTo>
                  <a:lnTo>
                    <a:pt x="557" y="58"/>
                  </a:lnTo>
                  <a:lnTo>
                    <a:pt x="533" y="0"/>
                  </a:lnTo>
                  <a:lnTo>
                    <a:pt x="0" y="2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4" name="Freeform 348"/>
            <p:cNvSpPr>
              <a:spLocks/>
            </p:cNvSpPr>
            <p:nvPr/>
          </p:nvSpPr>
          <p:spPr bwMode="auto">
            <a:xfrm>
              <a:off x="4866" y="614"/>
              <a:ext cx="2" cy="3"/>
            </a:xfrm>
            <a:custGeom>
              <a:avLst/>
              <a:gdLst>
                <a:gd name="T0" fmla="*/ 0 w 38"/>
                <a:gd name="T1" fmla="*/ 0 h 59"/>
                <a:gd name="T2" fmla="*/ 24 w 38"/>
                <a:gd name="T3" fmla="*/ 59 h 59"/>
                <a:gd name="T4" fmla="*/ 30 w 38"/>
                <a:gd name="T5" fmla="*/ 56 h 59"/>
                <a:gd name="T6" fmla="*/ 38 w 38"/>
                <a:gd name="T7" fmla="*/ 51 h 59"/>
                <a:gd name="T8" fmla="*/ 0 w 38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9">
                  <a:moveTo>
                    <a:pt x="0" y="0"/>
                  </a:moveTo>
                  <a:lnTo>
                    <a:pt x="24" y="59"/>
                  </a:lnTo>
                  <a:lnTo>
                    <a:pt x="30" y="56"/>
                  </a:lnTo>
                  <a:lnTo>
                    <a:pt x="38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5" name="Freeform 349"/>
            <p:cNvSpPr>
              <a:spLocks/>
            </p:cNvSpPr>
            <p:nvPr/>
          </p:nvSpPr>
          <p:spPr bwMode="auto">
            <a:xfrm>
              <a:off x="4867" y="617"/>
              <a:ext cx="1" cy="1"/>
            </a:xfrm>
            <a:custGeom>
              <a:avLst/>
              <a:gdLst>
                <a:gd name="T0" fmla="*/ 0 w 14"/>
                <a:gd name="T1" fmla="*/ 8 h 8"/>
                <a:gd name="T2" fmla="*/ 6 w 14"/>
                <a:gd name="T3" fmla="*/ 5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5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6" name="Freeform 350"/>
            <p:cNvSpPr>
              <a:spLocks/>
            </p:cNvSpPr>
            <p:nvPr/>
          </p:nvSpPr>
          <p:spPr bwMode="auto">
            <a:xfrm>
              <a:off x="4864" y="591"/>
              <a:ext cx="30" cy="26"/>
            </a:xfrm>
            <a:custGeom>
              <a:avLst/>
              <a:gdLst>
                <a:gd name="T0" fmla="*/ 0 w 536"/>
                <a:gd name="T1" fmla="*/ 352 h 453"/>
                <a:gd name="T2" fmla="*/ 38 w 536"/>
                <a:gd name="T3" fmla="*/ 402 h 453"/>
                <a:gd name="T4" fmla="*/ 76 w 536"/>
                <a:gd name="T5" fmla="*/ 453 h 453"/>
                <a:gd name="T6" fmla="*/ 536 w 536"/>
                <a:gd name="T7" fmla="*/ 101 h 453"/>
                <a:gd name="T8" fmla="*/ 497 w 536"/>
                <a:gd name="T9" fmla="*/ 50 h 453"/>
                <a:gd name="T10" fmla="*/ 459 w 536"/>
                <a:gd name="T11" fmla="*/ 0 h 453"/>
                <a:gd name="T12" fmla="*/ 0 w 536"/>
                <a:gd name="T13" fmla="*/ 3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0" y="352"/>
                  </a:moveTo>
                  <a:lnTo>
                    <a:pt x="38" y="402"/>
                  </a:lnTo>
                  <a:lnTo>
                    <a:pt x="76" y="453"/>
                  </a:lnTo>
                  <a:lnTo>
                    <a:pt x="536" y="101"/>
                  </a:lnTo>
                  <a:lnTo>
                    <a:pt x="497" y="50"/>
                  </a:lnTo>
                  <a:lnTo>
                    <a:pt x="459" y="0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7" name="Freeform 351"/>
            <p:cNvSpPr>
              <a:spLocks/>
            </p:cNvSpPr>
            <p:nvPr/>
          </p:nvSpPr>
          <p:spPr bwMode="auto">
            <a:xfrm>
              <a:off x="4864" y="591"/>
              <a:ext cx="30" cy="26"/>
            </a:xfrm>
            <a:custGeom>
              <a:avLst/>
              <a:gdLst>
                <a:gd name="T0" fmla="*/ 0 w 536"/>
                <a:gd name="T1" fmla="*/ 352 h 453"/>
                <a:gd name="T2" fmla="*/ 38 w 536"/>
                <a:gd name="T3" fmla="*/ 402 h 453"/>
                <a:gd name="T4" fmla="*/ 76 w 536"/>
                <a:gd name="T5" fmla="*/ 453 h 453"/>
                <a:gd name="T6" fmla="*/ 536 w 536"/>
                <a:gd name="T7" fmla="*/ 101 h 453"/>
                <a:gd name="T8" fmla="*/ 497 w 536"/>
                <a:gd name="T9" fmla="*/ 50 h 453"/>
                <a:gd name="T10" fmla="*/ 459 w 536"/>
                <a:gd name="T11" fmla="*/ 0 h 453"/>
                <a:gd name="T12" fmla="*/ 0 w 536"/>
                <a:gd name="T13" fmla="*/ 3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0" y="352"/>
                  </a:moveTo>
                  <a:lnTo>
                    <a:pt x="38" y="402"/>
                  </a:lnTo>
                  <a:lnTo>
                    <a:pt x="76" y="453"/>
                  </a:lnTo>
                  <a:lnTo>
                    <a:pt x="536" y="101"/>
                  </a:lnTo>
                  <a:lnTo>
                    <a:pt x="497" y="50"/>
                  </a:lnTo>
                  <a:lnTo>
                    <a:pt x="459" y="0"/>
                  </a:lnTo>
                  <a:lnTo>
                    <a:pt x="0" y="3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8" name="Freeform 352"/>
            <p:cNvSpPr>
              <a:spLocks/>
            </p:cNvSpPr>
            <p:nvPr/>
          </p:nvSpPr>
          <p:spPr bwMode="auto">
            <a:xfrm>
              <a:off x="4891" y="594"/>
              <a:ext cx="3" cy="3"/>
            </a:xfrm>
            <a:custGeom>
              <a:avLst/>
              <a:gdLst>
                <a:gd name="T0" fmla="*/ 0 w 51"/>
                <a:gd name="T1" fmla="*/ 0 h 51"/>
                <a:gd name="T2" fmla="*/ 39 w 51"/>
                <a:gd name="T3" fmla="*/ 51 h 51"/>
                <a:gd name="T4" fmla="*/ 44 w 51"/>
                <a:gd name="T5" fmla="*/ 47 h 51"/>
                <a:gd name="T6" fmla="*/ 51 w 51"/>
                <a:gd name="T7" fmla="*/ 39 h 51"/>
                <a:gd name="T8" fmla="*/ 0 w 5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1">
                  <a:moveTo>
                    <a:pt x="0" y="0"/>
                  </a:moveTo>
                  <a:lnTo>
                    <a:pt x="39" y="51"/>
                  </a:lnTo>
                  <a:lnTo>
                    <a:pt x="44" y="47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69" name="Freeform 353"/>
            <p:cNvSpPr>
              <a:spLocks/>
            </p:cNvSpPr>
            <p:nvPr/>
          </p:nvSpPr>
          <p:spPr bwMode="auto">
            <a:xfrm>
              <a:off x="4894" y="596"/>
              <a:ext cx="1" cy="1"/>
            </a:xfrm>
            <a:custGeom>
              <a:avLst/>
              <a:gdLst>
                <a:gd name="T0" fmla="*/ 0 w 12"/>
                <a:gd name="T1" fmla="*/ 12 h 12"/>
                <a:gd name="T2" fmla="*/ 5 w 12"/>
                <a:gd name="T3" fmla="*/ 8 h 12"/>
                <a:gd name="T4" fmla="*/ 12 w 1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5" y="8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0" name="Freeform 354"/>
            <p:cNvSpPr>
              <a:spLocks/>
            </p:cNvSpPr>
            <p:nvPr/>
          </p:nvSpPr>
          <p:spPr bwMode="auto">
            <a:xfrm>
              <a:off x="4889" y="567"/>
              <a:ext cx="25" cy="29"/>
            </a:xfrm>
            <a:custGeom>
              <a:avLst/>
              <a:gdLst>
                <a:gd name="T0" fmla="*/ 0 w 452"/>
                <a:gd name="T1" fmla="*/ 459 h 536"/>
                <a:gd name="T2" fmla="*/ 50 w 452"/>
                <a:gd name="T3" fmla="*/ 497 h 536"/>
                <a:gd name="T4" fmla="*/ 101 w 452"/>
                <a:gd name="T5" fmla="*/ 536 h 536"/>
                <a:gd name="T6" fmla="*/ 452 w 452"/>
                <a:gd name="T7" fmla="*/ 77 h 536"/>
                <a:gd name="T8" fmla="*/ 401 w 452"/>
                <a:gd name="T9" fmla="*/ 38 h 536"/>
                <a:gd name="T10" fmla="*/ 351 w 452"/>
                <a:gd name="T11" fmla="*/ 0 h 536"/>
                <a:gd name="T12" fmla="*/ 0 w 452"/>
                <a:gd name="T13" fmla="*/ 45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0" y="459"/>
                  </a:moveTo>
                  <a:lnTo>
                    <a:pt x="50" y="497"/>
                  </a:lnTo>
                  <a:lnTo>
                    <a:pt x="101" y="536"/>
                  </a:lnTo>
                  <a:lnTo>
                    <a:pt x="452" y="77"/>
                  </a:lnTo>
                  <a:lnTo>
                    <a:pt x="401" y="38"/>
                  </a:lnTo>
                  <a:lnTo>
                    <a:pt x="351" y="0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1" name="Freeform 355"/>
            <p:cNvSpPr>
              <a:spLocks/>
            </p:cNvSpPr>
            <p:nvPr/>
          </p:nvSpPr>
          <p:spPr bwMode="auto">
            <a:xfrm>
              <a:off x="4889" y="567"/>
              <a:ext cx="25" cy="29"/>
            </a:xfrm>
            <a:custGeom>
              <a:avLst/>
              <a:gdLst>
                <a:gd name="T0" fmla="*/ 0 w 452"/>
                <a:gd name="T1" fmla="*/ 459 h 536"/>
                <a:gd name="T2" fmla="*/ 50 w 452"/>
                <a:gd name="T3" fmla="*/ 497 h 536"/>
                <a:gd name="T4" fmla="*/ 101 w 452"/>
                <a:gd name="T5" fmla="*/ 536 h 536"/>
                <a:gd name="T6" fmla="*/ 452 w 452"/>
                <a:gd name="T7" fmla="*/ 77 h 536"/>
                <a:gd name="T8" fmla="*/ 401 w 452"/>
                <a:gd name="T9" fmla="*/ 38 h 536"/>
                <a:gd name="T10" fmla="*/ 351 w 452"/>
                <a:gd name="T11" fmla="*/ 0 h 536"/>
                <a:gd name="T12" fmla="*/ 0 w 452"/>
                <a:gd name="T13" fmla="*/ 45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0" y="459"/>
                  </a:moveTo>
                  <a:lnTo>
                    <a:pt x="50" y="497"/>
                  </a:lnTo>
                  <a:lnTo>
                    <a:pt x="101" y="536"/>
                  </a:lnTo>
                  <a:lnTo>
                    <a:pt x="452" y="77"/>
                  </a:lnTo>
                  <a:lnTo>
                    <a:pt x="401" y="38"/>
                  </a:lnTo>
                  <a:lnTo>
                    <a:pt x="351" y="0"/>
                  </a:lnTo>
                  <a:lnTo>
                    <a:pt x="0" y="4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2" name="Freeform 356"/>
            <p:cNvSpPr>
              <a:spLocks/>
            </p:cNvSpPr>
            <p:nvPr/>
          </p:nvSpPr>
          <p:spPr bwMode="auto">
            <a:xfrm>
              <a:off x="4911" y="569"/>
              <a:ext cx="3" cy="2"/>
            </a:xfrm>
            <a:custGeom>
              <a:avLst/>
              <a:gdLst>
                <a:gd name="T0" fmla="*/ 0 w 59"/>
                <a:gd name="T1" fmla="*/ 0 h 39"/>
                <a:gd name="T2" fmla="*/ 51 w 59"/>
                <a:gd name="T3" fmla="*/ 39 h 39"/>
                <a:gd name="T4" fmla="*/ 54 w 59"/>
                <a:gd name="T5" fmla="*/ 33 h 39"/>
                <a:gd name="T6" fmla="*/ 59 w 59"/>
                <a:gd name="T7" fmla="*/ 24 h 39"/>
                <a:gd name="T8" fmla="*/ 0 w 5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9">
                  <a:moveTo>
                    <a:pt x="0" y="0"/>
                  </a:moveTo>
                  <a:lnTo>
                    <a:pt x="51" y="39"/>
                  </a:lnTo>
                  <a:lnTo>
                    <a:pt x="54" y="33"/>
                  </a:lnTo>
                  <a:lnTo>
                    <a:pt x="5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3" name="Freeform 357"/>
            <p:cNvSpPr>
              <a:spLocks/>
            </p:cNvSpPr>
            <p:nvPr/>
          </p:nvSpPr>
          <p:spPr bwMode="auto">
            <a:xfrm>
              <a:off x="4914" y="570"/>
              <a:ext cx="1" cy="1"/>
            </a:xfrm>
            <a:custGeom>
              <a:avLst/>
              <a:gdLst>
                <a:gd name="T0" fmla="*/ 0 w 8"/>
                <a:gd name="T1" fmla="*/ 15 h 15"/>
                <a:gd name="T2" fmla="*/ 3 w 8"/>
                <a:gd name="T3" fmla="*/ 9 h 15"/>
                <a:gd name="T4" fmla="*/ 8 w 8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3" y="9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4" name="Freeform 358"/>
            <p:cNvSpPr>
              <a:spLocks/>
            </p:cNvSpPr>
            <p:nvPr/>
          </p:nvSpPr>
          <p:spPr bwMode="auto">
            <a:xfrm>
              <a:off x="4908" y="538"/>
              <a:ext cx="18" cy="32"/>
            </a:xfrm>
            <a:custGeom>
              <a:avLst/>
              <a:gdLst>
                <a:gd name="T0" fmla="*/ 0 w 339"/>
                <a:gd name="T1" fmla="*/ 534 h 582"/>
                <a:gd name="T2" fmla="*/ 58 w 339"/>
                <a:gd name="T3" fmla="*/ 558 h 582"/>
                <a:gd name="T4" fmla="*/ 117 w 339"/>
                <a:gd name="T5" fmla="*/ 582 h 582"/>
                <a:gd name="T6" fmla="*/ 339 w 339"/>
                <a:gd name="T7" fmla="*/ 48 h 582"/>
                <a:gd name="T8" fmla="*/ 280 w 339"/>
                <a:gd name="T9" fmla="*/ 24 h 582"/>
                <a:gd name="T10" fmla="*/ 221 w 339"/>
                <a:gd name="T11" fmla="*/ 0 h 582"/>
                <a:gd name="T12" fmla="*/ 0 w 339"/>
                <a:gd name="T13" fmla="*/ 53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2">
                  <a:moveTo>
                    <a:pt x="0" y="534"/>
                  </a:moveTo>
                  <a:lnTo>
                    <a:pt x="58" y="558"/>
                  </a:lnTo>
                  <a:lnTo>
                    <a:pt x="117" y="582"/>
                  </a:lnTo>
                  <a:lnTo>
                    <a:pt x="339" y="48"/>
                  </a:lnTo>
                  <a:lnTo>
                    <a:pt x="280" y="24"/>
                  </a:lnTo>
                  <a:lnTo>
                    <a:pt x="221" y="0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5" name="Freeform 359"/>
            <p:cNvSpPr>
              <a:spLocks/>
            </p:cNvSpPr>
            <p:nvPr/>
          </p:nvSpPr>
          <p:spPr bwMode="auto">
            <a:xfrm>
              <a:off x="4908" y="538"/>
              <a:ext cx="18" cy="32"/>
            </a:xfrm>
            <a:custGeom>
              <a:avLst/>
              <a:gdLst>
                <a:gd name="T0" fmla="*/ 0 w 339"/>
                <a:gd name="T1" fmla="*/ 534 h 582"/>
                <a:gd name="T2" fmla="*/ 58 w 339"/>
                <a:gd name="T3" fmla="*/ 558 h 582"/>
                <a:gd name="T4" fmla="*/ 117 w 339"/>
                <a:gd name="T5" fmla="*/ 582 h 582"/>
                <a:gd name="T6" fmla="*/ 339 w 339"/>
                <a:gd name="T7" fmla="*/ 48 h 582"/>
                <a:gd name="T8" fmla="*/ 280 w 339"/>
                <a:gd name="T9" fmla="*/ 24 h 582"/>
                <a:gd name="T10" fmla="*/ 221 w 339"/>
                <a:gd name="T11" fmla="*/ 0 h 582"/>
                <a:gd name="T12" fmla="*/ 0 w 339"/>
                <a:gd name="T13" fmla="*/ 53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2">
                  <a:moveTo>
                    <a:pt x="0" y="534"/>
                  </a:moveTo>
                  <a:lnTo>
                    <a:pt x="58" y="558"/>
                  </a:lnTo>
                  <a:lnTo>
                    <a:pt x="117" y="582"/>
                  </a:lnTo>
                  <a:lnTo>
                    <a:pt x="339" y="48"/>
                  </a:lnTo>
                  <a:lnTo>
                    <a:pt x="280" y="24"/>
                  </a:lnTo>
                  <a:lnTo>
                    <a:pt x="221" y="0"/>
                  </a:lnTo>
                  <a:lnTo>
                    <a:pt x="0" y="5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6" name="Freeform 360"/>
            <p:cNvSpPr>
              <a:spLocks/>
            </p:cNvSpPr>
            <p:nvPr/>
          </p:nvSpPr>
          <p:spPr bwMode="auto">
            <a:xfrm>
              <a:off x="4923" y="539"/>
              <a:ext cx="4" cy="1"/>
            </a:xfrm>
            <a:custGeom>
              <a:avLst/>
              <a:gdLst>
                <a:gd name="T0" fmla="*/ 0 w 63"/>
                <a:gd name="T1" fmla="*/ 0 h 24"/>
                <a:gd name="T2" fmla="*/ 59 w 63"/>
                <a:gd name="T3" fmla="*/ 24 h 24"/>
                <a:gd name="T4" fmla="*/ 61 w 63"/>
                <a:gd name="T5" fmla="*/ 18 h 24"/>
                <a:gd name="T6" fmla="*/ 63 w 63"/>
                <a:gd name="T7" fmla="*/ 8 h 24"/>
                <a:gd name="T8" fmla="*/ 0 w 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0" y="0"/>
                  </a:moveTo>
                  <a:lnTo>
                    <a:pt x="59" y="24"/>
                  </a:lnTo>
                  <a:lnTo>
                    <a:pt x="61" y="18"/>
                  </a:lnTo>
                  <a:lnTo>
                    <a:pt x="6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7" name="Freeform 361"/>
            <p:cNvSpPr>
              <a:spLocks/>
            </p:cNvSpPr>
            <p:nvPr/>
          </p:nvSpPr>
          <p:spPr bwMode="auto">
            <a:xfrm>
              <a:off x="4926" y="539"/>
              <a:ext cx="1" cy="1"/>
            </a:xfrm>
            <a:custGeom>
              <a:avLst/>
              <a:gdLst>
                <a:gd name="T0" fmla="*/ 0 w 4"/>
                <a:gd name="T1" fmla="*/ 16 h 16"/>
                <a:gd name="T2" fmla="*/ 2 w 4"/>
                <a:gd name="T3" fmla="*/ 10 h 16"/>
                <a:gd name="T4" fmla="*/ 4 w 4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0" y="16"/>
                  </a:moveTo>
                  <a:lnTo>
                    <a:pt x="2" y="1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8" name="Freeform 362"/>
            <p:cNvSpPr>
              <a:spLocks/>
            </p:cNvSpPr>
            <p:nvPr/>
          </p:nvSpPr>
          <p:spPr bwMode="auto">
            <a:xfrm>
              <a:off x="4920" y="507"/>
              <a:ext cx="11" cy="32"/>
            </a:xfrm>
            <a:custGeom>
              <a:avLst/>
              <a:gdLst>
                <a:gd name="T0" fmla="*/ 0 w 201"/>
                <a:gd name="T1" fmla="*/ 574 h 590"/>
                <a:gd name="T2" fmla="*/ 63 w 201"/>
                <a:gd name="T3" fmla="*/ 582 h 590"/>
                <a:gd name="T4" fmla="*/ 126 w 201"/>
                <a:gd name="T5" fmla="*/ 590 h 590"/>
                <a:gd name="T6" fmla="*/ 201 w 201"/>
                <a:gd name="T7" fmla="*/ 17 h 590"/>
                <a:gd name="T8" fmla="*/ 139 w 201"/>
                <a:gd name="T9" fmla="*/ 8 h 590"/>
                <a:gd name="T10" fmla="*/ 76 w 201"/>
                <a:gd name="T11" fmla="*/ 0 h 590"/>
                <a:gd name="T12" fmla="*/ 0 w 201"/>
                <a:gd name="T13" fmla="*/ 5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0" y="574"/>
                  </a:moveTo>
                  <a:lnTo>
                    <a:pt x="63" y="582"/>
                  </a:lnTo>
                  <a:lnTo>
                    <a:pt x="126" y="590"/>
                  </a:lnTo>
                  <a:lnTo>
                    <a:pt x="201" y="17"/>
                  </a:lnTo>
                  <a:lnTo>
                    <a:pt x="139" y="8"/>
                  </a:lnTo>
                  <a:lnTo>
                    <a:pt x="76" y="0"/>
                  </a:lnTo>
                  <a:lnTo>
                    <a:pt x="0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79" name="Freeform 363"/>
            <p:cNvSpPr>
              <a:spLocks/>
            </p:cNvSpPr>
            <p:nvPr/>
          </p:nvSpPr>
          <p:spPr bwMode="auto">
            <a:xfrm>
              <a:off x="4920" y="507"/>
              <a:ext cx="11" cy="32"/>
            </a:xfrm>
            <a:custGeom>
              <a:avLst/>
              <a:gdLst>
                <a:gd name="T0" fmla="*/ 0 w 201"/>
                <a:gd name="T1" fmla="*/ 574 h 590"/>
                <a:gd name="T2" fmla="*/ 63 w 201"/>
                <a:gd name="T3" fmla="*/ 582 h 590"/>
                <a:gd name="T4" fmla="*/ 126 w 201"/>
                <a:gd name="T5" fmla="*/ 590 h 590"/>
                <a:gd name="T6" fmla="*/ 201 w 201"/>
                <a:gd name="T7" fmla="*/ 17 h 590"/>
                <a:gd name="T8" fmla="*/ 139 w 201"/>
                <a:gd name="T9" fmla="*/ 8 h 590"/>
                <a:gd name="T10" fmla="*/ 76 w 201"/>
                <a:gd name="T11" fmla="*/ 0 h 590"/>
                <a:gd name="T12" fmla="*/ 0 w 201"/>
                <a:gd name="T13" fmla="*/ 5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0" y="574"/>
                  </a:moveTo>
                  <a:lnTo>
                    <a:pt x="63" y="582"/>
                  </a:lnTo>
                  <a:lnTo>
                    <a:pt x="126" y="590"/>
                  </a:lnTo>
                  <a:lnTo>
                    <a:pt x="201" y="17"/>
                  </a:lnTo>
                  <a:lnTo>
                    <a:pt x="139" y="8"/>
                  </a:lnTo>
                  <a:lnTo>
                    <a:pt x="76" y="0"/>
                  </a:lnTo>
                  <a:lnTo>
                    <a:pt x="0" y="5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0" name="Freeform 364"/>
            <p:cNvSpPr>
              <a:spLocks/>
            </p:cNvSpPr>
            <p:nvPr/>
          </p:nvSpPr>
          <p:spPr bwMode="auto">
            <a:xfrm>
              <a:off x="4927" y="507"/>
              <a:ext cx="4" cy="1"/>
            </a:xfrm>
            <a:custGeom>
              <a:avLst/>
              <a:gdLst>
                <a:gd name="T0" fmla="*/ 0 w 62"/>
                <a:gd name="T1" fmla="*/ 8 h 17"/>
                <a:gd name="T2" fmla="*/ 62 w 62"/>
                <a:gd name="T3" fmla="*/ 17 h 17"/>
                <a:gd name="T4" fmla="*/ 62 w 62"/>
                <a:gd name="T5" fmla="*/ 10 h 17"/>
                <a:gd name="T6" fmla="*/ 62 w 62"/>
                <a:gd name="T7" fmla="*/ 0 h 17"/>
                <a:gd name="T8" fmla="*/ 0 w 62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7">
                  <a:moveTo>
                    <a:pt x="0" y="8"/>
                  </a:moveTo>
                  <a:lnTo>
                    <a:pt x="62" y="17"/>
                  </a:lnTo>
                  <a:lnTo>
                    <a:pt x="62" y="10"/>
                  </a:lnTo>
                  <a:lnTo>
                    <a:pt x="6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1" name="Freeform 365"/>
            <p:cNvSpPr>
              <a:spLocks/>
            </p:cNvSpPr>
            <p:nvPr/>
          </p:nvSpPr>
          <p:spPr bwMode="auto">
            <a:xfrm>
              <a:off x="4931" y="507"/>
              <a:ext cx="1" cy="1"/>
            </a:xfrm>
            <a:custGeom>
              <a:avLst/>
              <a:gdLst>
                <a:gd name="T0" fmla="*/ 17 h 17"/>
                <a:gd name="T1" fmla="*/ 10 h 17"/>
                <a:gd name="T2" fmla="*/ 0 h 1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">
                  <a:moveTo>
                    <a:pt x="0" y="17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2" name="Freeform 366"/>
            <p:cNvSpPr>
              <a:spLocks/>
            </p:cNvSpPr>
            <p:nvPr/>
          </p:nvSpPr>
          <p:spPr bwMode="auto">
            <a:xfrm>
              <a:off x="4748" y="393"/>
              <a:ext cx="7" cy="4"/>
            </a:xfrm>
            <a:custGeom>
              <a:avLst/>
              <a:gdLst>
                <a:gd name="T0" fmla="*/ 60 w 123"/>
                <a:gd name="T1" fmla="*/ 63 h 82"/>
                <a:gd name="T2" fmla="*/ 0 w 123"/>
                <a:gd name="T3" fmla="*/ 43 h 82"/>
                <a:gd name="T4" fmla="*/ 5 w 123"/>
                <a:gd name="T5" fmla="*/ 32 h 82"/>
                <a:gd name="T6" fmla="*/ 12 w 123"/>
                <a:gd name="T7" fmla="*/ 22 h 82"/>
                <a:gd name="T8" fmla="*/ 21 w 123"/>
                <a:gd name="T9" fmla="*/ 13 h 82"/>
                <a:gd name="T10" fmla="*/ 31 w 123"/>
                <a:gd name="T11" fmla="*/ 6 h 82"/>
                <a:gd name="T12" fmla="*/ 43 w 123"/>
                <a:gd name="T13" fmla="*/ 2 h 82"/>
                <a:gd name="T14" fmla="*/ 55 w 123"/>
                <a:gd name="T15" fmla="*/ 0 h 82"/>
                <a:gd name="T16" fmla="*/ 67 w 123"/>
                <a:gd name="T17" fmla="*/ 0 h 82"/>
                <a:gd name="T18" fmla="*/ 80 w 123"/>
                <a:gd name="T19" fmla="*/ 2 h 82"/>
                <a:gd name="T20" fmla="*/ 91 w 123"/>
                <a:gd name="T21" fmla="*/ 7 h 82"/>
                <a:gd name="T22" fmla="*/ 101 w 123"/>
                <a:gd name="T23" fmla="*/ 14 h 82"/>
                <a:gd name="T24" fmla="*/ 110 w 123"/>
                <a:gd name="T25" fmla="*/ 23 h 82"/>
                <a:gd name="T26" fmla="*/ 117 w 123"/>
                <a:gd name="T27" fmla="*/ 33 h 82"/>
                <a:gd name="T28" fmla="*/ 121 w 123"/>
                <a:gd name="T29" fmla="*/ 45 h 82"/>
                <a:gd name="T30" fmla="*/ 123 w 123"/>
                <a:gd name="T31" fmla="*/ 57 h 82"/>
                <a:gd name="T32" fmla="*/ 123 w 123"/>
                <a:gd name="T33" fmla="*/ 70 h 82"/>
                <a:gd name="T34" fmla="*/ 121 w 123"/>
                <a:gd name="T35" fmla="*/ 82 h 82"/>
                <a:gd name="T36" fmla="*/ 60 w 123"/>
                <a:gd name="T37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82">
                  <a:moveTo>
                    <a:pt x="60" y="63"/>
                  </a:moveTo>
                  <a:lnTo>
                    <a:pt x="0" y="43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1" y="13"/>
                  </a:lnTo>
                  <a:lnTo>
                    <a:pt x="31" y="6"/>
                  </a:lnTo>
                  <a:lnTo>
                    <a:pt x="43" y="2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80" y="2"/>
                  </a:lnTo>
                  <a:lnTo>
                    <a:pt x="91" y="7"/>
                  </a:lnTo>
                  <a:lnTo>
                    <a:pt x="101" y="14"/>
                  </a:lnTo>
                  <a:lnTo>
                    <a:pt x="110" y="23"/>
                  </a:lnTo>
                  <a:lnTo>
                    <a:pt x="117" y="33"/>
                  </a:lnTo>
                  <a:lnTo>
                    <a:pt x="121" y="45"/>
                  </a:lnTo>
                  <a:lnTo>
                    <a:pt x="123" y="57"/>
                  </a:lnTo>
                  <a:lnTo>
                    <a:pt x="123" y="70"/>
                  </a:lnTo>
                  <a:lnTo>
                    <a:pt x="121" y="82"/>
                  </a:lnTo>
                  <a:lnTo>
                    <a:pt x="6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3" name="Freeform 367"/>
            <p:cNvSpPr>
              <a:spLocks/>
            </p:cNvSpPr>
            <p:nvPr/>
          </p:nvSpPr>
          <p:spPr bwMode="auto">
            <a:xfrm>
              <a:off x="4748" y="393"/>
              <a:ext cx="7" cy="4"/>
            </a:xfrm>
            <a:custGeom>
              <a:avLst/>
              <a:gdLst>
                <a:gd name="T0" fmla="*/ 0 w 123"/>
                <a:gd name="T1" fmla="*/ 43 h 82"/>
                <a:gd name="T2" fmla="*/ 5 w 123"/>
                <a:gd name="T3" fmla="*/ 32 h 82"/>
                <a:gd name="T4" fmla="*/ 12 w 123"/>
                <a:gd name="T5" fmla="*/ 22 h 82"/>
                <a:gd name="T6" fmla="*/ 21 w 123"/>
                <a:gd name="T7" fmla="*/ 13 h 82"/>
                <a:gd name="T8" fmla="*/ 31 w 123"/>
                <a:gd name="T9" fmla="*/ 6 h 82"/>
                <a:gd name="T10" fmla="*/ 43 w 123"/>
                <a:gd name="T11" fmla="*/ 2 h 82"/>
                <a:gd name="T12" fmla="*/ 55 w 123"/>
                <a:gd name="T13" fmla="*/ 0 h 82"/>
                <a:gd name="T14" fmla="*/ 67 w 123"/>
                <a:gd name="T15" fmla="*/ 0 h 82"/>
                <a:gd name="T16" fmla="*/ 80 w 123"/>
                <a:gd name="T17" fmla="*/ 2 h 82"/>
                <a:gd name="T18" fmla="*/ 91 w 123"/>
                <a:gd name="T19" fmla="*/ 7 h 82"/>
                <a:gd name="T20" fmla="*/ 101 w 123"/>
                <a:gd name="T21" fmla="*/ 14 h 82"/>
                <a:gd name="T22" fmla="*/ 110 w 123"/>
                <a:gd name="T23" fmla="*/ 23 h 82"/>
                <a:gd name="T24" fmla="*/ 117 w 123"/>
                <a:gd name="T25" fmla="*/ 33 h 82"/>
                <a:gd name="T26" fmla="*/ 121 w 123"/>
                <a:gd name="T27" fmla="*/ 45 h 82"/>
                <a:gd name="T28" fmla="*/ 123 w 123"/>
                <a:gd name="T29" fmla="*/ 57 h 82"/>
                <a:gd name="T30" fmla="*/ 123 w 123"/>
                <a:gd name="T31" fmla="*/ 70 h 82"/>
                <a:gd name="T32" fmla="*/ 121 w 123"/>
                <a:gd name="T3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82">
                  <a:moveTo>
                    <a:pt x="0" y="43"/>
                  </a:moveTo>
                  <a:lnTo>
                    <a:pt x="5" y="32"/>
                  </a:lnTo>
                  <a:lnTo>
                    <a:pt x="12" y="22"/>
                  </a:lnTo>
                  <a:lnTo>
                    <a:pt x="21" y="13"/>
                  </a:lnTo>
                  <a:lnTo>
                    <a:pt x="31" y="6"/>
                  </a:lnTo>
                  <a:lnTo>
                    <a:pt x="43" y="2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80" y="2"/>
                  </a:lnTo>
                  <a:lnTo>
                    <a:pt x="91" y="7"/>
                  </a:lnTo>
                  <a:lnTo>
                    <a:pt x="101" y="14"/>
                  </a:lnTo>
                  <a:lnTo>
                    <a:pt x="110" y="23"/>
                  </a:lnTo>
                  <a:lnTo>
                    <a:pt x="117" y="33"/>
                  </a:lnTo>
                  <a:lnTo>
                    <a:pt x="121" y="45"/>
                  </a:lnTo>
                  <a:lnTo>
                    <a:pt x="123" y="57"/>
                  </a:lnTo>
                  <a:lnTo>
                    <a:pt x="123" y="70"/>
                  </a:lnTo>
                  <a:lnTo>
                    <a:pt x="121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4" name="Freeform 368"/>
            <p:cNvSpPr>
              <a:spLocks/>
            </p:cNvSpPr>
            <p:nvPr/>
          </p:nvSpPr>
          <p:spPr bwMode="auto">
            <a:xfrm>
              <a:off x="4738" y="395"/>
              <a:ext cx="17" cy="34"/>
            </a:xfrm>
            <a:custGeom>
              <a:avLst/>
              <a:gdLst>
                <a:gd name="T0" fmla="*/ 304 w 304"/>
                <a:gd name="T1" fmla="*/ 39 h 614"/>
                <a:gd name="T2" fmla="*/ 243 w 304"/>
                <a:gd name="T3" fmla="*/ 20 h 614"/>
                <a:gd name="T4" fmla="*/ 183 w 304"/>
                <a:gd name="T5" fmla="*/ 0 h 614"/>
                <a:gd name="T6" fmla="*/ 0 w 304"/>
                <a:gd name="T7" fmla="*/ 576 h 614"/>
                <a:gd name="T8" fmla="*/ 60 w 304"/>
                <a:gd name="T9" fmla="*/ 595 h 614"/>
                <a:gd name="T10" fmla="*/ 121 w 304"/>
                <a:gd name="T11" fmla="*/ 614 h 614"/>
                <a:gd name="T12" fmla="*/ 304 w 304"/>
                <a:gd name="T13" fmla="*/ 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4" h="614">
                  <a:moveTo>
                    <a:pt x="304" y="39"/>
                  </a:moveTo>
                  <a:lnTo>
                    <a:pt x="243" y="20"/>
                  </a:lnTo>
                  <a:lnTo>
                    <a:pt x="183" y="0"/>
                  </a:lnTo>
                  <a:lnTo>
                    <a:pt x="0" y="576"/>
                  </a:lnTo>
                  <a:lnTo>
                    <a:pt x="60" y="595"/>
                  </a:lnTo>
                  <a:lnTo>
                    <a:pt x="121" y="614"/>
                  </a:lnTo>
                  <a:lnTo>
                    <a:pt x="30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5" name="Freeform 369"/>
            <p:cNvSpPr>
              <a:spLocks/>
            </p:cNvSpPr>
            <p:nvPr/>
          </p:nvSpPr>
          <p:spPr bwMode="auto">
            <a:xfrm>
              <a:off x="4738" y="395"/>
              <a:ext cx="17" cy="34"/>
            </a:xfrm>
            <a:custGeom>
              <a:avLst/>
              <a:gdLst>
                <a:gd name="T0" fmla="*/ 304 w 304"/>
                <a:gd name="T1" fmla="*/ 39 h 614"/>
                <a:gd name="T2" fmla="*/ 243 w 304"/>
                <a:gd name="T3" fmla="*/ 20 h 614"/>
                <a:gd name="T4" fmla="*/ 183 w 304"/>
                <a:gd name="T5" fmla="*/ 0 h 614"/>
                <a:gd name="T6" fmla="*/ 0 w 304"/>
                <a:gd name="T7" fmla="*/ 576 h 614"/>
                <a:gd name="T8" fmla="*/ 60 w 304"/>
                <a:gd name="T9" fmla="*/ 595 h 614"/>
                <a:gd name="T10" fmla="*/ 121 w 304"/>
                <a:gd name="T11" fmla="*/ 614 h 614"/>
                <a:gd name="T12" fmla="*/ 304 w 304"/>
                <a:gd name="T13" fmla="*/ 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4" h="614">
                  <a:moveTo>
                    <a:pt x="304" y="39"/>
                  </a:moveTo>
                  <a:lnTo>
                    <a:pt x="243" y="20"/>
                  </a:lnTo>
                  <a:lnTo>
                    <a:pt x="183" y="0"/>
                  </a:lnTo>
                  <a:lnTo>
                    <a:pt x="0" y="576"/>
                  </a:lnTo>
                  <a:lnTo>
                    <a:pt x="60" y="595"/>
                  </a:lnTo>
                  <a:lnTo>
                    <a:pt x="121" y="614"/>
                  </a:lnTo>
                  <a:lnTo>
                    <a:pt x="304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6" name="Freeform 370"/>
            <p:cNvSpPr>
              <a:spLocks/>
            </p:cNvSpPr>
            <p:nvPr/>
          </p:nvSpPr>
          <p:spPr bwMode="auto">
            <a:xfrm>
              <a:off x="4738" y="427"/>
              <a:ext cx="3" cy="1"/>
            </a:xfrm>
            <a:custGeom>
              <a:avLst/>
              <a:gdLst>
                <a:gd name="T0" fmla="*/ 62 w 62"/>
                <a:gd name="T1" fmla="*/ 19 h 19"/>
                <a:gd name="T2" fmla="*/ 2 w 62"/>
                <a:gd name="T3" fmla="*/ 0 h 19"/>
                <a:gd name="T4" fmla="*/ 1 w 62"/>
                <a:gd name="T5" fmla="*/ 6 h 19"/>
                <a:gd name="T6" fmla="*/ 0 w 62"/>
                <a:gd name="T7" fmla="*/ 17 h 19"/>
                <a:gd name="T8" fmla="*/ 62 w 62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9">
                  <a:moveTo>
                    <a:pt x="62" y="19"/>
                  </a:moveTo>
                  <a:lnTo>
                    <a:pt x="2" y="0"/>
                  </a:lnTo>
                  <a:lnTo>
                    <a:pt x="1" y="6"/>
                  </a:lnTo>
                  <a:lnTo>
                    <a:pt x="0" y="17"/>
                  </a:lnTo>
                  <a:lnTo>
                    <a:pt x="6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7" name="Freeform 371"/>
            <p:cNvSpPr>
              <a:spLocks/>
            </p:cNvSpPr>
            <p:nvPr/>
          </p:nvSpPr>
          <p:spPr bwMode="auto">
            <a:xfrm>
              <a:off x="4738" y="427"/>
              <a:ext cx="1" cy="1"/>
            </a:xfrm>
            <a:custGeom>
              <a:avLst/>
              <a:gdLst>
                <a:gd name="T0" fmla="*/ 2 w 2"/>
                <a:gd name="T1" fmla="*/ 0 h 17"/>
                <a:gd name="T2" fmla="*/ 1 w 2"/>
                <a:gd name="T3" fmla="*/ 6 h 17"/>
                <a:gd name="T4" fmla="*/ 0 w 2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7">
                  <a:moveTo>
                    <a:pt x="2" y="0"/>
                  </a:moveTo>
                  <a:lnTo>
                    <a:pt x="1" y="6"/>
                  </a:lnTo>
                  <a:lnTo>
                    <a:pt x="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8" name="Freeform 372"/>
            <p:cNvSpPr>
              <a:spLocks/>
            </p:cNvSpPr>
            <p:nvPr/>
          </p:nvSpPr>
          <p:spPr bwMode="auto">
            <a:xfrm>
              <a:off x="4737" y="428"/>
              <a:ext cx="8" cy="34"/>
            </a:xfrm>
            <a:custGeom>
              <a:avLst/>
              <a:gdLst>
                <a:gd name="T0" fmla="*/ 147 w 147"/>
                <a:gd name="T1" fmla="*/ 4 h 608"/>
                <a:gd name="T2" fmla="*/ 84 w 147"/>
                <a:gd name="T3" fmla="*/ 2 h 608"/>
                <a:gd name="T4" fmla="*/ 22 w 147"/>
                <a:gd name="T5" fmla="*/ 0 h 608"/>
                <a:gd name="T6" fmla="*/ 0 w 147"/>
                <a:gd name="T7" fmla="*/ 604 h 608"/>
                <a:gd name="T8" fmla="*/ 63 w 147"/>
                <a:gd name="T9" fmla="*/ 606 h 608"/>
                <a:gd name="T10" fmla="*/ 126 w 147"/>
                <a:gd name="T11" fmla="*/ 608 h 608"/>
                <a:gd name="T12" fmla="*/ 147 w 147"/>
                <a:gd name="T13" fmla="*/ 4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608">
                  <a:moveTo>
                    <a:pt x="147" y="4"/>
                  </a:moveTo>
                  <a:lnTo>
                    <a:pt x="84" y="2"/>
                  </a:lnTo>
                  <a:lnTo>
                    <a:pt x="22" y="0"/>
                  </a:lnTo>
                  <a:lnTo>
                    <a:pt x="0" y="604"/>
                  </a:lnTo>
                  <a:lnTo>
                    <a:pt x="63" y="606"/>
                  </a:lnTo>
                  <a:lnTo>
                    <a:pt x="126" y="608"/>
                  </a:lnTo>
                  <a:lnTo>
                    <a:pt x="14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89" name="Freeform 373"/>
            <p:cNvSpPr>
              <a:spLocks/>
            </p:cNvSpPr>
            <p:nvPr/>
          </p:nvSpPr>
          <p:spPr bwMode="auto">
            <a:xfrm>
              <a:off x="4737" y="428"/>
              <a:ext cx="8" cy="34"/>
            </a:xfrm>
            <a:custGeom>
              <a:avLst/>
              <a:gdLst>
                <a:gd name="T0" fmla="*/ 147 w 147"/>
                <a:gd name="T1" fmla="*/ 4 h 608"/>
                <a:gd name="T2" fmla="*/ 84 w 147"/>
                <a:gd name="T3" fmla="*/ 2 h 608"/>
                <a:gd name="T4" fmla="*/ 22 w 147"/>
                <a:gd name="T5" fmla="*/ 0 h 608"/>
                <a:gd name="T6" fmla="*/ 0 w 147"/>
                <a:gd name="T7" fmla="*/ 604 h 608"/>
                <a:gd name="T8" fmla="*/ 63 w 147"/>
                <a:gd name="T9" fmla="*/ 606 h 608"/>
                <a:gd name="T10" fmla="*/ 126 w 147"/>
                <a:gd name="T11" fmla="*/ 608 h 608"/>
                <a:gd name="T12" fmla="*/ 147 w 147"/>
                <a:gd name="T13" fmla="*/ 4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608">
                  <a:moveTo>
                    <a:pt x="147" y="4"/>
                  </a:moveTo>
                  <a:lnTo>
                    <a:pt x="84" y="2"/>
                  </a:lnTo>
                  <a:lnTo>
                    <a:pt x="22" y="0"/>
                  </a:lnTo>
                  <a:lnTo>
                    <a:pt x="0" y="604"/>
                  </a:lnTo>
                  <a:lnTo>
                    <a:pt x="63" y="606"/>
                  </a:lnTo>
                  <a:lnTo>
                    <a:pt x="126" y="608"/>
                  </a:lnTo>
                  <a:lnTo>
                    <a:pt x="14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0" name="Freeform 374"/>
            <p:cNvSpPr>
              <a:spLocks/>
            </p:cNvSpPr>
            <p:nvPr/>
          </p:nvSpPr>
          <p:spPr bwMode="auto">
            <a:xfrm>
              <a:off x="4737" y="461"/>
              <a:ext cx="3" cy="1"/>
            </a:xfrm>
            <a:custGeom>
              <a:avLst/>
              <a:gdLst>
                <a:gd name="T0" fmla="*/ 63 w 63"/>
                <a:gd name="T1" fmla="*/ 2 h 17"/>
                <a:gd name="T2" fmla="*/ 0 w 63"/>
                <a:gd name="T3" fmla="*/ 0 h 17"/>
                <a:gd name="T4" fmla="*/ 0 w 63"/>
                <a:gd name="T5" fmla="*/ 6 h 17"/>
                <a:gd name="T6" fmla="*/ 1 w 63"/>
                <a:gd name="T7" fmla="*/ 17 h 17"/>
                <a:gd name="T8" fmla="*/ 63 w 63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7">
                  <a:moveTo>
                    <a:pt x="63" y="2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" y="17"/>
                  </a:lnTo>
                  <a:lnTo>
                    <a:pt x="6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1" name="Freeform 375"/>
            <p:cNvSpPr>
              <a:spLocks/>
            </p:cNvSpPr>
            <p:nvPr/>
          </p:nvSpPr>
          <p:spPr bwMode="auto">
            <a:xfrm>
              <a:off x="4737" y="461"/>
              <a:ext cx="1" cy="1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6 h 17"/>
                <a:gd name="T4" fmla="*/ 1 w 1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6"/>
                  </a:lnTo>
                  <a:lnTo>
                    <a:pt x="1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2" name="Freeform 376"/>
            <p:cNvSpPr>
              <a:spLocks/>
            </p:cNvSpPr>
            <p:nvPr/>
          </p:nvSpPr>
          <p:spPr bwMode="auto">
            <a:xfrm>
              <a:off x="4737" y="461"/>
              <a:ext cx="14" cy="34"/>
            </a:xfrm>
            <a:custGeom>
              <a:avLst/>
              <a:gdLst>
                <a:gd name="T0" fmla="*/ 124 w 266"/>
                <a:gd name="T1" fmla="*/ 0 h 618"/>
                <a:gd name="T2" fmla="*/ 62 w 266"/>
                <a:gd name="T3" fmla="*/ 15 h 618"/>
                <a:gd name="T4" fmla="*/ 0 w 266"/>
                <a:gd name="T5" fmla="*/ 30 h 618"/>
                <a:gd name="T6" fmla="*/ 143 w 266"/>
                <a:gd name="T7" fmla="*/ 618 h 618"/>
                <a:gd name="T8" fmla="*/ 205 w 266"/>
                <a:gd name="T9" fmla="*/ 603 h 618"/>
                <a:gd name="T10" fmla="*/ 266 w 266"/>
                <a:gd name="T11" fmla="*/ 588 h 618"/>
                <a:gd name="T12" fmla="*/ 124 w 266"/>
                <a:gd name="T13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618">
                  <a:moveTo>
                    <a:pt x="124" y="0"/>
                  </a:moveTo>
                  <a:lnTo>
                    <a:pt x="62" y="15"/>
                  </a:lnTo>
                  <a:lnTo>
                    <a:pt x="0" y="30"/>
                  </a:lnTo>
                  <a:lnTo>
                    <a:pt x="143" y="618"/>
                  </a:lnTo>
                  <a:lnTo>
                    <a:pt x="205" y="603"/>
                  </a:lnTo>
                  <a:lnTo>
                    <a:pt x="266" y="58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3" name="Freeform 377"/>
            <p:cNvSpPr>
              <a:spLocks/>
            </p:cNvSpPr>
            <p:nvPr/>
          </p:nvSpPr>
          <p:spPr bwMode="auto">
            <a:xfrm>
              <a:off x="4737" y="461"/>
              <a:ext cx="14" cy="34"/>
            </a:xfrm>
            <a:custGeom>
              <a:avLst/>
              <a:gdLst>
                <a:gd name="T0" fmla="*/ 124 w 266"/>
                <a:gd name="T1" fmla="*/ 0 h 618"/>
                <a:gd name="T2" fmla="*/ 62 w 266"/>
                <a:gd name="T3" fmla="*/ 15 h 618"/>
                <a:gd name="T4" fmla="*/ 0 w 266"/>
                <a:gd name="T5" fmla="*/ 30 h 618"/>
                <a:gd name="T6" fmla="*/ 143 w 266"/>
                <a:gd name="T7" fmla="*/ 618 h 618"/>
                <a:gd name="T8" fmla="*/ 205 w 266"/>
                <a:gd name="T9" fmla="*/ 603 h 618"/>
                <a:gd name="T10" fmla="*/ 266 w 266"/>
                <a:gd name="T11" fmla="*/ 588 h 618"/>
                <a:gd name="T12" fmla="*/ 124 w 266"/>
                <a:gd name="T13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618">
                  <a:moveTo>
                    <a:pt x="124" y="0"/>
                  </a:moveTo>
                  <a:lnTo>
                    <a:pt x="62" y="15"/>
                  </a:lnTo>
                  <a:lnTo>
                    <a:pt x="0" y="30"/>
                  </a:lnTo>
                  <a:lnTo>
                    <a:pt x="143" y="618"/>
                  </a:lnTo>
                  <a:lnTo>
                    <a:pt x="205" y="603"/>
                  </a:lnTo>
                  <a:lnTo>
                    <a:pt x="266" y="588"/>
                  </a:lnTo>
                  <a:lnTo>
                    <a:pt x="1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4" name="Freeform 378"/>
            <p:cNvSpPr>
              <a:spLocks/>
            </p:cNvSpPr>
            <p:nvPr/>
          </p:nvSpPr>
          <p:spPr bwMode="auto">
            <a:xfrm>
              <a:off x="4745" y="494"/>
              <a:ext cx="3" cy="2"/>
            </a:xfrm>
            <a:custGeom>
              <a:avLst/>
              <a:gdLst>
                <a:gd name="T0" fmla="*/ 62 w 62"/>
                <a:gd name="T1" fmla="*/ 0 h 31"/>
                <a:gd name="T2" fmla="*/ 0 w 62"/>
                <a:gd name="T3" fmla="*/ 15 h 31"/>
                <a:gd name="T4" fmla="*/ 2 w 62"/>
                <a:gd name="T5" fmla="*/ 21 h 31"/>
                <a:gd name="T6" fmla="*/ 6 w 62"/>
                <a:gd name="T7" fmla="*/ 31 h 31"/>
                <a:gd name="T8" fmla="*/ 62 w 6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1">
                  <a:moveTo>
                    <a:pt x="62" y="0"/>
                  </a:moveTo>
                  <a:lnTo>
                    <a:pt x="0" y="15"/>
                  </a:lnTo>
                  <a:lnTo>
                    <a:pt x="2" y="21"/>
                  </a:lnTo>
                  <a:lnTo>
                    <a:pt x="6" y="3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5" name="Freeform 379"/>
            <p:cNvSpPr>
              <a:spLocks/>
            </p:cNvSpPr>
            <p:nvPr/>
          </p:nvSpPr>
          <p:spPr bwMode="auto">
            <a:xfrm>
              <a:off x="4745" y="495"/>
              <a:ext cx="1" cy="1"/>
            </a:xfrm>
            <a:custGeom>
              <a:avLst/>
              <a:gdLst>
                <a:gd name="T0" fmla="*/ 0 w 6"/>
                <a:gd name="T1" fmla="*/ 0 h 16"/>
                <a:gd name="T2" fmla="*/ 2 w 6"/>
                <a:gd name="T3" fmla="*/ 6 h 16"/>
                <a:gd name="T4" fmla="*/ 6 w 6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lnTo>
                    <a:pt x="2" y="6"/>
                  </a:lnTo>
                  <a:lnTo>
                    <a:pt x="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6" name="Freeform 380"/>
            <p:cNvSpPr>
              <a:spLocks/>
            </p:cNvSpPr>
            <p:nvPr/>
          </p:nvSpPr>
          <p:spPr bwMode="auto">
            <a:xfrm>
              <a:off x="4745" y="492"/>
              <a:ext cx="22" cy="33"/>
            </a:xfrm>
            <a:custGeom>
              <a:avLst/>
              <a:gdLst>
                <a:gd name="T0" fmla="*/ 111 w 407"/>
                <a:gd name="T1" fmla="*/ 0 h 590"/>
                <a:gd name="T2" fmla="*/ 56 w 407"/>
                <a:gd name="T3" fmla="*/ 32 h 590"/>
                <a:gd name="T4" fmla="*/ 0 w 407"/>
                <a:gd name="T5" fmla="*/ 63 h 590"/>
                <a:gd name="T6" fmla="*/ 295 w 407"/>
                <a:gd name="T7" fmla="*/ 590 h 590"/>
                <a:gd name="T8" fmla="*/ 351 w 407"/>
                <a:gd name="T9" fmla="*/ 559 h 590"/>
                <a:gd name="T10" fmla="*/ 407 w 407"/>
                <a:gd name="T11" fmla="*/ 527 h 590"/>
                <a:gd name="T12" fmla="*/ 111 w 407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590">
                  <a:moveTo>
                    <a:pt x="111" y="0"/>
                  </a:moveTo>
                  <a:lnTo>
                    <a:pt x="56" y="32"/>
                  </a:lnTo>
                  <a:lnTo>
                    <a:pt x="0" y="63"/>
                  </a:lnTo>
                  <a:lnTo>
                    <a:pt x="295" y="590"/>
                  </a:lnTo>
                  <a:lnTo>
                    <a:pt x="351" y="559"/>
                  </a:lnTo>
                  <a:lnTo>
                    <a:pt x="407" y="52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7" name="Freeform 381"/>
            <p:cNvSpPr>
              <a:spLocks/>
            </p:cNvSpPr>
            <p:nvPr/>
          </p:nvSpPr>
          <p:spPr bwMode="auto">
            <a:xfrm>
              <a:off x="4745" y="492"/>
              <a:ext cx="22" cy="33"/>
            </a:xfrm>
            <a:custGeom>
              <a:avLst/>
              <a:gdLst>
                <a:gd name="T0" fmla="*/ 111 w 407"/>
                <a:gd name="T1" fmla="*/ 0 h 590"/>
                <a:gd name="T2" fmla="*/ 56 w 407"/>
                <a:gd name="T3" fmla="*/ 32 h 590"/>
                <a:gd name="T4" fmla="*/ 0 w 407"/>
                <a:gd name="T5" fmla="*/ 63 h 590"/>
                <a:gd name="T6" fmla="*/ 295 w 407"/>
                <a:gd name="T7" fmla="*/ 590 h 590"/>
                <a:gd name="T8" fmla="*/ 351 w 407"/>
                <a:gd name="T9" fmla="*/ 559 h 590"/>
                <a:gd name="T10" fmla="*/ 407 w 407"/>
                <a:gd name="T11" fmla="*/ 527 h 590"/>
                <a:gd name="T12" fmla="*/ 111 w 407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590">
                  <a:moveTo>
                    <a:pt x="111" y="0"/>
                  </a:moveTo>
                  <a:lnTo>
                    <a:pt x="56" y="32"/>
                  </a:lnTo>
                  <a:lnTo>
                    <a:pt x="0" y="63"/>
                  </a:lnTo>
                  <a:lnTo>
                    <a:pt x="295" y="590"/>
                  </a:lnTo>
                  <a:lnTo>
                    <a:pt x="351" y="559"/>
                  </a:lnTo>
                  <a:lnTo>
                    <a:pt x="407" y="527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8" name="Freeform 382"/>
            <p:cNvSpPr>
              <a:spLocks/>
            </p:cNvSpPr>
            <p:nvPr/>
          </p:nvSpPr>
          <p:spPr bwMode="auto">
            <a:xfrm>
              <a:off x="4761" y="523"/>
              <a:ext cx="3" cy="3"/>
            </a:xfrm>
            <a:custGeom>
              <a:avLst/>
              <a:gdLst>
                <a:gd name="T0" fmla="*/ 56 w 56"/>
                <a:gd name="T1" fmla="*/ 0 h 44"/>
                <a:gd name="T2" fmla="*/ 0 w 56"/>
                <a:gd name="T3" fmla="*/ 31 h 44"/>
                <a:gd name="T4" fmla="*/ 4 w 56"/>
                <a:gd name="T5" fmla="*/ 36 h 44"/>
                <a:gd name="T6" fmla="*/ 12 w 56"/>
                <a:gd name="T7" fmla="*/ 44 h 44"/>
                <a:gd name="T8" fmla="*/ 56 w 5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4">
                  <a:moveTo>
                    <a:pt x="56" y="0"/>
                  </a:moveTo>
                  <a:lnTo>
                    <a:pt x="0" y="31"/>
                  </a:lnTo>
                  <a:lnTo>
                    <a:pt x="4" y="36"/>
                  </a:lnTo>
                  <a:lnTo>
                    <a:pt x="12" y="4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799" name="Freeform 383"/>
            <p:cNvSpPr>
              <a:spLocks/>
            </p:cNvSpPr>
            <p:nvPr/>
          </p:nvSpPr>
          <p:spPr bwMode="auto">
            <a:xfrm>
              <a:off x="4761" y="525"/>
              <a:ext cx="1" cy="1"/>
            </a:xfrm>
            <a:custGeom>
              <a:avLst/>
              <a:gdLst>
                <a:gd name="T0" fmla="*/ 0 w 12"/>
                <a:gd name="T1" fmla="*/ 0 h 13"/>
                <a:gd name="T2" fmla="*/ 4 w 12"/>
                <a:gd name="T3" fmla="*/ 5 h 13"/>
                <a:gd name="T4" fmla="*/ 12 w 12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3">
                  <a:moveTo>
                    <a:pt x="0" y="0"/>
                  </a:moveTo>
                  <a:lnTo>
                    <a:pt x="4" y="5"/>
                  </a:lnTo>
                  <a:lnTo>
                    <a:pt x="1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0" name="Freeform 384"/>
            <p:cNvSpPr>
              <a:spLocks/>
            </p:cNvSpPr>
            <p:nvPr/>
          </p:nvSpPr>
          <p:spPr bwMode="auto">
            <a:xfrm>
              <a:off x="4762" y="521"/>
              <a:ext cx="29" cy="29"/>
            </a:xfrm>
            <a:custGeom>
              <a:avLst/>
              <a:gdLst>
                <a:gd name="T0" fmla="*/ 89 w 515"/>
                <a:gd name="T1" fmla="*/ 0 h 516"/>
                <a:gd name="T2" fmla="*/ 44 w 515"/>
                <a:gd name="T3" fmla="*/ 45 h 516"/>
                <a:gd name="T4" fmla="*/ 0 w 515"/>
                <a:gd name="T5" fmla="*/ 89 h 516"/>
                <a:gd name="T6" fmla="*/ 426 w 515"/>
                <a:gd name="T7" fmla="*/ 516 h 516"/>
                <a:gd name="T8" fmla="*/ 471 w 515"/>
                <a:gd name="T9" fmla="*/ 472 h 516"/>
                <a:gd name="T10" fmla="*/ 515 w 515"/>
                <a:gd name="T11" fmla="*/ 427 h 516"/>
                <a:gd name="T12" fmla="*/ 89 w 515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516">
                  <a:moveTo>
                    <a:pt x="89" y="0"/>
                  </a:moveTo>
                  <a:lnTo>
                    <a:pt x="44" y="45"/>
                  </a:lnTo>
                  <a:lnTo>
                    <a:pt x="0" y="89"/>
                  </a:lnTo>
                  <a:lnTo>
                    <a:pt x="426" y="516"/>
                  </a:lnTo>
                  <a:lnTo>
                    <a:pt x="471" y="472"/>
                  </a:lnTo>
                  <a:lnTo>
                    <a:pt x="515" y="427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1" name="Freeform 385"/>
            <p:cNvSpPr>
              <a:spLocks/>
            </p:cNvSpPr>
            <p:nvPr/>
          </p:nvSpPr>
          <p:spPr bwMode="auto">
            <a:xfrm>
              <a:off x="4762" y="521"/>
              <a:ext cx="29" cy="29"/>
            </a:xfrm>
            <a:custGeom>
              <a:avLst/>
              <a:gdLst>
                <a:gd name="T0" fmla="*/ 89 w 515"/>
                <a:gd name="T1" fmla="*/ 0 h 516"/>
                <a:gd name="T2" fmla="*/ 44 w 515"/>
                <a:gd name="T3" fmla="*/ 45 h 516"/>
                <a:gd name="T4" fmla="*/ 0 w 515"/>
                <a:gd name="T5" fmla="*/ 89 h 516"/>
                <a:gd name="T6" fmla="*/ 426 w 515"/>
                <a:gd name="T7" fmla="*/ 516 h 516"/>
                <a:gd name="T8" fmla="*/ 471 w 515"/>
                <a:gd name="T9" fmla="*/ 472 h 516"/>
                <a:gd name="T10" fmla="*/ 515 w 515"/>
                <a:gd name="T11" fmla="*/ 427 h 516"/>
                <a:gd name="T12" fmla="*/ 89 w 515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516">
                  <a:moveTo>
                    <a:pt x="89" y="0"/>
                  </a:moveTo>
                  <a:lnTo>
                    <a:pt x="44" y="45"/>
                  </a:lnTo>
                  <a:lnTo>
                    <a:pt x="0" y="89"/>
                  </a:lnTo>
                  <a:lnTo>
                    <a:pt x="426" y="516"/>
                  </a:lnTo>
                  <a:lnTo>
                    <a:pt x="471" y="472"/>
                  </a:lnTo>
                  <a:lnTo>
                    <a:pt x="515" y="427"/>
                  </a:lnTo>
                  <a:lnTo>
                    <a:pt x="8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2" name="Freeform 386"/>
            <p:cNvSpPr>
              <a:spLocks/>
            </p:cNvSpPr>
            <p:nvPr/>
          </p:nvSpPr>
          <p:spPr bwMode="auto">
            <a:xfrm>
              <a:off x="4786" y="547"/>
              <a:ext cx="2" cy="3"/>
            </a:xfrm>
            <a:custGeom>
              <a:avLst/>
              <a:gdLst>
                <a:gd name="T0" fmla="*/ 45 w 45"/>
                <a:gd name="T1" fmla="*/ 0 h 54"/>
                <a:gd name="T2" fmla="*/ 0 w 45"/>
                <a:gd name="T3" fmla="*/ 44 h 54"/>
                <a:gd name="T4" fmla="*/ 6 w 45"/>
                <a:gd name="T5" fmla="*/ 48 h 54"/>
                <a:gd name="T6" fmla="*/ 14 w 45"/>
                <a:gd name="T7" fmla="*/ 54 h 54"/>
                <a:gd name="T8" fmla="*/ 45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45" y="0"/>
                  </a:moveTo>
                  <a:lnTo>
                    <a:pt x="0" y="44"/>
                  </a:lnTo>
                  <a:lnTo>
                    <a:pt x="6" y="48"/>
                  </a:lnTo>
                  <a:lnTo>
                    <a:pt x="14" y="5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3" name="Freeform 387"/>
            <p:cNvSpPr>
              <a:spLocks/>
            </p:cNvSpPr>
            <p:nvPr/>
          </p:nvSpPr>
          <p:spPr bwMode="auto">
            <a:xfrm>
              <a:off x="4786" y="550"/>
              <a:ext cx="1" cy="1"/>
            </a:xfrm>
            <a:custGeom>
              <a:avLst/>
              <a:gdLst>
                <a:gd name="T0" fmla="*/ 0 w 14"/>
                <a:gd name="T1" fmla="*/ 0 h 10"/>
                <a:gd name="T2" fmla="*/ 6 w 14"/>
                <a:gd name="T3" fmla="*/ 4 h 10"/>
                <a:gd name="T4" fmla="*/ 14 w 14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4"/>
                  </a:lnTo>
                  <a:lnTo>
                    <a:pt x="14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4" name="Freeform 388"/>
            <p:cNvSpPr>
              <a:spLocks/>
            </p:cNvSpPr>
            <p:nvPr/>
          </p:nvSpPr>
          <p:spPr bwMode="auto">
            <a:xfrm>
              <a:off x="4786" y="544"/>
              <a:ext cx="33" cy="23"/>
            </a:xfrm>
            <a:custGeom>
              <a:avLst/>
              <a:gdLst>
                <a:gd name="T0" fmla="*/ 62 w 588"/>
                <a:gd name="T1" fmla="*/ 0 h 405"/>
                <a:gd name="T2" fmla="*/ 31 w 588"/>
                <a:gd name="T3" fmla="*/ 55 h 405"/>
                <a:gd name="T4" fmla="*/ 0 w 588"/>
                <a:gd name="T5" fmla="*/ 109 h 405"/>
                <a:gd name="T6" fmla="*/ 526 w 588"/>
                <a:gd name="T7" fmla="*/ 405 h 405"/>
                <a:gd name="T8" fmla="*/ 557 w 588"/>
                <a:gd name="T9" fmla="*/ 350 h 405"/>
                <a:gd name="T10" fmla="*/ 588 w 588"/>
                <a:gd name="T11" fmla="*/ 295 h 405"/>
                <a:gd name="T12" fmla="*/ 62 w 588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405">
                  <a:moveTo>
                    <a:pt x="62" y="0"/>
                  </a:moveTo>
                  <a:lnTo>
                    <a:pt x="31" y="55"/>
                  </a:lnTo>
                  <a:lnTo>
                    <a:pt x="0" y="109"/>
                  </a:lnTo>
                  <a:lnTo>
                    <a:pt x="526" y="405"/>
                  </a:lnTo>
                  <a:lnTo>
                    <a:pt x="557" y="350"/>
                  </a:lnTo>
                  <a:lnTo>
                    <a:pt x="588" y="29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5" name="Freeform 389"/>
            <p:cNvSpPr>
              <a:spLocks/>
            </p:cNvSpPr>
            <p:nvPr/>
          </p:nvSpPr>
          <p:spPr bwMode="auto">
            <a:xfrm>
              <a:off x="4786" y="544"/>
              <a:ext cx="33" cy="23"/>
            </a:xfrm>
            <a:custGeom>
              <a:avLst/>
              <a:gdLst>
                <a:gd name="T0" fmla="*/ 62 w 588"/>
                <a:gd name="T1" fmla="*/ 0 h 405"/>
                <a:gd name="T2" fmla="*/ 31 w 588"/>
                <a:gd name="T3" fmla="*/ 55 h 405"/>
                <a:gd name="T4" fmla="*/ 0 w 588"/>
                <a:gd name="T5" fmla="*/ 109 h 405"/>
                <a:gd name="T6" fmla="*/ 526 w 588"/>
                <a:gd name="T7" fmla="*/ 405 h 405"/>
                <a:gd name="T8" fmla="*/ 557 w 588"/>
                <a:gd name="T9" fmla="*/ 350 h 405"/>
                <a:gd name="T10" fmla="*/ 588 w 588"/>
                <a:gd name="T11" fmla="*/ 295 h 405"/>
                <a:gd name="T12" fmla="*/ 62 w 588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405">
                  <a:moveTo>
                    <a:pt x="62" y="0"/>
                  </a:moveTo>
                  <a:lnTo>
                    <a:pt x="31" y="55"/>
                  </a:lnTo>
                  <a:lnTo>
                    <a:pt x="0" y="109"/>
                  </a:lnTo>
                  <a:lnTo>
                    <a:pt x="526" y="405"/>
                  </a:lnTo>
                  <a:lnTo>
                    <a:pt x="557" y="350"/>
                  </a:lnTo>
                  <a:lnTo>
                    <a:pt x="588" y="295"/>
                  </a:lnTo>
                  <a:lnTo>
                    <a:pt x="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6" name="Freeform 390"/>
            <p:cNvSpPr>
              <a:spLocks/>
            </p:cNvSpPr>
            <p:nvPr/>
          </p:nvSpPr>
          <p:spPr bwMode="auto">
            <a:xfrm>
              <a:off x="4816" y="564"/>
              <a:ext cx="1" cy="3"/>
            </a:xfrm>
            <a:custGeom>
              <a:avLst/>
              <a:gdLst>
                <a:gd name="T0" fmla="*/ 31 w 31"/>
                <a:gd name="T1" fmla="*/ 0 h 62"/>
                <a:gd name="T2" fmla="*/ 0 w 31"/>
                <a:gd name="T3" fmla="*/ 55 h 62"/>
                <a:gd name="T4" fmla="*/ 6 w 31"/>
                <a:gd name="T5" fmla="*/ 58 h 62"/>
                <a:gd name="T6" fmla="*/ 16 w 31"/>
                <a:gd name="T7" fmla="*/ 62 h 62"/>
                <a:gd name="T8" fmla="*/ 31 w 31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2">
                  <a:moveTo>
                    <a:pt x="31" y="0"/>
                  </a:moveTo>
                  <a:lnTo>
                    <a:pt x="0" y="55"/>
                  </a:lnTo>
                  <a:lnTo>
                    <a:pt x="6" y="58"/>
                  </a:lnTo>
                  <a:lnTo>
                    <a:pt x="16" y="6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7" name="Freeform 391"/>
            <p:cNvSpPr>
              <a:spLocks/>
            </p:cNvSpPr>
            <p:nvPr/>
          </p:nvSpPr>
          <p:spPr bwMode="auto">
            <a:xfrm>
              <a:off x="4816" y="567"/>
              <a:ext cx="1" cy="1"/>
            </a:xfrm>
            <a:custGeom>
              <a:avLst/>
              <a:gdLst>
                <a:gd name="T0" fmla="*/ 0 w 16"/>
                <a:gd name="T1" fmla="*/ 0 h 7"/>
                <a:gd name="T2" fmla="*/ 6 w 16"/>
                <a:gd name="T3" fmla="*/ 3 h 7"/>
                <a:gd name="T4" fmla="*/ 16 w 16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6" y="3"/>
                  </a:lnTo>
                  <a:lnTo>
                    <a:pt x="16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8" name="Freeform 392"/>
            <p:cNvSpPr>
              <a:spLocks/>
            </p:cNvSpPr>
            <p:nvPr/>
          </p:nvSpPr>
          <p:spPr bwMode="auto">
            <a:xfrm>
              <a:off x="4816" y="560"/>
              <a:ext cx="35" cy="15"/>
            </a:xfrm>
            <a:custGeom>
              <a:avLst/>
              <a:gdLst>
                <a:gd name="T0" fmla="*/ 30 w 617"/>
                <a:gd name="T1" fmla="*/ 0 h 266"/>
                <a:gd name="T2" fmla="*/ 15 w 617"/>
                <a:gd name="T3" fmla="*/ 62 h 266"/>
                <a:gd name="T4" fmla="*/ 0 w 617"/>
                <a:gd name="T5" fmla="*/ 124 h 266"/>
                <a:gd name="T6" fmla="*/ 587 w 617"/>
                <a:gd name="T7" fmla="*/ 266 h 266"/>
                <a:gd name="T8" fmla="*/ 602 w 617"/>
                <a:gd name="T9" fmla="*/ 205 h 266"/>
                <a:gd name="T10" fmla="*/ 617 w 617"/>
                <a:gd name="T11" fmla="*/ 143 h 266"/>
                <a:gd name="T12" fmla="*/ 30 w 617"/>
                <a:gd name="T1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7" h="266">
                  <a:moveTo>
                    <a:pt x="30" y="0"/>
                  </a:moveTo>
                  <a:lnTo>
                    <a:pt x="15" y="62"/>
                  </a:lnTo>
                  <a:lnTo>
                    <a:pt x="0" y="124"/>
                  </a:lnTo>
                  <a:lnTo>
                    <a:pt x="587" y="266"/>
                  </a:lnTo>
                  <a:lnTo>
                    <a:pt x="602" y="205"/>
                  </a:lnTo>
                  <a:lnTo>
                    <a:pt x="617" y="1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09" name="Freeform 393"/>
            <p:cNvSpPr>
              <a:spLocks/>
            </p:cNvSpPr>
            <p:nvPr/>
          </p:nvSpPr>
          <p:spPr bwMode="auto">
            <a:xfrm>
              <a:off x="4816" y="560"/>
              <a:ext cx="35" cy="15"/>
            </a:xfrm>
            <a:custGeom>
              <a:avLst/>
              <a:gdLst>
                <a:gd name="T0" fmla="*/ 30 w 617"/>
                <a:gd name="T1" fmla="*/ 0 h 266"/>
                <a:gd name="T2" fmla="*/ 15 w 617"/>
                <a:gd name="T3" fmla="*/ 62 h 266"/>
                <a:gd name="T4" fmla="*/ 0 w 617"/>
                <a:gd name="T5" fmla="*/ 124 h 266"/>
                <a:gd name="T6" fmla="*/ 587 w 617"/>
                <a:gd name="T7" fmla="*/ 266 h 266"/>
                <a:gd name="T8" fmla="*/ 602 w 617"/>
                <a:gd name="T9" fmla="*/ 205 h 266"/>
                <a:gd name="T10" fmla="*/ 617 w 617"/>
                <a:gd name="T11" fmla="*/ 143 h 266"/>
                <a:gd name="T12" fmla="*/ 30 w 617"/>
                <a:gd name="T1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7" h="266">
                  <a:moveTo>
                    <a:pt x="30" y="0"/>
                  </a:moveTo>
                  <a:lnTo>
                    <a:pt x="15" y="62"/>
                  </a:lnTo>
                  <a:lnTo>
                    <a:pt x="0" y="124"/>
                  </a:lnTo>
                  <a:lnTo>
                    <a:pt x="587" y="266"/>
                  </a:lnTo>
                  <a:lnTo>
                    <a:pt x="602" y="205"/>
                  </a:lnTo>
                  <a:lnTo>
                    <a:pt x="617" y="143"/>
                  </a:lnTo>
                  <a:lnTo>
                    <a:pt x="3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0" name="Freeform 394"/>
            <p:cNvSpPr>
              <a:spLocks/>
            </p:cNvSpPr>
            <p:nvPr/>
          </p:nvSpPr>
          <p:spPr bwMode="auto">
            <a:xfrm>
              <a:off x="4849" y="572"/>
              <a:ext cx="1" cy="3"/>
            </a:xfrm>
            <a:custGeom>
              <a:avLst/>
              <a:gdLst>
                <a:gd name="T0" fmla="*/ 15 w 17"/>
                <a:gd name="T1" fmla="*/ 0 h 62"/>
                <a:gd name="T2" fmla="*/ 0 w 17"/>
                <a:gd name="T3" fmla="*/ 61 h 62"/>
                <a:gd name="T4" fmla="*/ 6 w 17"/>
                <a:gd name="T5" fmla="*/ 62 h 62"/>
                <a:gd name="T6" fmla="*/ 17 w 17"/>
                <a:gd name="T7" fmla="*/ 62 h 62"/>
                <a:gd name="T8" fmla="*/ 15 w 17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2">
                  <a:moveTo>
                    <a:pt x="15" y="0"/>
                  </a:moveTo>
                  <a:lnTo>
                    <a:pt x="0" y="61"/>
                  </a:lnTo>
                  <a:lnTo>
                    <a:pt x="6" y="62"/>
                  </a:lnTo>
                  <a:lnTo>
                    <a:pt x="17" y="6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1" name="Freeform 395"/>
            <p:cNvSpPr>
              <a:spLocks/>
            </p:cNvSpPr>
            <p:nvPr/>
          </p:nvSpPr>
          <p:spPr bwMode="auto">
            <a:xfrm>
              <a:off x="4849" y="575"/>
              <a:ext cx="1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1 h 1"/>
                <a:gd name="T4" fmla="*/ 17 w 17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6" y="1"/>
                  </a:lnTo>
                  <a:lnTo>
                    <a:pt x="1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2" name="Freeform 396"/>
            <p:cNvSpPr>
              <a:spLocks/>
            </p:cNvSpPr>
            <p:nvPr/>
          </p:nvSpPr>
          <p:spPr bwMode="auto">
            <a:xfrm>
              <a:off x="4850" y="567"/>
              <a:ext cx="34" cy="8"/>
            </a:xfrm>
            <a:custGeom>
              <a:avLst/>
              <a:gdLst>
                <a:gd name="T0" fmla="*/ 0 w 607"/>
                <a:gd name="T1" fmla="*/ 21 h 146"/>
                <a:gd name="T2" fmla="*/ 2 w 607"/>
                <a:gd name="T3" fmla="*/ 84 h 146"/>
                <a:gd name="T4" fmla="*/ 4 w 607"/>
                <a:gd name="T5" fmla="*/ 146 h 146"/>
                <a:gd name="T6" fmla="*/ 607 w 607"/>
                <a:gd name="T7" fmla="*/ 125 h 146"/>
                <a:gd name="T8" fmla="*/ 605 w 607"/>
                <a:gd name="T9" fmla="*/ 62 h 146"/>
                <a:gd name="T10" fmla="*/ 603 w 607"/>
                <a:gd name="T11" fmla="*/ 0 h 146"/>
                <a:gd name="T12" fmla="*/ 0 w 607"/>
                <a:gd name="T13" fmla="*/ 2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7" h="146">
                  <a:moveTo>
                    <a:pt x="0" y="21"/>
                  </a:moveTo>
                  <a:lnTo>
                    <a:pt x="2" y="84"/>
                  </a:lnTo>
                  <a:lnTo>
                    <a:pt x="4" y="146"/>
                  </a:lnTo>
                  <a:lnTo>
                    <a:pt x="607" y="125"/>
                  </a:lnTo>
                  <a:lnTo>
                    <a:pt x="605" y="62"/>
                  </a:lnTo>
                  <a:lnTo>
                    <a:pt x="60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3" name="Freeform 397"/>
            <p:cNvSpPr>
              <a:spLocks/>
            </p:cNvSpPr>
            <p:nvPr/>
          </p:nvSpPr>
          <p:spPr bwMode="auto">
            <a:xfrm>
              <a:off x="4850" y="567"/>
              <a:ext cx="34" cy="8"/>
            </a:xfrm>
            <a:custGeom>
              <a:avLst/>
              <a:gdLst>
                <a:gd name="T0" fmla="*/ 0 w 607"/>
                <a:gd name="T1" fmla="*/ 21 h 146"/>
                <a:gd name="T2" fmla="*/ 2 w 607"/>
                <a:gd name="T3" fmla="*/ 84 h 146"/>
                <a:gd name="T4" fmla="*/ 4 w 607"/>
                <a:gd name="T5" fmla="*/ 146 h 146"/>
                <a:gd name="T6" fmla="*/ 607 w 607"/>
                <a:gd name="T7" fmla="*/ 125 h 146"/>
                <a:gd name="T8" fmla="*/ 605 w 607"/>
                <a:gd name="T9" fmla="*/ 62 h 146"/>
                <a:gd name="T10" fmla="*/ 603 w 607"/>
                <a:gd name="T11" fmla="*/ 0 h 146"/>
                <a:gd name="T12" fmla="*/ 0 w 607"/>
                <a:gd name="T13" fmla="*/ 2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7" h="146">
                  <a:moveTo>
                    <a:pt x="0" y="21"/>
                  </a:moveTo>
                  <a:lnTo>
                    <a:pt x="2" y="84"/>
                  </a:lnTo>
                  <a:lnTo>
                    <a:pt x="4" y="146"/>
                  </a:lnTo>
                  <a:lnTo>
                    <a:pt x="607" y="125"/>
                  </a:lnTo>
                  <a:lnTo>
                    <a:pt x="605" y="62"/>
                  </a:lnTo>
                  <a:lnTo>
                    <a:pt x="603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4" name="Freeform 398"/>
            <p:cNvSpPr>
              <a:spLocks/>
            </p:cNvSpPr>
            <p:nvPr/>
          </p:nvSpPr>
          <p:spPr bwMode="auto">
            <a:xfrm>
              <a:off x="4883" y="570"/>
              <a:ext cx="1" cy="4"/>
            </a:xfrm>
            <a:custGeom>
              <a:avLst/>
              <a:gdLst>
                <a:gd name="T0" fmla="*/ 0 w 19"/>
                <a:gd name="T1" fmla="*/ 0 h 63"/>
                <a:gd name="T2" fmla="*/ 2 w 19"/>
                <a:gd name="T3" fmla="*/ 63 h 63"/>
                <a:gd name="T4" fmla="*/ 9 w 19"/>
                <a:gd name="T5" fmla="*/ 63 h 63"/>
                <a:gd name="T6" fmla="*/ 19 w 19"/>
                <a:gd name="T7" fmla="*/ 61 h 63"/>
                <a:gd name="T8" fmla="*/ 0 w 19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3">
                  <a:moveTo>
                    <a:pt x="0" y="0"/>
                  </a:moveTo>
                  <a:lnTo>
                    <a:pt x="2" y="63"/>
                  </a:lnTo>
                  <a:lnTo>
                    <a:pt x="9" y="63"/>
                  </a:lnTo>
                  <a:lnTo>
                    <a:pt x="19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5" name="Freeform 399"/>
            <p:cNvSpPr>
              <a:spLocks/>
            </p:cNvSpPr>
            <p:nvPr/>
          </p:nvSpPr>
          <p:spPr bwMode="auto">
            <a:xfrm>
              <a:off x="4884" y="574"/>
              <a:ext cx="1" cy="1"/>
            </a:xfrm>
            <a:custGeom>
              <a:avLst/>
              <a:gdLst>
                <a:gd name="T0" fmla="*/ 0 w 17"/>
                <a:gd name="T1" fmla="*/ 2 h 2"/>
                <a:gd name="T2" fmla="*/ 7 w 17"/>
                <a:gd name="T3" fmla="*/ 2 h 2"/>
                <a:gd name="T4" fmla="*/ 17 w 17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7" y="2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6" name="Freeform 400"/>
            <p:cNvSpPr>
              <a:spLocks/>
            </p:cNvSpPr>
            <p:nvPr/>
          </p:nvSpPr>
          <p:spPr bwMode="auto">
            <a:xfrm>
              <a:off x="4882" y="557"/>
              <a:ext cx="34" cy="17"/>
            </a:xfrm>
            <a:custGeom>
              <a:avLst/>
              <a:gdLst>
                <a:gd name="T0" fmla="*/ 0 w 614"/>
                <a:gd name="T1" fmla="*/ 183 h 304"/>
                <a:gd name="T2" fmla="*/ 20 w 614"/>
                <a:gd name="T3" fmla="*/ 243 h 304"/>
                <a:gd name="T4" fmla="*/ 39 w 614"/>
                <a:gd name="T5" fmla="*/ 304 h 304"/>
                <a:gd name="T6" fmla="*/ 614 w 614"/>
                <a:gd name="T7" fmla="*/ 121 h 304"/>
                <a:gd name="T8" fmla="*/ 595 w 614"/>
                <a:gd name="T9" fmla="*/ 60 h 304"/>
                <a:gd name="T10" fmla="*/ 576 w 614"/>
                <a:gd name="T11" fmla="*/ 0 h 304"/>
                <a:gd name="T12" fmla="*/ 0 w 614"/>
                <a:gd name="T13" fmla="*/ 18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304">
                  <a:moveTo>
                    <a:pt x="0" y="183"/>
                  </a:moveTo>
                  <a:lnTo>
                    <a:pt x="20" y="243"/>
                  </a:lnTo>
                  <a:lnTo>
                    <a:pt x="39" y="304"/>
                  </a:lnTo>
                  <a:lnTo>
                    <a:pt x="614" y="121"/>
                  </a:lnTo>
                  <a:lnTo>
                    <a:pt x="595" y="60"/>
                  </a:lnTo>
                  <a:lnTo>
                    <a:pt x="576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7" name="Freeform 401"/>
            <p:cNvSpPr>
              <a:spLocks/>
            </p:cNvSpPr>
            <p:nvPr/>
          </p:nvSpPr>
          <p:spPr bwMode="auto">
            <a:xfrm>
              <a:off x="4882" y="557"/>
              <a:ext cx="34" cy="17"/>
            </a:xfrm>
            <a:custGeom>
              <a:avLst/>
              <a:gdLst>
                <a:gd name="T0" fmla="*/ 0 w 614"/>
                <a:gd name="T1" fmla="*/ 183 h 304"/>
                <a:gd name="T2" fmla="*/ 20 w 614"/>
                <a:gd name="T3" fmla="*/ 243 h 304"/>
                <a:gd name="T4" fmla="*/ 39 w 614"/>
                <a:gd name="T5" fmla="*/ 304 h 304"/>
                <a:gd name="T6" fmla="*/ 614 w 614"/>
                <a:gd name="T7" fmla="*/ 121 h 304"/>
                <a:gd name="T8" fmla="*/ 595 w 614"/>
                <a:gd name="T9" fmla="*/ 60 h 304"/>
                <a:gd name="T10" fmla="*/ 576 w 614"/>
                <a:gd name="T11" fmla="*/ 0 h 304"/>
                <a:gd name="T12" fmla="*/ 0 w 614"/>
                <a:gd name="T13" fmla="*/ 18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304">
                  <a:moveTo>
                    <a:pt x="0" y="183"/>
                  </a:moveTo>
                  <a:lnTo>
                    <a:pt x="20" y="243"/>
                  </a:lnTo>
                  <a:lnTo>
                    <a:pt x="39" y="304"/>
                  </a:lnTo>
                  <a:lnTo>
                    <a:pt x="614" y="121"/>
                  </a:lnTo>
                  <a:lnTo>
                    <a:pt x="595" y="60"/>
                  </a:lnTo>
                  <a:lnTo>
                    <a:pt x="576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8" name="Freeform 402"/>
            <p:cNvSpPr>
              <a:spLocks/>
            </p:cNvSpPr>
            <p:nvPr/>
          </p:nvSpPr>
          <p:spPr bwMode="auto">
            <a:xfrm>
              <a:off x="4914" y="557"/>
              <a:ext cx="5" cy="7"/>
            </a:xfrm>
            <a:custGeom>
              <a:avLst/>
              <a:gdLst>
                <a:gd name="T0" fmla="*/ 19 w 82"/>
                <a:gd name="T1" fmla="*/ 62 h 123"/>
                <a:gd name="T2" fmla="*/ 0 w 82"/>
                <a:gd name="T3" fmla="*/ 2 h 123"/>
                <a:gd name="T4" fmla="*/ 12 w 82"/>
                <a:gd name="T5" fmla="*/ 0 h 123"/>
                <a:gd name="T6" fmla="*/ 24 w 82"/>
                <a:gd name="T7" fmla="*/ 0 h 123"/>
                <a:gd name="T8" fmla="*/ 36 w 82"/>
                <a:gd name="T9" fmla="*/ 2 h 123"/>
                <a:gd name="T10" fmla="*/ 49 w 82"/>
                <a:gd name="T11" fmla="*/ 6 h 123"/>
                <a:gd name="T12" fmla="*/ 59 w 82"/>
                <a:gd name="T13" fmla="*/ 13 h 123"/>
                <a:gd name="T14" fmla="*/ 68 w 82"/>
                <a:gd name="T15" fmla="*/ 22 h 123"/>
                <a:gd name="T16" fmla="*/ 75 w 82"/>
                <a:gd name="T17" fmla="*/ 32 h 123"/>
                <a:gd name="T18" fmla="*/ 80 w 82"/>
                <a:gd name="T19" fmla="*/ 43 h 123"/>
                <a:gd name="T20" fmla="*/ 82 w 82"/>
                <a:gd name="T21" fmla="*/ 55 h 123"/>
                <a:gd name="T22" fmla="*/ 82 w 82"/>
                <a:gd name="T23" fmla="*/ 67 h 123"/>
                <a:gd name="T24" fmla="*/ 80 w 82"/>
                <a:gd name="T25" fmla="*/ 80 h 123"/>
                <a:gd name="T26" fmla="*/ 76 w 82"/>
                <a:gd name="T27" fmla="*/ 92 h 123"/>
                <a:gd name="T28" fmla="*/ 69 w 82"/>
                <a:gd name="T29" fmla="*/ 102 h 123"/>
                <a:gd name="T30" fmla="*/ 60 w 82"/>
                <a:gd name="T31" fmla="*/ 111 h 123"/>
                <a:gd name="T32" fmla="*/ 50 w 82"/>
                <a:gd name="T33" fmla="*/ 118 h 123"/>
                <a:gd name="T34" fmla="*/ 38 w 82"/>
                <a:gd name="T35" fmla="*/ 123 h 123"/>
                <a:gd name="T36" fmla="*/ 19 w 82"/>
                <a:gd name="T37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23">
                  <a:moveTo>
                    <a:pt x="19" y="6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6" y="2"/>
                  </a:lnTo>
                  <a:lnTo>
                    <a:pt x="49" y="6"/>
                  </a:lnTo>
                  <a:lnTo>
                    <a:pt x="59" y="13"/>
                  </a:lnTo>
                  <a:lnTo>
                    <a:pt x="68" y="22"/>
                  </a:lnTo>
                  <a:lnTo>
                    <a:pt x="75" y="32"/>
                  </a:lnTo>
                  <a:lnTo>
                    <a:pt x="80" y="43"/>
                  </a:lnTo>
                  <a:lnTo>
                    <a:pt x="82" y="55"/>
                  </a:lnTo>
                  <a:lnTo>
                    <a:pt x="82" y="67"/>
                  </a:lnTo>
                  <a:lnTo>
                    <a:pt x="80" y="80"/>
                  </a:lnTo>
                  <a:lnTo>
                    <a:pt x="76" y="92"/>
                  </a:lnTo>
                  <a:lnTo>
                    <a:pt x="69" y="102"/>
                  </a:lnTo>
                  <a:lnTo>
                    <a:pt x="60" y="111"/>
                  </a:lnTo>
                  <a:lnTo>
                    <a:pt x="50" y="118"/>
                  </a:lnTo>
                  <a:lnTo>
                    <a:pt x="38" y="123"/>
                  </a:lnTo>
                  <a:lnTo>
                    <a:pt x="19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8819" name="Freeform 403"/>
            <p:cNvSpPr>
              <a:spLocks/>
            </p:cNvSpPr>
            <p:nvPr/>
          </p:nvSpPr>
          <p:spPr bwMode="auto">
            <a:xfrm>
              <a:off x="4914" y="557"/>
              <a:ext cx="5" cy="7"/>
            </a:xfrm>
            <a:custGeom>
              <a:avLst/>
              <a:gdLst>
                <a:gd name="T0" fmla="*/ 0 w 82"/>
                <a:gd name="T1" fmla="*/ 2 h 123"/>
                <a:gd name="T2" fmla="*/ 12 w 82"/>
                <a:gd name="T3" fmla="*/ 0 h 123"/>
                <a:gd name="T4" fmla="*/ 24 w 82"/>
                <a:gd name="T5" fmla="*/ 0 h 123"/>
                <a:gd name="T6" fmla="*/ 36 w 82"/>
                <a:gd name="T7" fmla="*/ 2 h 123"/>
                <a:gd name="T8" fmla="*/ 49 w 82"/>
                <a:gd name="T9" fmla="*/ 6 h 123"/>
                <a:gd name="T10" fmla="*/ 59 w 82"/>
                <a:gd name="T11" fmla="*/ 13 h 123"/>
                <a:gd name="T12" fmla="*/ 68 w 82"/>
                <a:gd name="T13" fmla="*/ 22 h 123"/>
                <a:gd name="T14" fmla="*/ 75 w 82"/>
                <a:gd name="T15" fmla="*/ 32 h 123"/>
                <a:gd name="T16" fmla="*/ 80 w 82"/>
                <a:gd name="T17" fmla="*/ 43 h 123"/>
                <a:gd name="T18" fmla="*/ 82 w 82"/>
                <a:gd name="T19" fmla="*/ 55 h 123"/>
                <a:gd name="T20" fmla="*/ 82 w 82"/>
                <a:gd name="T21" fmla="*/ 67 h 123"/>
                <a:gd name="T22" fmla="*/ 80 w 82"/>
                <a:gd name="T23" fmla="*/ 80 h 123"/>
                <a:gd name="T24" fmla="*/ 76 w 82"/>
                <a:gd name="T25" fmla="*/ 92 h 123"/>
                <a:gd name="T26" fmla="*/ 69 w 82"/>
                <a:gd name="T27" fmla="*/ 102 h 123"/>
                <a:gd name="T28" fmla="*/ 60 w 82"/>
                <a:gd name="T29" fmla="*/ 111 h 123"/>
                <a:gd name="T30" fmla="*/ 50 w 82"/>
                <a:gd name="T31" fmla="*/ 118 h 123"/>
                <a:gd name="T32" fmla="*/ 38 w 82"/>
                <a:gd name="T3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123">
                  <a:moveTo>
                    <a:pt x="0" y="2"/>
                  </a:moveTo>
                  <a:lnTo>
                    <a:pt x="12" y="0"/>
                  </a:lnTo>
                  <a:lnTo>
                    <a:pt x="24" y="0"/>
                  </a:lnTo>
                  <a:lnTo>
                    <a:pt x="36" y="2"/>
                  </a:lnTo>
                  <a:lnTo>
                    <a:pt x="49" y="6"/>
                  </a:lnTo>
                  <a:lnTo>
                    <a:pt x="59" y="13"/>
                  </a:lnTo>
                  <a:lnTo>
                    <a:pt x="68" y="22"/>
                  </a:lnTo>
                  <a:lnTo>
                    <a:pt x="75" y="32"/>
                  </a:lnTo>
                  <a:lnTo>
                    <a:pt x="80" y="43"/>
                  </a:lnTo>
                  <a:lnTo>
                    <a:pt x="82" y="55"/>
                  </a:lnTo>
                  <a:lnTo>
                    <a:pt x="82" y="67"/>
                  </a:lnTo>
                  <a:lnTo>
                    <a:pt x="80" y="80"/>
                  </a:lnTo>
                  <a:lnTo>
                    <a:pt x="76" y="92"/>
                  </a:lnTo>
                  <a:lnTo>
                    <a:pt x="69" y="102"/>
                  </a:lnTo>
                  <a:lnTo>
                    <a:pt x="60" y="111"/>
                  </a:lnTo>
                  <a:lnTo>
                    <a:pt x="50" y="118"/>
                  </a:lnTo>
                  <a:lnTo>
                    <a:pt x="38" y="1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8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01638" y="2574925"/>
            <a:ext cx="4586287" cy="3794125"/>
          </a:xfrm>
        </p:spPr>
        <p:txBody>
          <a:bodyPr/>
          <a:lstStyle/>
          <a:p>
            <a:r>
              <a:rPr lang="en-US" altLang="en-US" sz="4400"/>
              <a:t>Front view is drawn true shape and size</a:t>
            </a:r>
            <a:endParaRPr lang="en-US" altLang="en-US" sz="44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8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8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Oblique Sketching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4525" y="2498725"/>
            <a:ext cx="4287838" cy="3810000"/>
          </a:xfrm>
        </p:spPr>
        <p:txBody>
          <a:bodyPr/>
          <a:lstStyle/>
          <a:p>
            <a:r>
              <a:rPr lang="en-US" altLang="en-US" sz="4000"/>
              <a:t>Circles and curves drawn on frontal plane will appear true shape and size</a:t>
            </a:r>
          </a:p>
        </p:txBody>
      </p:sp>
      <p:graphicFrame>
        <p:nvGraphicFramePr>
          <p:cNvPr id="243722" name="Object 10"/>
          <p:cNvGraphicFramePr>
            <a:graphicFrameLocks noChangeAspect="1"/>
          </p:cNvGraphicFramePr>
          <p:nvPr>
            <p:ph sz="half" idx="2"/>
          </p:nvPr>
        </p:nvGraphicFramePr>
        <p:xfrm>
          <a:off x="4746625" y="1517650"/>
          <a:ext cx="4381500" cy="534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rawing" r:id="rId3" imgW="7267680" imgH="4219560" progId="AutoCAD.Drawing.15">
                  <p:embed/>
                </p:oleObj>
              </mc:Choice>
              <mc:Fallback>
                <p:oleObj name="Drawing" r:id="rId3" imgW="7267680" imgH="4219560" progId="AutoCAD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51120" t="11871" r="6892"/>
                      <a:stretch>
                        <a:fillRect/>
                      </a:stretch>
                    </p:blipFill>
                    <p:spPr bwMode="auto">
                      <a:xfrm>
                        <a:off x="4746625" y="1517650"/>
                        <a:ext cx="4381500" cy="534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3724" name="Group 12"/>
          <p:cNvGrpSpPr>
            <a:grpSpLocks/>
          </p:cNvGrpSpPr>
          <p:nvPr/>
        </p:nvGrpSpPr>
        <p:grpSpPr bwMode="auto">
          <a:xfrm>
            <a:off x="6988175" y="227013"/>
            <a:ext cx="1216025" cy="1490662"/>
            <a:chOff x="4402" y="143"/>
            <a:chExt cx="766" cy="939"/>
          </a:xfrm>
        </p:grpSpPr>
        <p:sp>
          <p:nvSpPr>
            <p:cNvPr id="243725" name="AutoShape 13"/>
            <p:cNvSpPr>
              <a:spLocks noChangeAspect="1" noChangeArrowheads="1" noTextEdit="1"/>
            </p:cNvSpPr>
            <p:nvPr/>
          </p:nvSpPr>
          <p:spPr bwMode="auto">
            <a:xfrm>
              <a:off x="4402" y="143"/>
              <a:ext cx="766" cy="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26" name="Freeform 14"/>
            <p:cNvSpPr>
              <a:spLocks/>
            </p:cNvSpPr>
            <p:nvPr/>
          </p:nvSpPr>
          <p:spPr bwMode="auto">
            <a:xfrm>
              <a:off x="4413" y="851"/>
              <a:ext cx="7" cy="4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1 w 127"/>
                <a:gd name="T9" fmla="*/ 29 h 64"/>
                <a:gd name="T10" fmla="*/ 19 w 127"/>
                <a:gd name="T11" fmla="*/ 20 h 64"/>
                <a:gd name="T12" fmla="*/ 28 w 127"/>
                <a:gd name="T13" fmla="*/ 11 h 64"/>
                <a:gd name="T14" fmla="*/ 39 w 127"/>
                <a:gd name="T15" fmla="*/ 5 h 64"/>
                <a:gd name="T16" fmla="*/ 51 w 127"/>
                <a:gd name="T17" fmla="*/ 2 h 64"/>
                <a:gd name="T18" fmla="*/ 63 w 127"/>
                <a:gd name="T19" fmla="*/ 0 h 64"/>
                <a:gd name="T20" fmla="*/ 75 w 127"/>
                <a:gd name="T21" fmla="*/ 2 h 64"/>
                <a:gd name="T22" fmla="*/ 87 w 127"/>
                <a:gd name="T23" fmla="*/ 5 h 64"/>
                <a:gd name="T24" fmla="*/ 99 w 127"/>
                <a:gd name="T25" fmla="*/ 11 h 64"/>
                <a:gd name="T26" fmla="*/ 108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9" y="11"/>
                  </a:lnTo>
                  <a:lnTo>
                    <a:pt x="108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27" name="Freeform 15"/>
            <p:cNvSpPr>
              <a:spLocks/>
            </p:cNvSpPr>
            <p:nvPr/>
          </p:nvSpPr>
          <p:spPr bwMode="auto">
            <a:xfrm>
              <a:off x="4413" y="851"/>
              <a:ext cx="7" cy="4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1 w 127"/>
                <a:gd name="T7" fmla="*/ 29 h 64"/>
                <a:gd name="T8" fmla="*/ 19 w 127"/>
                <a:gd name="T9" fmla="*/ 20 h 64"/>
                <a:gd name="T10" fmla="*/ 28 w 127"/>
                <a:gd name="T11" fmla="*/ 11 h 64"/>
                <a:gd name="T12" fmla="*/ 39 w 127"/>
                <a:gd name="T13" fmla="*/ 5 h 64"/>
                <a:gd name="T14" fmla="*/ 51 w 127"/>
                <a:gd name="T15" fmla="*/ 2 h 64"/>
                <a:gd name="T16" fmla="*/ 63 w 127"/>
                <a:gd name="T17" fmla="*/ 0 h 64"/>
                <a:gd name="T18" fmla="*/ 75 w 127"/>
                <a:gd name="T19" fmla="*/ 2 h 64"/>
                <a:gd name="T20" fmla="*/ 87 w 127"/>
                <a:gd name="T21" fmla="*/ 5 h 64"/>
                <a:gd name="T22" fmla="*/ 99 w 127"/>
                <a:gd name="T23" fmla="*/ 11 h 64"/>
                <a:gd name="T24" fmla="*/ 108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9" y="11"/>
                  </a:lnTo>
                  <a:lnTo>
                    <a:pt x="108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28" name="Freeform 16"/>
            <p:cNvSpPr>
              <a:spLocks/>
            </p:cNvSpPr>
            <p:nvPr/>
          </p:nvSpPr>
          <p:spPr bwMode="auto">
            <a:xfrm>
              <a:off x="4413" y="855"/>
              <a:ext cx="7" cy="205"/>
            </a:xfrm>
            <a:custGeom>
              <a:avLst/>
              <a:gdLst>
                <a:gd name="T0" fmla="*/ 127 w 127"/>
                <a:gd name="T1" fmla="*/ 0 h 3693"/>
                <a:gd name="T2" fmla="*/ 63 w 127"/>
                <a:gd name="T3" fmla="*/ 0 h 3693"/>
                <a:gd name="T4" fmla="*/ 0 w 127"/>
                <a:gd name="T5" fmla="*/ 0 h 3693"/>
                <a:gd name="T6" fmla="*/ 0 w 127"/>
                <a:gd name="T7" fmla="*/ 3693 h 3693"/>
                <a:gd name="T8" fmla="*/ 63 w 127"/>
                <a:gd name="T9" fmla="*/ 3693 h 3693"/>
                <a:gd name="T10" fmla="*/ 127 w 127"/>
                <a:gd name="T11" fmla="*/ 3693 h 3693"/>
                <a:gd name="T12" fmla="*/ 127 w 127"/>
                <a:gd name="T13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3693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lnTo>
                    <a:pt x="63" y="3693"/>
                  </a:lnTo>
                  <a:lnTo>
                    <a:pt x="127" y="3693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29" name="Freeform 17"/>
            <p:cNvSpPr>
              <a:spLocks/>
            </p:cNvSpPr>
            <p:nvPr/>
          </p:nvSpPr>
          <p:spPr bwMode="auto">
            <a:xfrm>
              <a:off x="4413" y="855"/>
              <a:ext cx="7" cy="205"/>
            </a:xfrm>
            <a:custGeom>
              <a:avLst/>
              <a:gdLst>
                <a:gd name="T0" fmla="*/ 127 w 127"/>
                <a:gd name="T1" fmla="*/ 0 h 3693"/>
                <a:gd name="T2" fmla="*/ 63 w 127"/>
                <a:gd name="T3" fmla="*/ 0 h 3693"/>
                <a:gd name="T4" fmla="*/ 0 w 127"/>
                <a:gd name="T5" fmla="*/ 0 h 3693"/>
                <a:gd name="T6" fmla="*/ 0 w 127"/>
                <a:gd name="T7" fmla="*/ 3693 h 3693"/>
                <a:gd name="T8" fmla="*/ 63 w 127"/>
                <a:gd name="T9" fmla="*/ 3693 h 3693"/>
                <a:gd name="T10" fmla="*/ 127 w 127"/>
                <a:gd name="T11" fmla="*/ 3693 h 3693"/>
                <a:gd name="T12" fmla="*/ 127 w 127"/>
                <a:gd name="T13" fmla="*/ 0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3693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lnTo>
                    <a:pt x="63" y="3693"/>
                  </a:lnTo>
                  <a:lnTo>
                    <a:pt x="127" y="3693"/>
                  </a:lnTo>
                  <a:lnTo>
                    <a:pt x="1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0" name="Freeform 18"/>
            <p:cNvSpPr>
              <a:spLocks/>
            </p:cNvSpPr>
            <p:nvPr/>
          </p:nvSpPr>
          <p:spPr bwMode="auto">
            <a:xfrm>
              <a:off x="4413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8 w 127"/>
                <a:gd name="T11" fmla="*/ 45 h 63"/>
                <a:gd name="T12" fmla="*/ 99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9 w 127"/>
                <a:gd name="T27" fmla="*/ 45 h 63"/>
                <a:gd name="T28" fmla="*/ 11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9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1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1" name="Freeform 19"/>
            <p:cNvSpPr>
              <a:spLocks/>
            </p:cNvSpPr>
            <p:nvPr/>
          </p:nvSpPr>
          <p:spPr bwMode="auto">
            <a:xfrm>
              <a:off x="4413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8 w 127"/>
                <a:gd name="T9" fmla="*/ 45 h 63"/>
                <a:gd name="T10" fmla="*/ 99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9 w 127"/>
                <a:gd name="T25" fmla="*/ 45 h 63"/>
                <a:gd name="T26" fmla="*/ 11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9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1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2" name="Freeform 20"/>
            <p:cNvSpPr>
              <a:spLocks/>
            </p:cNvSpPr>
            <p:nvPr/>
          </p:nvSpPr>
          <p:spPr bwMode="auto">
            <a:xfrm>
              <a:off x="4413" y="1056"/>
              <a:ext cx="3" cy="8"/>
            </a:xfrm>
            <a:custGeom>
              <a:avLst/>
              <a:gdLst>
                <a:gd name="T0" fmla="*/ 63 w 63"/>
                <a:gd name="T1" fmla="*/ 63 h 126"/>
                <a:gd name="T2" fmla="*/ 63 w 63"/>
                <a:gd name="T3" fmla="*/ 126 h 126"/>
                <a:gd name="T4" fmla="*/ 51 w 63"/>
                <a:gd name="T5" fmla="*/ 125 h 126"/>
                <a:gd name="T6" fmla="*/ 39 w 63"/>
                <a:gd name="T7" fmla="*/ 122 h 126"/>
                <a:gd name="T8" fmla="*/ 28 w 63"/>
                <a:gd name="T9" fmla="*/ 116 h 126"/>
                <a:gd name="T10" fmla="*/ 19 w 63"/>
                <a:gd name="T11" fmla="*/ 108 h 126"/>
                <a:gd name="T12" fmla="*/ 11 w 63"/>
                <a:gd name="T13" fmla="*/ 99 h 126"/>
                <a:gd name="T14" fmla="*/ 4 w 63"/>
                <a:gd name="T15" fmla="*/ 88 h 126"/>
                <a:gd name="T16" fmla="*/ 1 w 63"/>
                <a:gd name="T17" fmla="*/ 76 h 126"/>
                <a:gd name="T18" fmla="*/ 0 w 63"/>
                <a:gd name="T19" fmla="*/ 63 h 126"/>
                <a:gd name="T20" fmla="*/ 1 w 63"/>
                <a:gd name="T21" fmla="*/ 51 h 126"/>
                <a:gd name="T22" fmla="*/ 4 w 63"/>
                <a:gd name="T23" fmla="*/ 39 h 126"/>
                <a:gd name="T24" fmla="*/ 11 w 63"/>
                <a:gd name="T25" fmla="*/ 28 h 126"/>
                <a:gd name="T26" fmla="*/ 19 w 63"/>
                <a:gd name="T27" fmla="*/ 19 h 126"/>
                <a:gd name="T28" fmla="*/ 28 w 63"/>
                <a:gd name="T29" fmla="*/ 11 h 126"/>
                <a:gd name="T30" fmla="*/ 39 w 63"/>
                <a:gd name="T31" fmla="*/ 5 h 126"/>
                <a:gd name="T32" fmla="*/ 51 w 63"/>
                <a:gd name="T33" fmla="*/ 2 h 126"/>
                <a:gd name="T34" fmla="*/ 63 w 63"/>
                <a:gd name="T35" fmla="*/ 0 h 126"/>
                <a:gd name="T36" fmla="*/ 63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63" y="63"/>
                  </a:moveTo>
                  <a:lnTo>
                    <a:pt x="63" y="126"/>
                  </a:lnTo>
                  <a:lnTo>
                    <a:pt x="51" y="125"/>
                  </a:lnTo>
                  <a:lnTo>
                    <a:pt x="39" y="122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3" name="Freeform 21"/>
            <p:cNvSpPr>
              <a:spLocks/>
            </p:cNvSpPr>
            <p:nvPr/>
          </p:nvSpPr>
          <p:spPr bwMode="auto">
            <a:xfrm>
              <a:off x="4413" y="1056"/>
              <a:ext cx="3" cy="8"/>
            </a:xfrm>
            <a:custGeom>
              <a:avLst/>
              <a:gdLst>
                <a:gd name="T0" fmla="*/ 63 w 63"/>
                <a:gd name="T1" fmla="*/ 126 h 126"/>
                <a:gd name="T2" fmla="*/ 51 w 63"/>
                <a:gd name="T3" fmla="*/ 125 h 126"/>
                <a:gd name="T4" fmla="*/ 39 w 63"/>
                <a:gd name="T5" fmla="*/ 122 h 126"/>
                <a:gd name="T6" fmla="*/ 28 w 63"/>
                <a:gd name="T7" fmla="*/ 116 h 126"/>
                <a:gd name="T8" fmla="*/ 19 w 63"/>
                <a:gd name="T9" fmla="*/ 108 h 126"/>
                <a:gd name="T10" fmla="*/ 11 w 63"/>
                <a:gd name="T11" fmla="*/ 99 h 126"/>
                <a:gd name="T12" fmla="*/ 4 w 63"/>
                <a:gd name="T13" fmla="*/ 88 h 126"/>
                <a:gd name="T14" fmla="*/ 1 w 63"/>
                <a:gd name="T15" fmla="*/ 76 h 126"/>
                <a:gd name="T16" fmla="*/ 0 w 63"/>
                <a:gd name="T17" fmla="*/ 63 h 126"/>
                <a:gd name="T18" fmla="*/ 1 w 63"/>
                <a:gd name="T19" fmla="*/ 51 h 126"/>
                <a:gd name="T20" fmla="*/ 4 w 63"/>
                <a:gd name="T21" fmla="*/ 39 h 126"/>
                <a:gd name="T22" fmla="*/ 11 w 63"/>
                <a:gd name="T23" fmla="*/ 28 h 126"/>
                <a:gd name="T24" fmla="*/ 19 w 63"/>
                <a:gd name="T25" fmla="*/ 19 h 126"/>
                <a:gd name="T26" fmla="*/ 28 w 63"/>
                <a:gd name="T27" fmla="*/ 11 h 126"/>
                <a:gd name="T28" fmla="*/ 39 w 63"/>
                <a:gd name="T29" fmla="*/ 5 h 126"/>
                <a:gd name="T30" fmla="*/ 51 w 63"/>
                <a:gd name="T31" fmla="*/ 2 h 126"/>
                <a:gd name="T32" fmla="*/ 63 w 63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63" y="126"/>
                  </a:moveTo>
                  <a:lnTo>
                    <a:pt x="51" y="125"/>
                  </a:lnTo>
                  <a:lnTo>
                    <a:pt x="39" y="122"/>
                  </a:lnTo>
                  <a:lnTo>
                    <a:pt x="28" y="116"/>
                  </a:lnTo>
                  <a:lnTo>
                    <a:pt x="19" y="108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1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4" name="Freeform 22"/>
            <p:cNvSpPr>
              <a:spLocks/>
            </p:cNvSpPr>
            <p:nvPr/>
          </p:nvSpPr>
          <p:spPr bwMode="auto">
            <a:xfrm>
              <a:off x="441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5" name="Freeform 23"/>
            <p:cNvSpPr>
              <a:spLocks/>
            </p:cNvSpPr>
            <p:nvPr/>
          </p:nvSpPr>
          <p:spPr bwMode="auto">
            <a:xfrm>
              <a:off x="441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6" name="Freeform 24"/>
            <p:cNvSpPr>
              <a:spLocks/>
            </p:cNvSpPr>
            <p:nvPr/>
          </p:nvSpPr>
          <p:spPr bwMode="auto">
            <a:xfrm>
              <a:off x="4580" y="1056"/>
              <a:ext cx="4" cy="8"/>
            </a:xfrm>
            <a:custGeom>
              <a:avLst/>
              <a:gdLst>
                <a:gd name="T0" fmla="*/ 0 w 64"/>
                <a:gd name="T1" fmla="*/ 63 h 126"/>
                <a:gd name="T2" fmla="*/ 0 w 64"/>
                <a:gd name="T3" fmla="*/ 0 h 126"/>
                <a:gd name="T4" fmla="*/ 12 w 64"/>
                <a:gd name="T5" fmla="*/ 2 h 126"/>
                <a:gd name="T6" fmla="*/ 24 w 64"/>
                <a:gd name="T7" fmla="*/ 5 h 126"/>
                <a:gd name="T8" fmla="*/ 35 w 64"/>
                <a:gd name="T9" fmla="*/ 11 h 126"/>
                <a:gd name="T10" fmla="*/ 44 w 64"/>
                <a:gd name="T11" fmla="*/ 19 h 126"/>
                <a:gd name="T12" fmla="*/ 53 w 64"/>
                <a:gd name="T13" fmla="*/ 28 h 126"/>
                <a:gd name="T14" fmla="*/ 59 w 64"/>
                <a:gd name="T15" fmla="*/ 39 h 126"/>
                <a:gd name="T16" fmla="*/ 62 w 64"/>
                <a:gd name="T17" fmla="*/ 51 h 126"/>
                <a:gd name="T18" fmla="*/ 64 w 64"/>
                <a:gd name="T19" fmla="*/ 63 h 126"/>
                <a:gd name="T20" fmla="*/ 62 w 64"/>
                <a:gd name="T21" fmla="*/ 76 h 126"/>
                <a:gd name="T22" fmla="*/ 59 w 64"/>
                <a:gd name="T23" fmla="*/ 88 h 126"/>
                <a:gd name="T24" fmla="*/ 53 w 64"/>
                <a:gd name="T25" fmla="*/ 99 h 126"/>
                <a:gd name="T26" fmla="*/ 44 w 64"/>
                <a:gd name="T27" fmla="*/ 108 h 126"/>
                <a:gd name="T28" fmla="*/ 35 w 64"/>
                <a:gd name="T29" fmla="*/ 116 h 126"/>
                <a:gd name="T30" fmla="*/ 24 w 64"/>
                <a:gd name="T31" fmla="*/ 122 h 126"/>
                <a:gd name="T32" fmla="*/ 12 w 64"/>
                <a:gd name="T33" fmla="*/ 125 h 126"/>
                <a:gd name="T34" fmla="*/ 0 w 64"/>
                <a:gd name="T35" fmla="*/ 126 h 126"/>
                <a:gd name="T36" fmla="*/ 0 w 64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126">
                  <a:moveTo>
                    <a:pt x="0" y="63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3" y="28"/>
                  </a:lnTo>
                  <a:lnTo>
                    <a:pt x="59" y="39"/>
                  </a:lnTo>
                  <a:lnTo>
                    <a:pt x="62" y="51"/>
                  </a:lnTo>
                  <a:lnTo>
                    <a:pt x="64" y="63"/>
                  </a:lnTo>
                  <a:lnTo>
                    <a:pt x="62" y="76"/>
                  </a:lnTo>
                  <a:lnTo>
                    <a:pt x="59" y="88"/>
                  </a:lnTo>
                  <a:lnTo>
                    <a:pt x="53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7" name="Freeform 25"/>
            <p:cNvSpPr>
              <a:spLocks/>
            </p:cNvSpPr>
            <p:nvPr/>
          </p:nvSpPr>
          <p:spPr bwMode="auto">
            <a:xfrm>
              <a:off x="4580" y="1056"/>
              <a:ext cx="4" cy="8"/>
            </a:xfrm>
            <a:custGeom>
              <a:avLst/>
              <a:gdLst>
                <a:gd name="T0" fmla="*/ 0 w 64"/>
                <a:gd name="T1" fmla="*/ 0 h 126"/>
                <a:gd name="T2" fmla="*/ 12 w 64"/>
                <a:gd name="T3" fmla="*/ 2 h 126"/>
                <a:gd name="T4" fmla="*/ 24 w 64"/>
                <a:gd name="T5" fmla="*/ 5 h 126"/>
                <a:gd name="T6" fmla="*/ 35 w 64"/>
                <a:gd name="T7" fmla="*/ 11 h 126"/>
                <a:gd name="T8" fmla="*/ 44 w 64"/>
                <a:gd name="T9" fmla="*/ 19 h 126"/>
                <a:gd name="T10" fmla="*/ 53 w 64"/>
                <a:gd name="T11" fmla="*/ 28 h 126"/>
                <a:gd name="T12" fmla="*/ 59 w 64"/>
                <a:gd name="T13" fmla="*/ 39 h 126"/>
                <a:gd name="T14" fmla="*/ 62 w 64"/>
                <a:gd name="T15" fmla="*/ 51 h 126"/>
                <a:gd name="T16" fmla="*/ 64 w 64"/>
                <a:gd name="T17" fmla="*/ 63 h 126"/>
                <a:gd name="T18" fmla="*/ 62 w 64"/>
                <a:gd name="T19" fmla="*/ 76 h 126"/>
                <a:gd name="T20" fmla="*/ 59 w 64"/>
                <a:gd name="T21" fmla="*/ 88 h 126"/>
                <a:gd name="T22" fmla="*/ 53 w 64"/>
                <a:gd name="T23" fmla="*/ 99 h 126"/>
                <a:gd name="T24" fmla="*/ 44 w 64"/>
                <a:gd name="T25" fmla="*/ 108 h 126"/>
                <a:gd name="T26" fmla="*/ 35 w 64"/>
                <a:gd name="T27" fmla="*/ 116 h 126"/>
                <a:gd name="T28" fmla="*/ 24 w 64"/>
                <a:gd name="T29" fmla="*/ 122 h 126"/>
                <a:gd name="T30" fmla="*/ 12 w 64"/>
                <a:gd name="T31" fmla="*/ 125 h 126"/>
                <a:gd name="T32" fmla="*/ 0 w 64"/>
                <a:gd name="T3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26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3" y="28"/>
                  </a:lnTo>
                  <a:lnTo>
                    <a:pt x="59" y="39"/>
                  </a:lnTo>
                  <a:lnTo>
                    <a:pt x="62" y="51"/>
                  </a:lnTo>
                  <a:lnTo>
                    <a:pt x="64" y="63"/>
                  </a:lnTo>
                  <a:lnTo>
                    <a:pt x="62" y="76"/>
                  </a:lnTo>
                  <a:lnTo>
                    <a:pt x="59" y="88"/>
                  </a:lnTo>
                  <a:lnTo>
                    <a:pt x="53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8" name="Freeform 26"/>
            <p:cNvSpPr>
              <a:spLocks/>
            </p:cNvSpPr>
            <p:nvPr/>
          </p:nvSpPr>
          <p:spPr bwMode="auto">
            <a:xfrm>
              <a:off x="4577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39" name="Freeform 27"/>
            <p:cNvSpPr>
              <a:spLocks/>
            </p:cNvSpPr>
            <p:nvPr/>
          </p:nvSpPr>
          <p:spPr bwMode="auto">
            <a:xfrm>
              <a:off x="4577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0" name="Freeform 28"/>
            <p:cNvSpPr>
              <a:spLocks/>
            </p:cNvSpPr>
            <p:nvPr/>
          </p:nvSpPr>
          <p:spPr bwMode="auto">
            <a:xfrm>
              <a:off x="4577" y="957"/>
              <a:ext cx="7" cy="103"/>
            </a:xfrm>
            <a:custGeom>
              <a:avLst/>
              <a:gdLst>
                <a:gd name="T0" fmla="*/ 0 w 127"/>
                <a:gd name="T1" fmla="*/ 1846 h 1846"/>
                <a:gd name="T2" fmla="*/ 63 w 127"/>
                <a:gd name="T3" fmla="*/ 1846 h 1846"/>
                <a:gd name="T4" fmla="*/ 127 w 127"/>
                <a:gd name="T5" fmla="*/ 1846 h 1846"/>
                <a:gd name="T6" fmla="*/ 127 w 127"/>
                <a:gd name="T7" fmla="*/ 0 h 1846"/>
                <a:gd name="T8" fmla="*/ 63 w 127"/>
                <a:gd name="T9" fmla="*/ 0 h 1846"/>
                <a:gd name="T10" fmla="*/ 0 w 127"/>
                <a:gd name="T11" fmla="*/ 0 h 1846"/>
                <a:gd name="T12" fmla="*/ 0 w 127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0" y="1846"/>
                  </a:move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1" name="Freeform 29"/>
            <p:cNvSpPr>
              <a:spLocks/>
            </p:cNvSpPr>
            <p:nvPr/>
          </p:nvSpPr>
          <p:spPr bwMode="auto">
            <a:xfrm>
              <a:off x="4577" y="957"/>
              <a:ext cx="7" cy="103"/>
            </a:xfrm>
            <a:custGeom>
              <a:avLst/>
              <a:gdLst>
                <a:gd name="T0" fmla="*/ 0 w 127"/>
                <a:gd name="T1" fmla="*/ 1846 h 1846"/>
                <a:gd name="T2" fmla="*/ 63 w 127"/>
                <a:gd name="T3" fmla="*/ 1846 h 1846"/>
                <a:gd name="T4" fmla="*/ 127 w 127"/>
                <a:gd name="T5" fmla="*/ 1846 h 1846"/>
                <a:gd name="T6" fmla="*/ 127 w 127"/>
                <a:gd name="T7" fmla="*/ 0 h 1846"/>
                <a:gd name="T8" fmla="*/ 63 w 127"/>
                <a:gd name="T9" fmla="*/ 0 h 1846"/>
                <a:gd name="T10" fmla="*/ 0 w 127"/>
                <a:gd name="T11" fmla="*/ 0 h 1846"/>
                <a:gd name="T12" fmla="*/ 0 w 127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0" y="1846"/>
                  </a:move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2" name="Freeform 30"/>
            <p:cNvSpPr>
              <a:spLocks/>
            </p:cNvSpPr>
            <p:nvPr/>
          </p:nvSpPr>
          <p:spPr bwMode="auto">
            <a:xfrm>
              <a:off x="4577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8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3" name="Freeform 31"/>
            <p:cNvSpPr>
              <a:spLocks/>
            </p:cNvSpPr>
            <p:nvPr/>
          </p:nvSpPr>
          <p:spPr bwMode="auto">
            <a:xfrm>
              <a:off x="4577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8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4" name="Freeform 32"/>
            <p:cNvSpPr>
              <a:spLocks/>
            </p:cNvSpPr>
            <p:nvPr/>
          </p:nvSpPr>
          <p:spPr bwMode="auto">
            <a:xfrm>
              <a:off x="4822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7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5 w 127"/>
                <a:gd name="T29" fmla="*/ 29 h 64"/>
                <a:gd name="T30" fmla="*/ 121 w 127"/>
                <a:gd name="T31" fmla="*/ 40 h 64"/>
                <a:gd name="T32" fmla="*/ 124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5" name="Freeform 33"/>
            <p:cNvSpPr>
              <a:spLocks/>
            </p:cNvSpPr>
            <p:nvPr/>
          </p:nvSpPr>
          <p:spPr bwMode="auto">
            <a:xfrm>
              <a:off x="4822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7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5 w 127"/>
                <a:gd name="T27" fmla="*/ 29 h 64"/>
                <a:gd name="T28" fmla="*/ 121 w 127"/>
                <a:gd name="T29" fmla="*/ 40 h 64"/>
                <a:gd name="T30" fmla="*/ 124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6" name="Freeform 34"/>
            <p:cNvSpPr>
              <a:spLocks/>
            </p:cNvSpPr>
            <p:nvPr/>
          </p:nvSpPr>
          <p:spPr bwMode="auto">
            <a:xfrm>
              <a:off x="4822" y="957"/>
              <a:ext cx="7" cy="103"/>
            </a:xfrm>
            <a:custGeom>
              <a:avLst/>
              <a:gdLst>
                <a:gd name="T0" fmla="*/ 127 w 127"/>
                <a:gd name="T1" fmla="*/ 0 h 1846"/>
                <a:gd name="T2" fmla="*/ 63 w 127"/>
                <a:gd name="T3" fmla="*/ 0 h 1846"/>
                <a:gd name="T4" fmla="*/ 0 w 127"/>
                <a:gd name="T5" fmla="*/ 0 h 1846"/>
                <a:gd name="T6" fmla="*/ 0 w 127"/>
                <a:gd name="T7" fmla="*/ 1846 h 1846"/>
                <a:gd name="T8" fmla="*/ 63 w 127"/>
                <a:gd name="T9" fmla="*/ 1846 h 1846"/>
                <a:gd name="T10" fmla="*/ 127 w 127"/>
                <a:gd name="T11" fmla="*/ 1846 h 1846"/>
                <a:gd name="T12" fmla="*/ 127 w 127"/>
                <a:gd name="T13" fmla="*/ 0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7" name="Freeform 35"/>
            <p:cNvSpPr>
              <a:spLocks/>
            </p:cNvSpPr>
            <p:nvPr/>
          </p:nvSpPr>
          <p:spPr bwMode="auto">
            <a:xfrm>
              <a:off x="4822" y="957"/>
              <a:ext cx="7" cy="103"/>
            </a:xfrm>
            <a:custGeom>
              <a:avLst/>
              <a:gdLst>
                <a:gd name="T0" fmla="*/ 127 w 127"/>
                <a:gd name="T1" fmla="*/ 0 h 1846"/>
                <a:gd name="T2" fmla="*/ 63 w 127"/>
                <a:gd name="T3" fmla="*/ 0 h 1846"/>
                <a:gd name="T4" fmla="*/ 0 w 127"/>
                <a:gd name="T5" fmla="*/ 0 h 1846"/>
                <a:gd name="T6" fmla="*/ 0 w 127"/>
                <a:gd name="T7" fmla="*/ 1846 h 1846"/>
                <a:gd name="T8" fmla="*/ 63 w 127"/>
                <a:gd name="T9" fmla="*/ 1846 h 1846"/>
                <a:gd name="T10" fmla="*/ 127 w 127"/>
                <a:gd name="T11" fmla="*/ 1846 h 1846"/>
                <a:gd name="T12" fmla="*/ 127 w 127"/>
                <a:gd name="T13" fmla="*/ 0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1846">
                  <a:moveTo>
                    <a:pt x="127" y="0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lnTo>
                    <a:pt x="63" y="1846"/>
                  </a:lnTo>
                  <a:lnTo>
                    <a:pt x="127" y="1846"/>
                  </a:lnTo>
                  <a:lnTo>
                    <a:pt x="12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8" name="Freeform 36"/>
            <p:cNvSpPr>
              <a:spLocks/>
            </p:cNvSpPr>
            <p:nvPr/>
          </p:nvSpPr>
          <p:spPr bwMode="auto">
            <a:xfrm>
              <a:off x="4822" y="1060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4 w 127"/>
                <a:gd name="T5" fmla="*/ 13 h 63"/>
                <a:gd name="T6" fmla="*/ 121 w 127"/>
                <a:gd name="T7" fmla="*/ 25 h 63"/>
                <a:gd name="T8" fmla="*/ 115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7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49" name="Freeform 37"/>
            <p:cNvSpPr>
              <a:spLocks/>
            </p:cNvSpPr>
            <p:nvPr/>
          </p:nvSpPr>
          <p:spPr bwMode="auto">
            <a:xfrm>
              <a:off x="4822" y="1060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4 w 127"/>
                <a:gd name="T3" fmla="*/ 13 h 63"/>
                <a:gd name="T4" fmla="*/ 121 w 127"/>
                <a:gd name="T5" fmla="*/ 25 h 63"/>
                <a:gd name="T6" fmla="*/ 115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7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0" name="Freeform 38"/>
            <p:cNvSpPr>
              <a:spLocks/>
            </p:cNvSpPr>
            <p:nvPr/>
          </p:nvSpPr>
          <p:spPr bwMode="auto">
            <a:xfrm>
              <a:off x="4822" y="1056"/>
              <a:ext cx="4" cy="8"/>
            </a:xfrm>
            <a:custGeom>
              <a:avLst/>
              <a:gdLst>
                <a:gd name="T0" fmla="*/ 63 w 63"/>
                <a:gd name="T1" fmla="*/ 63 h 126"/>
                <a:gd name="T2" fmla="*/ 63 w 63"/>
                <a:gd name="T3" fmla="*/ 126 h 126"/>
                <a:gd name="T4" fmla="*/ 51 w 63"/>
                <a:gd name="T5" fmla="*/ 125 h 126"/>
                <a:gd name="T6" fmla="*/ 39 w 63"/>
                <a:gd name="T7" fmla="*/ 122 h 126"/>
                <a:gd name="T8" fmla="*/ 27 w 63"/>
                <a:gd name="T9" fmla="*/ 116 h 126"/>
                <a:gd name="T10" fmla="*/ 18 w 63"/>
                <a:gd name="T11" fmla="*/ 108 h 126"/>
                <a:gd name="T12" fmla="*/ 10 w 63"/>
                <a:gd name="T13" fmla="*/ 99 h 126"/>
                <a:gd name="T14" fmla="*/ 4 w 63"/>
                <a:gd name="T15" fmla="*/ 88 h 126"/>
                <a:gd name="T16" fmla="*/ 1 w 63"/>
                <a:gd name="T17" fmla="*/ 76 h 126"/>
                <a:gd name="T18" fmla="*/ 0 w 63"/>
                <a:gd name="T19" fmla="*/ 63 h 126"/>
                <a:gd name="T20" fmla="*/ 1 w 63"/>
                <a:gd name="T21" fmla="*/ 51 h 126"/>
                <a:gd name="T22" fmla="*/ 4 w 63"/>
                <a:gd name="T23" fmla="*/ 39 h 126"/>
                <a:gd name="T24" fmla="*/ 10 w 63"/>
                <a:gd name="T25" fmla="*/ 28 h 126"/>
                <a:gd name="T26" fmla="*/ 18 w 63"/>
                <a:gd name="T27" fmla="*/ 19 h 126"/>
                <a:gd name="T28" fmla="*/ 27 w 63"/>
                <a:gd name="T29" fmla="*/ 11 h 126"/>
                <a:gd name="T30" fmla="*/ 39 w 63"/>
                <a:gd name="T31" fmla="*/ 5 h 126"/>
                <a:gd name="T32" fmla="*/ 51 w 63"/>
                <a:gd name="T33" fmla="*/ 2 h 126"/>
                <a:gd name="T34" fmla="*/ 63 w 63"/>
                <a:gd name="T35" fmla="*/ 0 h 126"/>
                <a:gd name="T36" fmla="*/ 63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63" y="63"/>
                  </a:moveTo>
                  <a:lnTo>
                    <a:pt x="63" y="126"/>
                  </a:lnTo>
                  <a:lnTo>
                    <a:pt x="51" y="125"/>
                  </a:lnTo>
                  <a:lnTo>
                    <a:pt x="39" y="122"/>
                  </a:lnTo>
                  <a:lnTo>
                    <a:pt x="27" y="116"/>
                  </a:lnTo>
                  <a:lnTo>
                    <a:pt x="18" y="108"/>
                  </a:lnTo>
                  <a:lnTo>
                    <a:pt x="10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1" name="Freeform 39"/>
            <p:cNvSpPr>
              <a:spLocks/>
            </p:cNvSpPr>
            <p:nvPr/>
          </p:nvSpPr>
          <p:spPr bwMode="auto">
            <a:xfrm>
              <a:off x="4822" y="1056"/>
              <a:ext cx="4" cy="8"/>
            </a:xfrm>
            <a:custGeom>
              <a:avLst/>
              <a:gdLst>
                <a:gd name="T0" fmla="*/ 63 w 63"/>
                <a:gd name="T1" fmla="*/ 126 h 126"/>
                <a:gd name="T2" fmla="*/ 51 w 63"/>
                <a:gd name="T3" fmla="*/ 125 h 126"/>
                <a:gd name="T4" fmla="*/ 39 w 63"/>
                <a:gd name="T5" fmla="*/ 122 h 126"/>
                <a:gd name="T6" fmla="*/ 27 w 63"/>
                <a:gd name="T7" fmla="*/ 116 h 126"/>
                <a:gd name="T8" fmla="*/ 18 w 63"/>
                <a:gd name="T9" fmla="*/ 108 h 126"/>
                <a:gd name="T10" fmla="*/ 10 w 63"/>
                <a:gd name="T11" fmla="*/ 99 h 126"/>
                <a:gd name="T12" fmla="*/ 4 w 63"/>
                <a:gd name="T13" fmla="*/ 88 h 126"/>
                <a:gd name="T14" fmla="*/ 1 w 63"/>
                <a:gd name="T15" fmla="*/ 76 h 126"/>
                <a:gd name="T16" fmla="*/ 0 w 63"/>
                <a:gd name="T17" fmla="*/ 63 h 126"/>
                <a:gd name="T18" fmla="*/ 1 w 63"/>
                <a:gd name="T19" fmla="*/ 51 h 126"/>
                <a:gd name="T20" fmla="*/ 4 w 63"/>
                <a:gd name="T21" fmla="*/ 39 h 126"/>
                <a:gd name="T22" fmla="*/ 10 w 63"/>
                <a:gd name="T23" fmla="*/ 28 h 126"/>
                <a:gd name="T24" fmla="*/ 18 w 63"/>
                <a:gd name="T25" fmla="*/ 19 h 126"/>
                <a:gd name="T26" fmla="*/ 27 w 63"/>
                <a:gd name="T27" fmla="*/ 11 h 126"/>
                <a:gd name="T28" fmla="*/ 39 w 63"/>
                <a:gd name="T29" fmla="*/ 5 h 126"/>
                <a:gd name="T30" fmla="*/ 51 w 63"/>
                <a:gd name="T31" fmla="*/ 2 h 126"/>
                <a:gd name="T32" fmla="*/ 63 w 63"/>
                <a:gd name="T3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63" y="126"/>
                  </a:moveTo>
                  <a:lnTo>
                    <a:pt x="51" y="125"/>
                  </a:lnTo>
                  <a:lnTo>
                    <a:pt x="39" y="122"/>
                  </a:lnTo>
                  <a:lnTo>
                    <a:pt x="27" y="116"/>
                  </a:lnTo>
                  <a:lnTo>
                    <a:pt x="18" y="108"/>
                  </a:lnTo>
                  <a:lnTo>
                    <a:pt x="10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2" name="Freeform 40"/>
            <p:cNvSpPr>
              <a:spLocks/>
            </p:cNvSpPr>
            <p:nvPr/>
          </p:nvSpPr>
          <p:spPr bwMode="auto">
            <a:xfrm>
              <a:off x="482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3" name="Freeform 41"/>
            <p:cNvSpPr>
              <a:spLocks/>
            </p:cNvSpPr>
            <p:nvPr/>
          </p:nvSpPr>
          <p:spPr bwMode="auto">
            <a:xfrm>
              <a:off x="4826" y="1056"/>
              <a:ext cx="164" cy="8"/>
            </a:xfrm>
            <a:custGeom>
              <a:avLst/>
              <a:gdLst>
                <a:gd name="T0" fmla="*/ 0 w 2952"/>
                <a:gd name="T1" fmla="*/ 0 h 126"/>
                <a:gd name="T2" fmla="*/ 0 w 2952"/>
                <a:gd name="T3" fmla="*/ 63 h 126"/>
                <a:gd name="T4" fmla="*/ 0 w 2952"/>
                <a:gd name="T5" fmla="*/ 126 h 126"/>
                <a:gd name="T6" fmla="*/ 2952 w 2952"/>
                <a:gd name="T7" fmla="*/ 126 h 126"/>
                <a:gd name="T8" fmla="*/ 2952 w 2952"/>
                <a:gd name="T9" fmla="*/ 63 h 126"/>
                <a:gd name="T10" fmla="*/ 2952 w 2952"/>
                <a:gd name="T11" fmla="*/ 0 h 126"/>
                <a:gd name="T12" fmla="*/ 0 w 2952"/>
                <a:gd name="T1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2" h="126">
                  <a:moveTo>
                    <a:pt x="0" y="0"/>
                  </a:moveTo>
                  <a:lnTo>
                    <a:pt x="0" y="63"/>
                  </a:lnTo>
                  <a:lnTo>
                    <a:pt x="0" y="126"/>
                  </a:lnTo>
                  <a:lnTo>
                    <a:pt x="2952" y="126"/>
                  </a:lnTo>
                  <a:lnTo>
                    <a:pt x="2952" y="63"/>
                  </a:lnTo>
                  <a:lnTo>
                    <a:pt x="2952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4" name="Freeform 42"/>
            <p:cNvSpPr>
              <a:spLocks/>
            </p:cNvSpPr>
            <p:nvPr/>
          </p:nvSpPr>
          <p:spPr bwMode="auto">
            <a:xfrm>
              <a:off x="4990" y="1056"/>
              <a:ext cx="3" cy="8"/>
            </a:xfrm>
            <a:custGeom>
              <a:avLst/>
              <a:gdLst>
                <a:gd name="T0" fmla="*/ 0 w 63"/>
                <a:gd name="T1" fmla="*/ 63 h 126"/>
                <a:gd name="T2" fmla="*/ 0 w 63"/>
                <a:gd name="T3" fmla="*/ 0 h 126"/>
                <a:gd name="T4" fmla="*/ 12 w 63"/>
                <a:gd name="T5" fmla="*/ 2 h 126"/>
                <a:gd name="T6" fmla="*/ 24 w 63"/>
                <a:gd name="T7" fmla="*/ 5 h 126"/>
                <a:gd name="T8" fmla="*/ 35 w 63"/>
                <a:gd name="T9" fmla="*/ 11 h 126"/>
                <a:gd name="T10" fmla="*/ 44 w 63"/>
                <a:gd name="T11" fmla="*/ 19 h 126"/>
                <a:gd name="T12" fmla="*/ 52 w 63"/>
                <a:gd name="T13" fmla="*/ 28 h 126"/>
                <a:gd name="T14" fmla="*/ 58 w 63"/>
                <a:gd name="T15" fmla="*/ 39 h 126"/>
                <a:gd name="T16" fmla="*/ 61 w 63"/>
                <a:gd name="T17" fmla="*/ 51 h 126"/>
                <a:gd name="T18" fmla="*/ 63 w 63"/>
                <a:gd name="T19" fmla="*/ 63 h 126"/>
                <a:gd name="T20" fmla="*/ 61 w 63"/>
                <a:gd name="T21" fmla="*/ 76 h 126"/>
                <a:gd name="T22" fmla="*/ 58 w 63"/>
                <a:gd name="T23" fmla="*/ 88 h 126"/>
                <a:gd name="T24" fmla="*/ 52 w 63"/>
                <a:gd name="T25" fmla="*/ 99 h 126"/>
                <a:gd name="T26" fmla="*/ 44 w 63"/>
                <a:gd name="T27" fmla="*/ 108 h 126"/>
                <a:gd name="T28" fmla="*/ 35 w 63"/>
                <a:gd name="T29" fmla="*/ 116 h 126"/>
                <a:gd name="T30" fmla="*/ 24 w 63"/>
                <a:gd name="T31" fmla="*/ 122 h 126"/>
                <a:gd name="T32" fmla="*/ 12 w 63"/>
                <a:gd name="T33" fmla="*/ 125 h 126"/>
                <a:gd name="T34" fmla="*/ 0 w 63"/>
                <a:gd name="T35" fmla="*/ 126 h 126"/>
                <a:gd name="T36" fmla="*/ 0 w 63"/>
                <a:gd name="T37" fmla="*/ 6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6">
                  <a:moveTo>
                    <a:pt x="0" y="63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2" y="28"/>
                  </a:lnTo>
                  <a:lnTo>
                    <a:pt x="58" y="39"/>
                  </a:lnTo>
                  <a:lnTo>
                    <a:pt x="61" y="51"/>
                  </a:lnTo>
                  <a:lnTo>
                    <a:pt x="63" y="63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5" name="Freeform 43"/>
            <p:cNvSpPr>
              <a:spLocks/>
            </p:cNvSpPr>
            <p:nvPr/>
          </p:nvSpPr>
          <p:spPr bwMode="auto">
            <a:xfrm>
              <a:off x="4990" y="1056"/>
              <a:ext cx="3" cy="8"/>
            </a:xfrm>
            <a:custGeom>
              <a:avLst/>
              <a:gdLst>
                <a:gd name="T0" fmla="*/ 0 w 63"/>
                <a:gd name="T1" fmla="*/ 0 h 126"/>
                <a:gd name="T2" fmla="*/ 12 w 63"/>
                <a:gd name="T3" fmla="*/ 2 h 126"/>
                <a:gd name="T4" fmla="*/ 24 w 63"/>
                <a:gd name="T5" fmla="*/ 5 h 126"/>
                <a:gd name="T6" fmla="*/ 35 w 63"/>
                <a:gd name="T7" fmla="*/ 11 h 126"/>
                <a:gd name="T8" fmla="*/ 44 w 63"/>
                <a:gd name="T9" fmla="*/ 19 h 126"/>
                <a:gd name="T10" fmla="*/ 52 w 63"/>
                <a:gd name="T11" fmla="*/ 28 h 126"/>
                <a:gd name="T12" fmla="*/ 58 w 63"/>
                <a:gd name="T13" fmla="*/ 39 h 126"/>
                <a:gd name="T14" fmla="*/ 61 w 63"/>
                <a:gd name="T15" fmla="*/ 51 h 126"/>
                <a:gd name="T16" fmla="*/ 63 w 63"/>
                <a:gd name="T17" fmla="*/ 63 h 126"/>
                <a:gd name="T18" fmla="*/ 61 w 63"/>
                <a:gd name="T19" fmla="*/ 76 h 126"/>
                <a:gd name="T20" fmla="*/ 58 w 63"/>
                <a:gd name="T21" fmla="*/ 88 h 126"/>
                <a:gd name="T22" fmla="*/ 52 w 63"/>
                <a:gd name="T23" fmla="*/ 99 h 126"/>
                <a:gd name="T24" fmla="*/ 44 w 63"/>
                <a:gd name="T25" fmla="*/ 108 h 126"/>
                <a:gd name="T26" fmla="*/ 35 w 63"/>
                <a:gd name="T27" fmla="*/ 116 h 126"/>
                <a:gd name="T28" fmla="*/ 24 w 63"/>
                <a:gd name="T29" fmla="*/ 122 h 126"/>
                <a:gd name="T30" fmla="*/ 12 w 63"/>
                <a:gd name="T31" fmla="*/ 125 h 126"/>
                <a:gd name="T32" fmla="*/ 0 w 63"/>
                <a:gd name="T33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6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19"/>
                  </a:lnTo>
                  <a:lnTo>
                    <a:pt x="52" y="28"/>
                  </a:lnTo>
                  <a:lnTo>
                    <a:pt x="58" y="39"/>
                  </a:lnTo>
                  <a:lnTo>
                    <a:pt x="61" y="51"/>
                  </a:lnTo>
                  <a:lnTo>
                    <a:pt x="63" y="63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8"/>
                  </a:lnTo>
                  <a:lnTo>
                    <a:pt x="35" y="116"/>
                  </a:lnTo>
                  <a:lnTo>
                    <a:pt x="24" y="122"/>
                  </a:lnTo>
                  <a:lnTo>
                    <a:pt x="12" y="125"/>
                  </a:lnTo>
                  <a:lnTo>
                    <a:pt x="0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6" name="Freeform 44"/>
            <p:cNvSpPr>
              <a:spLocks/>
            </p:cNvSpPr>
            <p:nvPr/>
          </p:nvSpPr>
          <p:spPr bwMode="auto">
            <a:xfrm>
              <a:off x="4986" y="1060"/>
              <a:ext cx="7" cy="4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3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1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3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7" name="Freeform 45"/>
            <p:cNvSpPr>
              <a:spLocks/>
            </p:cNvSpPr>
            <p:nvPr/>
          </p:nvSpPr>
          <p:spPr bwMode="auto">
            <a:xfrm>
              <a:off x="4986" y="1060"/>
              <a:ext cx="7" cy="4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3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1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3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8" name="Freeform 46"/>
            <p:cNvSpPr>
              <a:spLocks/>
            </p:cNvSpPr>
            <p:nvPr/>
          </p:nvSpPr>
          <p:spPr bwMode="auto">
            <a:xfrm>
              <a:off x="4986" y="855"/>
              <a:ext cx="7" cy="205"/>
            </a:xfrm>
            <a:custGeom>
              <a:avLst/>
              <a:gdLst>
                <a:gd name="T0" fmla="*/ 0 w 126"/>
                <a:gd name="T1" fmla="*/ 3693 h 3693"/>
                <a:gd name="T2" fmla="*/ 63 w 126"/>
                <a:gd name="T3" fmla="*/ 3693 h 3693"/>
                <a:gd name="T4" fmla="*/ 126 w 126"/>
                <a:gd name="T5" fmla="*/ 3693 h 3693"/>
                <a:gd name="T6" fmla="*/ 126 w 126"/>
                <a:gd name="T7" fmla="*/ 0 h 3693"/>
                <a:gd name="T8" fmla="*/ 63 w 126"/>
                <a:gd name="T9" fmla="*/ 0 h 3693"/>
                <a:gd name="T10" fmla="*/ 0 w 126"/>
                <a:gd name="T11" fmla="*/ 0 h 3693"/>
                <a:gd name="T12" fmla="*/ 0 w 126"/>
                <a:gd name="T13" fmla="*/ 3693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3693">
                  <a:moveTo>
                    <a:pt x="0" y="3693"/>
                  </a:moveTo>
                  <a:lnTo>
                    <a:pt x="63" y="3693"/>
                  </a:lnTo>
                  <a:lnTo>
                    <a:pt x="126" y="3693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59" name="Freeform 47"/>
            <p:cNvSpPr>
              <a:spLocks/>
            </p:cNvSpPr>
            <p:nvPr/>
          </p:nvSpPr>
          <p:spPr bwMode="auto">
            <a:xfrm>
              <a:off x="4986" y="855"/>
              <a:ext cx="7" cy="205"/>
            </a:xfrm>
            <a:custGeom>
              <a:avLst/>
              <a:gdLst>
                <a:gd name="T0" fmla="*/ 0 w 126"/>
                <a:gd name="T1" fmla="*/ 3693 h 3693"/>
                <a:gd name="T2" fmla="*/ 63 w 126"/>
                <a:gd name="T3" fmla="*/ 3693 h 3693"/>
                <a:gd name="T4" fmla="*/ 126 w 126"/>
                <a:gd name="T5" fmla="*/ 3693 h 3693"/>
                <a:gd name="T6" fmla="*/ 126 w 126"/>
                <a:gd name="T7" fmla="*/ 0 h 3693"/>
                <a:gd name="T8" fmla="*/ 63 w 126"/>
                <a:gd name="T9" fmla="*/ 0 h 3693"/>
                <a:gd name="T10" fmla="*/ 0 w 126"/>
                <a:gd name="T11" fmla="*/ 0 h 3693"/>
                <a:gd name="T12" fmla="*/ 0 w 126"/>
                <a:gd name="T13" fmla="*/ 3693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3693">
                  <a:moveTo>
                    <a:pt x="0" y="3693"/>
                  </a:moveTo>
                  <a:lnTo>
                    <a:pt x="63" y="3693"/>
                  </a:lnTo>
                  <a:lnTo>
                    <a:pt x="126" y="3693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369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0" name="Freeform 48"/>
            <p:cNvSpPr>
              <a:spLocks/>
            </p:cNvSpPr>
            <p:nvPr/>
          </p:nvSpPr>
          <p:spPr bwMode="auto">
            <a:xfrm>
              <a:off x="4986" y="851"/>
              <a:ext cx="7" cy="4"/>
            </a:xfrm>
            <a:custGeom>
              <a:avLst/>
              <a:gdLst>
                <a:gd name="T0" fmla="*/ 63 w 126"/>
                <a:gd name="T1" fmla="*/ 64 h 64"/>
                <a:gd name="T2" fmla="*/ 0 w 126"/>
                <a:gd name="T3" fmla="*/ 64 h 64"/>
                <a:gd name="T4" fmla="*/ 1 w 126"/>
                <a:gd name="T5" fmla="*/ 52 h 64"/>
                <a:gd name="T6" fmla="*/ 4 w 126"/>
                <a:gd name="T7" fmla="*/ 40 h 64"/>
                <a:gd name="T8" fmla="*/ 10 w 126"/>
                <a:gd name="T9" fmla="*/ 29 h 64"/>
                <a:gd name="T10" fmla="*/ 18 w 126"/>
                <a:gd name="T11" fmla="*/ 20 h 64"/>
                <a:gd name="T12" fmla="*/ 27 w 126"/>
                <a:gd name="T13" fmla="*/ 11 h 64"/>
                <a:gd name="T14" fmla="*/ 38 w 126"/>
                <a:gd name="T15" fmla="*/ 5 h 64"/>
                <a:gd name="T16" fmla="*/ 51 w 126"/>
                <a:gd name="T17" fmla="*/ 2 h 64"/>
                <a:gd name="T18" fmla="*/ 63 w 126"/>
                <a:gd name="T19" fmla="*/ 0 h 64"/>
                <a:gd name="T20" fmla="*/ 75 w 126"/>
                <a:gd name="T21" fmla="*/ 2 h 64"/>
                <a:gd name="T22" fmla="*/ 87 w 126"/>
                <a:gd name="T23" fmla="*/ 5 h 64"/>
                <a:gd name="T24" fmla="*/ 98 w 126"/>
                <a:gd name="T25" fmla="*/ 11 h 64"/>
                <a:gd name="T26" fmla="*/ 107 w 126"/>
                <a:gd name="T27" fmla="*/ 20 h 64"/>
                <a:gd name="T28" fmla="*/ 115 w 126"/>
                <a:gd name="T29" fmla="*/ 29 h 64"/>
                <a:gd name="T30" fmla="*/ 121 w 126"/>
                <a:gd name="T31" fmla="*/ 40 h 64"/>
                <a:gd name="T32" fmla="*/ 124 w 126"/>
                <a:gd name="T33" fmla="*/ 52 h 64"/>
                <a:gd name="T34" fmla="*/ 126 w 126"/>
                <a:gd name="T35" fmla="*/ 64 h 64"/>
                <a:gd name="T36" fmla="*/ 63 w 126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6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1" name="Freeform 49"/>
            <p:cNvSpPr>
              <a:spLocks/>
            </p:cNvSpPr>
            <p:nvPr/>
          </p:nvSpPr>
          <p:spPr bwMode="auto">
            <a:xfrm>
              <a:off x="4986" y="851"/>
              <a:ext cx="7" cy="4"/>
            </a:xfrm>
            <a:custGeom>
              <a:avLst/>
              <a:gdLst>
                <a:gd name="T0" fmla="*/ 0 w 126"/>
                <a:gd name="T1" fmla="*/ 64 h 64"/>
                <a:gd name="T2" fmla="*/ 1 w 126"/>
                <a:gd name="T3" fmla="*/ 52 h 64"/>
                <a:gd name="T4" fmla="*/ 4 w 126"/>
                <a:gd name="T5" fmla="*/ 40 h 64"/>
                <a:gd name="T6" fmla="*/ 10 w 126"/>
                <a:gd name="T7" fmla="*/ 29 h 64"/>
                <a:gd name="T8" fmla="*/ 18 w 126"/>
                <a:gd name="T9" fmla="*/ 20 h 64"/>
                <a:gd name="T10" fmla="*/ 27 w 126"/>
                <a:gd name="T11" fmla="*/ 11 h 64"/>
                <a:gd name="T12" fmla="*/ 38 w 126"/>
                <a:gd name="T13" fmla="*/ 5 h 64"/>
                <a:gd name="T14" fmla="*/ 51 w 126"/>
                <a:gd name="T15" fmla="*/ 2 h 64"/>
                <a:gd name="T16" fmla="*/ 63 w 126"/>
                <a:gd name="T17" fmla="*/ 0 h 64"/>
                <a:gd name="T18" fmla="*/ 75 w 126"/>
                <a:gd name="T19" fmla="*/ 2 h 64"/>
                <a:gd name="T20" fmla="*/ 87 w 126"/>
                <a:gd name="T21" fmla="*/ 5 h 64"/>
                <a:gd name="T22" fmla="*/ 98 w 126"/>
                <a:gd name="T23" fmla="*/ 11 h 64"/>
                <a:gd name="T24" fmla="*/ 107 w 126"/>
                <a:gd name="T25" fmla="*/ 20 h 64"/>
                <a:gd name="T26" fmla="*/ 115 w 126"/>
                <a:gd name="T27" fmla="*/ 29 h 64"/>
                <a:gd name="T28" fmla="*/ 121 w 126"/>
                <a:gd name="T29" fmla="*/ 40 h 64"/>
                <a:gd name="T30" fmla="*/ 124 w 126"/>
                <a:gd name="T31" fmla="*/ 52 h 64"/>
                <a:gd name="T32" fmla="*/ 126 w 126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20"/>
                  </a:lnTo>
                  <a:lnTo>
                    <a:pt x="115" y="29"/>
                  </a:lnTo>
                  <a:lnTo>
                    <a:pt x="121" y="40"/>
                  </a:lnTo>
                  <a:lnTo>
                    <a:pt x="124" y="52"/>
                  </a:lnTo>
                  <a:lnTo>
                    <a:pt x="126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2" name="Freeform 50"/>
            <p:cNvSpPr>
              <a:spLocks/>
            </p:cNvSpPr>
            <p:nvPr/>
          </p:nvSpPr>
          <p:spPr bwMode="auto">
            <a:xfrm>
              <a:off x="4577" y="954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8 w 63"/>
                <a:gd name="T11" fmla="*/ 109 h 127"/>
                <a:gd name="T12" fmla="*/ 10 w 63"/>
                <a:gd name="T13" fmla="*/ 100 h 127"/>
                <a:gd name="T14" fmla="*/ 4 w 63"/>
                <a:gd name="T15" fmla="*/ 89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0 w 63"/>
                <a:gd name="T25" fmla="*/ 29 h 127"/>
                <a:gd name="T26" fmla="*/ 18 w 63"/>
                <a:gd name="T27" fmla="*/ 20 h 127"/>
                <a:gd name="T28" fmla="*/ 28 w 63"/>
                <a:gd name="T29" fmla="*/ 12 h 127"/>
                <a:gd name="T30" fmla="*/ 39 w 63"/>
                <a:gd name="T31" fmla="*/ 6 h 127"/>
                <a:gd name="T32" fmla="*/ 51 w 63"/>
                <a:gd name="T33" fmla="*/ 3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8" y="109"/>
                  </a:lnTo>
                  <a:lnTo>
                    <a:pt x="10" y="100"/>
                  </a:lnTo>
                  <a:lnTo>
                    <a:pt x="4" y="89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3" name="Freeform 51"/>
            <p:cNvSpPr>
              <a:spLocks/>
            </p:cNvSpPr>
            <p:nvPr/>
          </p:nvSpPr>
          <p:spPr bwMode="auto">
            <a:xfrm>
              <a:off x="4577" y="954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8 w 63"/>
                <a:gd name="T9" fmla="*/ 109 h 127"/>
                <a:gd name="T10" fmla="*/ 10 w 63"/>
                <a:gd name="T11" fmla="*/ 100 h 127"/>
                <a:gd name="T12" fmla="*/ 4 w 63"/>
                <a:gd name="T13" fmla="*/ 89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0 w 63"/>
                <a:gd name="T23" fmla="*/ 29 h 127"/>
                <a:gd name="T24" fmla="*/ 18 w 63"/>
                <a:gd name="T25" fmla="*/ 20 h 127"/>
                <a:gd name="T26" fmla="*/ 28 w 63"/>
                <a:gd name="T27" fmla="*/ 12 h 127"/>
                <a:gd name="T28" fmla="*/ 39 w 63"/>
                <a:gd name="T29" fmla="*/ 6 h 127"/>
                <a:gd name="T30" fmla="*/ 51 w 63"/>
                <a:gd name="T31" fmla="*/ 3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8" y="109"/>
                  </a:lnTo>
                  <a:lnTo>
                    <a:pt x="10" y="100"/>
                  </a:lnTo>
                  <a:lnTo>
                    <a:pt x="4" y="89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4" name="Freeform 52"/>
            <p:cNvSpPr>
              <a:spLocks/>
            </p:cNvSpPr>
            <p:nvPr/>
          </p:nvSpPr>
          <p:spPr bwMode="auto">
            <a:xfrm>
              <a:off x="4580" y="954"/>
              <a:ext cx="246" cy="7"/>
            </a:xfrm>
            <a:custGeom>
              <a:avLst/>
              <a:gdLst>
                <a:gd name="T0" fmla="*/ 0 w 4427"/>
                <a:gd name="T1" fmla="*/ 0 h 127"/>
                <a:gd name="T2" fmla="*/ 0 w 4427"/>
                <a:gd name="T3" fmla="*/ 64 h 127"/>
                <a:gd name="T4" fmla="*/ 0 w 4427"/>
                <a:gd name="T5" fmla="*/ 127 h 127"/>
                <a:gd name="T6" fmla="*/ 4427 w 4427"/>
                <a:gd name="T7" fmla="*/ 127 h 127"/>
                <a:gd name="T8" fmla="*/ 4427 w 4427"/>
                <a:gd name="T9" fmla="*/ 64 h 127"/>
                <a:gd name="T10" fmla="*/ 4427 w 4427"/>
                <a:gd name="T11" fmla="*/ 0 h 127"/>
                <a:gd name="T12" fmla="*/ 0 w 44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7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4427" y="127"/>
                  </a:lnTo>
                  <a:lnTo>
                    <a:pt x="4427" y="64"/>
                  </a:lnTo>
                  <a:lnTo>
                    <a:pt x="442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5" name="Freeform 53"/>
            <p:cNvSpPr>
              <a:spLocks/>
            </p:cNvSpPr>
            <p:nvPr/>
          </p:nvSpPr>
          <p:spPr bwMode="auto">
            <a:xfrm>
              <a:off x="4580" y="954"/>
              <a:ext cx="246" cy="7"/>
            </a:xfrm>
            <a:custGeom>
              <a:avLst/>
              <a:gdLst>
                <a:gd name="T0" fmla="*/ 0 w 4427"/>
                <a:gd name="T1" fmla="*/ 0 h 127"/>
                <a:gd name="T2" fmla="*/ 0 w 4427"/>
                <a:gd name="T3" fmla="*/ 64 h 127"/>
                <a:gd name="T4" fmla="*/ 0 w 4427"/>
                <a:gd name="T5" fmla="*/ 127 h 127"/>
                <a:gd name="T6" fmla="*/ 4427 w 4427"/>
                <a:gd name="T7" fmla="*/ 127 h 127"/>
                <a:gd name="T8" fmla="*/ 4427 w 4427"/>
                <a:gd name="T9" fmla="*/ 64 h 127"/>
                <a:gd name="T10" fmla="*/ 4427 w 4427"/>
                <a:gd name="T11" fmla="*/ 0 h 127"/>
                <a:gd name="T12" fmla="*/ 0 w 4427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27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4427" y="127"/>
                  </a:lnTo>
                  <a:lnTo>
                    <a:pt x="4427" y="64"/>
                  </a:lnTo>
                  <a:lnTo>
                    <a:pt x="4427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6" name="Freeform 54"/>
            <p:cNvSpPr>
              <a:spLocks/>
            </p:cNvSpPr>
            <p:nvPr/>
          </p:nvSpPr>
          <p:spPr bwMode="auto">
            <a:xfrm>
              <a:off x="4826" y="954"/>
              <a:ext cx="3" cy="7"/>
            </a:xfrm>
            <a:custGeom>
              <a:avLst/>
              <a:gdLst>
                <a:gd name="T0" fmla="*/ 0 w 64"/>
                <a:gd name="T1" fmla="*/ 64 h 127"/>
                <a:gd name="T2" fmla="*/ 0 w 64"/>
                <a:gd name="T3" fmla="*/ 0 h 127"/>
                <a:gd name="T4" fmla="*/ 12 w 64"/>
                <a:gd name="T5" fmla="*/ 3 h 127"/>
                <a:gd name="T6" fmla="*/ 24 w 64"/>
                <a:gd name="T7" fmla="*/ 6 h 127"/>
                <a:gd name="T8" fmla="*/ 35 w 64"/>
                <a:gd name="T9" fmla="*/ 12 h 127"/>
                <a:gd name="T10" fmla="*/ 44 w 64"/>
                <a:gd name="T11" fmla="*/ 20 h 127"/>
                <a:gd name="T12" fmla="*/ 52 w 64"/>
                <a:gd name="T13" fmla="*/ 29 h 127"/>
                <a:gd name="T14" fmla="*/ 58 w 64"/>
                <a:gd name="T15" fmla="*/ 40 h 127"/>
                <a:gd name="T16" fmla="*/ 61 w 64"/>
                <a:gd name="T17" fmla="*/ 52 h 127"/>
                <a:gd name="T18" fmla="*/ 64 w 64"/>
                <a:gd name="T19" fmla="*/ 64 h 127"/>
                <a:gd name="T20" fmla="*/ 61 w 64"/>
                <a:gd name="T21" fmla="*/ 76 h 127"/>
                <a:gd name="T22" fmla="*/ 58 w 64"/>
                <a:gd name="T23" fmla="*/ 89 h 127"/>
                <a:gd name="T24" fmla="*/ 52 w 64"/>
                <a:gd name="T25" fmla="*/ 100 h 127"/>
                <a:gd name="T26" fmla="*/ 44 w 64"/>
                <a:gd name="T27" fmla="*/ 109 h 127"/>
                <a:gd name="T28" fmla="*/ 35 w 64"/>
                <a:gd name="T29" fmla="*/ 117 h 127"/>
                <a:gd name="T30" fmla="*/ 24 w 64"/>
                <a:gd name="T31" fmla="*/ 123 h 127"/>
                <a:gd name="T32" fmla="*/ 12 w 64"/>
                <a:gd name="T33" fmla="*/ 126 h 127"/>
                <a:gd name="T34" fmla="*/ 0 w 64"/>
                <a:gd name="T35" fmla="*/ 127 h 127"/>
                <a:gd name="T36" fmla="*/ 0 w 64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127">
                  <a:moveTo>
                    <a:pt x="0" y="64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24" y="6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8" y="89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7" name="Freeform 55"/>
            <p:cNvSpPr>
              <a:spLocks/>
            </p:cNvSpPr>
            <p:nvPr/>
          </p:nvSpPr>
          <p:spPr bwMode="auto">
            <a:xfrm>
              <a:off x="4826" y="954"/>
              <a:ext cx="3" cy="7"/>
            </a:xfrm>
            <a:custGeom>
              <a:avLst/>
              <a:gdLst>
                <a:gd name="T0" fmla="*/ 0 w 64"/>
                <a:gd name="T1" fmla="*/ 0 h 127"/>
                <a:gd name="T2" fmla="*/ 12 w 64"/>
                <a:gd name="T3" fmla="*/ 3 h 127"/>
                <a:gd name="T4" fmla="*/ 24 w 64"/>
                <a:gd name="T5" fmla="*/ 6 h 127"/>
                <a:gd name="T6" fmla="*/ 35 w 64"/>
                <a:gd name="T7" fmla="*/ 12 h 127"/>
                <a:gd name="T8" fmla="*/ 44 w 64"/>
                <a:gd name="T9" fmla="*/ 20 h 127"/>
                <a:gd name="T10" fmla="*/ 52 w 64"/>
                <a:gd name="T11" fmla="*/ 29 h 127"/>
                <a:gd name="T12" fmla="*/ 58 w 64"/>
                <a:gd name="T13" fmla="*/ 40 h 127"/>
                <a:gd name="T14" fmla="*/ 61 w 64"/>
                <a:gd name="T15" fmla="*/ 52 h 127"/>
                <a:gd name="T16" fmla="*/ 64 w 64"/>
                <a:gd name="T17" fmla="*/ 64 h 127"/>
                <a:gd name="T18" fmla="*/ 61 w 64"/>
                <a:gd name="T19" fmla="*/ 76 h 127"/>
                <a:gd name="T20" fmla="*/ 58 w 64"/>
                <a:gd name="T21" fmla="*/ 89 h 127"/>
                <a:gd name="T22" fmla="*/ 52 w 64"/>
                <a:gd name="T23" fmla="*/ 100 h 127"/>
                <a:gd name="T24" fmla="*/ 44 w 64"/>
                <a:gd name="T25" fmla="*/ 109 h 127"/>
                <a:gd name="T26" fmla="*/ 35 w 64"/>
                <a:gd name="T27" fmla="*/ 117 h 127"/>
                <a:gd name="T28" fmla="*/ 24 w 64"/>
                <a:gd name="T29" fmla="*/ 123 h 127"/>
                <a:gd name="T30" fmla="*/ 12 w 64"/>
                <a:gd name="T31" fmla="*/ 126 h 127"/>
                <a:gd name="T32" fmla="*/ 0 w 64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" h="127">
                  <a:moveTo>
                    <a:pt x="0" y="0"/>
                  </a:moveTo>
                  <a:lnTo>
                    <a:pt x="12" y="3"/>
                  </a:lnTo>
                  <a:lnTo>
                    <a:pt x="24" y="6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4" y="64"/>
                  </a:lnTo>
                  <a:lnTo>
                    <a:pt x="61" y="76"/>
                  </a:lnTo>
                  <a:lnTo>
                    <a:pt x="58" y="89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8" name="Freeform 56"/>
            <p:cNvSpPr>
              <a:spLocks/>
            </p:cNvSpPr>
            <p:nvPr/>
          </p:nvSpPr>
          <p:spPr bwMode="auto">
            <a:xfrm>
              <a:off x="4413" y="851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9 w 63"/>
                <a:gd name="T11" fmla="*/ 109 h 127"/>
                <a:gd name="T12" fmla="*/ 11 w 63"/>
                <a:gd name="T13" fmla="*/ 99 h 127"/>
                <a:gd name="T14" fmla="*/ 4 w 63"/>
                <a:gd name="T15" fmla="*/ 88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1 w 63"/>
                <a:gd name="T25" fmla="*/ 29 h 127"/>
                <a:gd name="T26" fmla="*/ 19 w 63"/>
                <a:gd name="T27" fmla="*/ 20 h 127"/>
                <a:gd name="T28" fmla="*/ 28 w 63"/>
                <a:gd name="T29" fmla="*/ 11 h 127"/>
                <a:gd name="T30" fmla="*/ 39 w 63"/>
                <a:gd name="T31" fmla="*/ 5 h 127"/>
                <a:gd name="T32" fmla="*/ 51 w 63"/>
                <a:gd name="T33" fmla="*/ 2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69" name="Freeform 57"/>
            <p:cNvSpPr>
              <a:spLocks/>
            </p:cNvSpPr>
            <p:nvPr/>
          </p:nvSpPr>
          <p:spPr bwMode="auto">
            <a:xfrm>
              <a:off x="4413" y="851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9 w 63"/>
                <a:gd name="T9" fmla="*/ 109 h 127"/>
                <a:gd name="T10" fmla="*/ 11 w 63"/>
                <a:gd name="T11" fmla="*/ 99 h 127"/>
                <a:gd name="T12" fmla="*/ 4 w 63"/>
                <a:gd name="T13" fmla="*/ 88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1 w 63"/>
                <a:gd name="T23" fmla="*/ 29 h 127"/>
                <a:gd name="T24" fmla="*/ 19 w 63"/>
                <a:gd name="T25" fmla="*/ 20 h 127"/>
                <a:gd name="T26" fmla="*/ 28 w 63"/>
                <a:gd name="T27" fmla="*/ 11 h 127"/>
                <a:gd name="T28" fmla="*/ 39 w 63"/>
                <a:gd name="T29" fmla="*/ 5 h 127"/>
                <a:gd name="T30" fmla="*/ 51 w 63"/>
                <a:gd name="T31" fmla="*/ 2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1" y="99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1" y="29"/>
                  </a:lnTo>
                  <a:lnTo>
                    <a:pt x="19" y="20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0" name="Freeform 58"/>
            <p:cNvSpPr>
              <a:spLocks/>
            </p:cNvSpPr>
            <p:nvPr/>
          </p:nvSpPr>
          <p:spPr bwMode="auto">
            <a:xfrm>
              <a:off x="4416" y="851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1" name="Freeform 59"/>
            <p:cNvSpPr>
              <a:spLocks/>
            </p:cNvSpPr>
            <p:nvPr/>
          </p:nvSpPr>
          <p:spPr bwMode="auto">
            <a:xfrm>
              <a:off x="4416" y="851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2" name="Freeform 60"/>
            <p:cNvSpPr>
              <a:spLocks/>
            </p:cNvSpPr>
            <p:nvPr/>
          </p:nvSpPr>
          <p:spPr bwMode="auto">
            <a:xfrm>
              <a:off x="4990" y="851"/>
              <a:ext cx="3" cy="7"/>
            </a:xfrm>
            <a:custGeom>
              <a:avLst/>
              <a:gdLst>
                <a:gd name="T0" fmla="*/ 0 w 63"/>
                <a:gd name="T1" fmla="*/ 64 h 127"/>
                <a:gd name="T2" fmla="*/ 0 w 63"/>
                <a:gd name="T3" fmla="*/ 0 h 127"/>
                <a:gd name="T4" fmla="*/ 12 w 63"/>
                <a:gd name="T5" fmla="*/ 2 h 127"/>
                <a:gd name="T6" fmla="*/ 24 w 63"/>
                <a:gd name="T7" fmla="*/ 5 h 127"/>
                <a:gd name="T8" fmla="*/ 35 w 63"/>
                <a:gd name="T9" fmla="*/ 11 h 127"/>
                <a:gd name="T10" fmla="*/ 44 w 63"/>
                <a:gd name="T11" fmla="*/ 20 h 127"/>
                <a:gd name="T12" fmla="*/ 52 w 63"/>
                <a:gd name="T13" fmla="*/ 29 h 127"/>
                <a:gd name="T14" fmla="*/ 58 w 63"/>
                <a:gd name="T15" fmla="*/ 40 h 127"/>
                <a:gd name="T16" fmla="*/ 61 w 63"/>
                <a:gd name="T17" fmla="*/ 52 h 127"/>
                <a:gd name="T18" fmla="*/ 63 w 63"/>
                <a:gd name="T19" fmla="*/ 64 h 127"/>
                <a:gd name="T20" fmla="*/ 61 w 63"/>
                <a:gd name="T21" fmla="*/ 76 h 127"/>
                <a:gd name="T22" fmla="*/ 58 w 63"/>
                <a:gd name="T23" fmla="*/ 88 h 127"/>
                <a:gd name="T24" fmla="*/ 52 w 63"/>
                <a:gd name="T25" fmla="*/ 99 h 127"/>
                <a:gd name="T26" fmla="*/ 44 w 63"/>
                <a:gd name="T27" fmla="*/ 109 h 127"/>
                <a:gd name="T28" fmla="*/ 35 w 63"/>
                <a:gd name="T29" fmla="*/ 117 h 127"/>
                <a:gd name="T30" fmla="*/ 24 w 63"/>
                <a:gd name="T31" fmla="*/ 123 h 127"/>
                <a:gd name="T32" fmla="*/ 12 w 63"/>
                <a:gd name="T33" fmla="*/ 126 h 127"/>
                <a:gd name="T34" fmla="*/ 0 w 63"/>
                <a:gd name="T35" fmla="*/ 127 h 127"/>
                <a:gd name="T36" fmla="*/ 0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0" y="64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3" name="Freeform 61"/>
            <p:cNvSpPr>
              <a:spLocks/>
            </p:cNvSpPr>
            <p:nvPr/>
          </p:nvSpPr>
          <p:spPr bwMode="auto">
            <a:xfrm>
              <a:off x="4990" y="851"/>
              <a:ext cx="3" cy="7"/>
            </a:xfrm>
            <a:custGeom>
              <a:avLst/>
              <a:gdLst>
                <a:gd name="T0" fmla="*/ 0 w 63"/>
                <a:gd name="T1" fmla="*/ 0 h 127"/>
                <a:gd name="T2" fmla="*/ 12 w 63"/>
                <a:gd name="T3" fmla="*/ 2 h 127"/>
                <a:gd name="T4" fmla="*/ 24 w 63"/>
                <a:gd name="T5" fmla="*/ 5 h 127"/>
                <a:gd name="T6" fmla="*/ 35 w 63"/>
                <a:gd name="T7" fmla="*/ 11 h 127"/>
                <a:gd name="T8" fmla="*/ 44 w 63"/>
                <a:gd name="T9" fmla="*/ 20 h 127"/>
                <a:gd name="T10" fmla="*/ 52 w 63"/>
                <a:gd name="T11" fmla="*/ 29 h 127"/>
                <a:gd name="T12" fmla="*/ 58 w 63"/>
                <a:gd name="T13" fmla="*/ 40 h 127"/>
                <a:gd name="T14" fmla="*/ 61 w 63"/>
                <a:gd name="T15" fmla="*/ 52 h 127"/>
                <a:gd name="T16" fmla="*/ 63 w 63"/>
                <a:gd name="T17" fmla="*/ 64 h 127"/>
                <a:gd name="T18" fmla="*/ 61 w 63"/>
                <a:gd name="T19" fmla="*/ 76 h 127"/>
                <a:gd name="T20" fmla="*/ 58 w 63"/>
                <a:gd name="T21" fmla="*/ 88 h 127"/>
                <a:gd name="T22" fmla="*/ 52 w 63"/>
                <a:gd name="T23" fmla="*/ 99 h 127"/>
                <a:gd name="T24" fmla="*/ 44 w 63"/>
                <a:gd name="T25" fmla="*/ 109 h 127"/>
                <a:gd name="T26" fmla="*/ 35 w 63"/>
                <a:gd name="T27" fmla="*/ 117 h 127"/>
                <a:gd name="T28" fmla="*/ 24 w 63"/>
                <a:gd name="T29" fmla="*/ 123 h 127"/>
                <a:gd name="T30" fmla="*/ 12 w 63"/>
                <a:gd name="T31" fmla="*/ 126 h 127"/>
                <a:gd name="T32" fmla="*/ 0 w 63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1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99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4" name="Freeform 62"/>
            <p:cNvSpPr>
              <a:spLocks/>
            </p:cNvSpPr>
            <p:nvPr/>
          </p:nvSpPr>
          <p:spPr bwMode="auto">
            <a:xfrm>
              <a:off x="4413" y="852"/>
              <a:ext cx="5" cy="6"/>
            </a:xfrm>
            <a:custGeom>
              <a:avLst/>
              <a:gdLst>
                <a:gd name="T0" fmla="*/ 63 w 108"/>
                <a:gd name="T1" fmla="*/ 44 h 107"/>
                <a:gd name="T2" fmla="*/ 108 w 108"/>
                <a:gd name="T3" fmla="*/ 89 h 107"/>
                <a:gd name="T4" fmla="*/ 99 w 108"/>
                <a:gd name="T5" fmla="*/ 97 h 107"/>
                <a:gd name="T6" fmla="*/ 87 w 108"/>
                <a:gd name="T7" fmla="*/ 103 h 107"/>
                <a:gd name="T8" fmla="*/ 75 w 108"/>
                <a:gd name="T9" fmla="*/ 106 h 107"/>
                <a:gd name="T10" fmla="*/ 63 w 108"/>
                <a:gd name="T11" fmla="*/ 107 h 107"/>
                <a:gd name="T12" fmla="*/ 51 w 108"/>
                <a:gd name="T13" fmla="*/ 106 h 107"/>
                <a:gd name="T14" fmla="*/ 39 w 108"/>
                <a:gd name="T15" fmla="*/ 103 h 107"/>
                <a:gd name="T16" fmla="*/ 28 w 108"/>
                <a:gd name="T17" fmla="*/ 97 h 107"/>
                <a:gd name="T18" fmla="*/ 19 w 108"/>
                <a:gd name="T19" fmla="*/ 89 h 107"/>
                <a:gd name="T20" fmla="*/ 11 w 108"/>
                <a:gd name="T21" fmla="*/ 79 h 107"/>
                <a:gd name="T22" fmla="*/ 4 w 108"/>
                <a:gd name="T23" fmla="*/ 68 h 107"/>
                <a:gd name="T24" fmla="*/ 1 w 108"/>
                <a:gd name="T25" fmla="*/ 56 h 107"/>
                <a:gd name="T26" fmla="*/ 0 w 108"/>
                <a:gd name="T27" fmla="*/ 44 h 107"/>
                <a:gd name="T28" fmla="*/ 1 w 108"/>
                <a:gd name="T29" fmla="*/ 32 h 107"/>
                <a:gd name="T30" fmla="*/ 4 w 108"/>
                <a:gd name="T31" fmla="*/ 20 h 107"/>
                <a:gd name="T32" fmla="*/ 11 w 108"/>
                <a:gd name="T33" fmla="*/ 9 h 107"/>
                <a:gd name="T34" fmla="*/ 19 w 108"/>
                <a:gd name="T35" fmla="*/ 0 h 107"/>
                <a:gd name="T36" fmla="*/ 63 w 108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7">
                  <a:moveTo>
                    <a:pt x="63" y="44"/>
                  </a:moveTo>
                  <a:lnTo>
                    <a:pt x="108" y="89"/>
                  </a:lnTo>
                  <a:lnTo>
                    <a:pt x="99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1" y="9"/>
                  </a:lnTo>
                  <a:lnTo>
                    <a:pt x="19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5" name="Freeform 63"/>
            <p:cNvSpPr>
              <a:spLocks/>
            </p:cNvSpPr>
            <p:nvPr/>
          </p:nvSpPr>
          <p:spPr bwMode="auto">
            <a:xfrm>
              <a:off x="4413" y="852"/>
              <a:ext cx="5" cy="6"/>
            </a:xfrm>
            <a:custGeom>
              <a:avLst/>
              <a:gdLst>
                <a:gd name="T0" fmla="*/ 108 w 108"/>
                <a:gd name="T1" fmla="*/ 89 h 107"/>
                <a:gd name="T2" fmla="*/ 99 w 108"/>
                <a:gd name="T3" fmla="*/ 97 h 107"/>
                <a:gd name="T4" fmla="*/ 87 w 108"/>
                <a:gd name="T5" fmla="*/ 103 h 107"/>
                <a:gd name="T6" fmla="*/ 75 w 108"/>
                <a:gd name="T7" fmla="*/ 106 h 107"/>
                <a:gd name="T8" fmla="*/ 63 w 108"/>
                <a:gd name="T9" fmla="*/ 107 h 107"/>
                <a:gd name="T10" fmla="*/ 51 w 108"/>
                <a:gd name="T11" fmla="*/ 106 h 107"/>
                <a:gd name="T12" fmla="*/ 39 w 108"/>
                <a:gd name="T13" fmla="*/ 103 h 107"/>
                <a:gd name="T14" fmla="*/ 28 w 108"/>
                <a:gd name="T15" fmla="*/ 97 h 107"/>
                <a:gd name="T16" fmla="*/ 19 w 108"/>
                <a:gd name="T17" fmla="*/ 89 h 107"/>
                <a:gd name="T18" fmla="*/ 11 w 108"/>
                <a:gd name="T19" fmla="*/ 79 h 107"/>
                <a:gd name="T20" fmla="*/ 4 w 108"/>
                <a:gd name="T21" fmla="*/ 68 h 107"/>
                <a:gd name="T22" fmla="*/ 1 w 108"/>
                <a:gd name="T23" fmla="*/ 56 h 107"/>
                <a:gd name="T24" fmla="*/ 0 w 108"/>
                <a:gd name="T25" fmla="*/ 44 h 107"/>
                <a:gd name="T26" fmla="*/ 1 w 108"/>
                <a:gd name="T27" fmla="*/ 32 h 107"/>
                <a:gd name="T28" fmla="*/ 4 w 108"/>
                <a:gd name="T29" fmla="*/ 20 h 107"/>
                <a:gd name="T30" fmla="*/ 11 w 108"/>
                <a:gd name="T31" fmla="*/ 9 h 107"/>
                <a:gd name="T32" fmla="*/ 19 w 108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7">
                  <a:moveTo>
                    <a:pt x="108" y="89"/>
                  </a:moveTo>
                  <a:lnTo>
                    <a:pt x="99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1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1" y="9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6" name="Freeform 64"/>
            <p:cNvSpPr>
              <a:spLocks/>
            </p:cNvSpPr>
            <p:nvPr/>
          </p:nvSpPr>
          <p:spPr bwMode="auto">
            <a:xfrm>
              <a:off x="4414" y="751"/>
              <a:ext cx="106" cy="106"/>
            </a:xfrm>
            <a:custGeom>
              <a:avLst/>
              <a:gdLst>
                <a:gd name="T0" fmla="*/ 0 w 1915"/>
                <a:gd name="T1" fmla="*/ 1828 h 1917"/>
                <a:gd name="T2" fmla="*/ 44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0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4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0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7" name="Freeform 65"/>
            <p:cNvSpPr>
              <a:spLocks/>
            </p:cNvSpPr>
            <p:nvPr/>
          </p:nvSpPr>
          <p:spPr bwMode="auto">
            <a:xfrm>
              <a:off x="4414" y="751"/>
              <a:ext cx="106" cy="106"/>
            </a:xfrm>
            <a:custGeom>
              <a:avLst/>
              <a:gdLst>
                <a:gd name="T0" fmla="*/ 0 w 1915"/>
                <a:gd name="T1" fmla="*/ 1828 h 1917"/>
                <a:gd name="T2" fmla="*/ 44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0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4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0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8" name="Freeform 66"/>
            <p:cNvSpPr>
              <a:spLocks/>
            </p:cNvSpPr>
            <p:nvPr/>
          </p:nvSpPr>
          <p:spPr bwMode="auto">
            <a:xfrm>
              <a:off x="4515" y="750"/>
              <a:ext cx="6" cy="6"/>
            </a:xfrm>
            <a:custGeom>
              <a:avLst/>
              <a:gdLst>
                <a:gd name="T0" fmla="*/ 44 w 108"/>
                <a:gd name="T1" fmla="*/ 64 h 109"/>
                <a:gd name="T2" fmla="*/ 0 w 108"/>
                <a:gd name="T3" fmla="*/ 20 h 109"/>
                <a:gd name="T4" fmla="*/ 9 w 108"/>
                <a:gd name="T5" fmla="*/ 12 h 109"/>
                <a:gd name="T6" fmla="*/ 20 w 108"/>
                <a:gd name="T7" fmla="*/ 5 h 109"/>
                <a:gd name="T8" fmla="*/ 32 w 108"/>
                <a:gd name="T9" fmla="*/ 2 h 109"/>
                <a:gd name="T10" fmla="*/ 44 w 108"/>
                <a:gd name="T11" fmla="*/ 0 h 109"/>
                <a:gd name="T12" fmla="*/ 56 w 108"/>
                <a:gd name="T13" fmla="*/ 2 h 109"/>
                <a:gd name="T14" fmla="*/ 68 w 108"/>
                <a:gd name="T15" fmla="*/ 5 h 109"/>
                <a:gd name="T16" fmla="*/ 79 w 108"/>
                <a:gd name="T17" fmla="*/ 12 h 109"/>
                <a:gd name="T18" fmla="*/ 89 w 108"/>
                <a:gd name="T19" fmla="*/ 20 h 109"/>
                <a:gd name="T20" fmla="*/ 97 w 108"/>
                <a:gd name="T21" fmla="*/ 29 h 109"/>
                <a:gd name="T22" fmla="*/ 103 w 108"/>
                <a:gd name="T23" fmla="*/ 40 h 109"/>
                <a:gd name="T24" fmla="*/ 106 w 108"/>
                <a:gd name="T25" fmla="*/ 52 h 109"/>
                <a:gd name="T26" fmla="*/ 108 w 108"/>
                <a:gd name="T27" fmla="*/ 64 h 109"/>
                <a:gd name="T28" fmla="*/ 106 w 108"/>
                <a:gd name="T29" fmla="*/ 76 h 109"/>
                <a:gd name="T30" fmla="*/ 103 w 108"/>
                <a:gd name="T31" fmla="*/ 88 h 109"/>
                <a:gd name="T32" fmla="*/ 97 w 108"/>
                <a:gd name="T33" fmla="*/ 100 h 109"/>
                <a:gd name="T34" fmla="*/ 89 w 108"/>
                <a:gd name="T35" fmla="*/ 109 h 109"/>
                <a:gd name="T36" fmla="*/ 44 w 108"/>
                <a:gd name="T37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9">
                  <a:moveTo>
                    <a:pt x="44" y="64"/>
                  </a:moveTo>
                  <a:lnTo>
                    <a:pt x="0" y="20"/>
                  </a:ln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79" name="Freeform 67"/>
            <p:cNvSpPr>
              <a:spLocks/>
            </p:cNvSpPr>
            <p:nvPr/>
          </p:nvSpPr>
          <p:spPr bwMode="auto">
            <a:xfrm>
              <a:off x="4515" y="750"/>
              <a:ext cx="6" cy="6"/>
            </a:xfrm>
            <a:custGeom>
              <a:avLst/>
              <a:gdLst>
                <a:gd name="T0" fmla="*/ 0 w 108"/>
                <a:gd name="T1" fmla="*/ 20 h 109"/>
                <a:gd name="T2" fmla="*/ 9 w 108"/>
                <a:gd name="T3" fmla="*/ 12 h 109"/>
                <a:gd name="T4" fmla="*/ 20 w 108"/>
                <a:gd name="T5" fmla="*/ 5 h 109"/>
                <a:gd name="T6" fmla="*/ 32 w 108"/>
                <a:gd name="T7" fmla="*/ 2 h 109"/>
                <a:gd name="T8" fmla="*/ 44 w 108"/>
                <a:gd name="T9" fmla="*/ 0 h 109"/>
                <a:gd name="T10" fmla="*/ 56 w 108"/>
                <a:gd name="T11" fmla="*/ 2 h 109"/>
                <a:gd name="T12" fmla="*/ 68 w 108"/>
                <a:gd name="T13" fmla="*/ 5 h 109"/>
                <a:gd name="T14" fmla="*/ 79 w 108"/>
                <a:gd name="T15" fmla="*/ 12 h 109"/>
                <a:gd name="T16" fmla="*/ 89 w 108"/>
                <a:gd name="T17" fmla="*/ 20 h 109"/>
                <a:gd name="T18" fmla="*/ 97 w 108"/>
                <a:gd name="T19" fmla="*/ 29 h 109"/>
                <a:gd name="T20" fmla="*/ 103 w 108"/>
                <a:gd name="T21" fmla="*/ 40 h 109"/>
                <a:gd name="T22" fmla="*/ 106 w 108"/>
                <a:gd name="T23" fmla="*/ 52 h 109"/>
                <a:gd name="T24" fmla="*/ 108 w 108"/>
                <a:gd name="T25" fmla="*/ 64 h 109"/>
                <a:gd name="T26" fmla="*/ 106 w 108"/>
                <a:gd name="T27" fmla="*/ 76 h 109"/>
                <a:gd name="T28" fmla="*/ 103 w 108"/>
                <a:gd name="T29" fmla="*/ 88 h 109"/>
                <a:gd name="T30" fmla="*/ 97 w 108"/>
                <a:gd name="T31" fmla="*/ 100 h 109"/>
                <a:gd name="T32" fmla="*/ 89 w 108"/>
                <a:gd name="T3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9">
                  <a:moveTo>
                    <a:pt x="0" y="20"/>
                  </a:move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0" name="Freeform 68"/>
            <p:cNvSpPr>
              <a:spLocks/>
            </p:cNvSpPr>
            <p:nvPr/>
          </p:nvSpPr>
          <p:spPr bwMode="auto">
            <a:xfrm>
              <a:off x="4514" y="750"/>
              <a:ext cx="3" cy="7"/>
            </a:xfrm>
            <a:custGeom>
              <a:avLst/>
              <a:gdLst>
                <a:gd name="T0" fmla="*/ 63 w 63"/>
                <a:gd name="T1" fmla="*/ 64 h 127"/>
                <a:gd name="T2" fmla="*/ 63 w 63"/>
                <a:gd name="T3" fmla="*/ 127 h 127"/>
                <a:gd name="T4" fmla="*/ 51 w 63"/>
                <a:gd name="T5" fmla="*/ 126 h 127"/>
                <a:gd name="T6" fmla="*/ 39 w 63"/>
                <a:gd name="T7" fmla="*/ 123 h 127"/>
                <a:gd name="T8" fmla="*/ 28 w 63"/>
                <a:gd name="T9" fmla="*/ 117 h 127"/>
                <a:gd name="T10" fmla="*/ 19 w 63"/>
                <a:gd name="T11" fmla="*/ 109 h 127"/>
                <a:gd name="T12" fmla="*/ 10 w 63"/>
                <a:gd name="T13" fmla="*/ 100 h 127"/>
                <a:gd name="T14" fmla="*/ 4 w 63"/>
                <a:gd name="T15" fmla="*/ 88 h 127"/>
                <a:gd name="T16" fmla="*/ 1 w 63"/>
                <a:gd name="T17" fmla="*/ 76 h 127"/>
                <a:gd name="T18" fmla="*/ 0 w 63"/>
                <a:gd name="T19" fmla="*/ 64 h 127"/>
                <a:gd name="T20" fmla="*/ 1 w 63"/>
                <a:gd name="T21" fmla="*/ 52 h 127"/>
                <a:gd name="T22" fmla="*/ 4 w 63"/>
                <a:gd name="T23" fmla="*/ 40 h 127"/>
                <a:gd name="T24" fmla="*/ 10 w 63"/>
                <a:gd name="T25" fmla="*/ 29 h 127"/>
                <a:gd name="T26" fmla="*/ 19 w 63"/>
                <a:gd name="T27" fmla="*/ 20 h 127"/>
                <a:gd name="T28" fmla="*/ 28 w 63"/>
                <a:gd name="T29" fmla="*/ 12 h 127"/>
                <a:gd name="T30" fmla="*/ 39 w 63"/>
                <a:gd name="T31" fmla="*/ 5 h 127"/>
                <a:gd name="T32" fmla="*/ 51 w 63"/>
                <a:gd name="T33" fmla="*/ 2 h 127"/>
                <a:gd name="T34" fmla="*/ 63 w 63"/>
                <a:gd name="T35" fmla="*/ 0 h 127"/>
                <a:gd name="T36" fmla="*/ 63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63" y="64"/>
                  </a:moveTo>
                  <a:lnTo>
                    <a:pt x="63" y="127"/>
                  </a:ln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0" y="100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2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1" name="Freeform 69"/>
            <p:cNvSpPr>
              <a:spLocks/>
            </p:cNvSpPr>
            <p:nvPr/>
          </p:nvSpPr>
          <p:spPr bwMode="auto">
            <a:xfrm>
              <a:off x="4514" y="750"/>
              <a:ext cx="3" cy="7"/>
            </a:xfrm>
            <a:custGeom>
              <a:avLst/>
              <a:gdLst>
                <a:gd name="T0" fmla="*/ 63 w 63"/>
                <a:gd name="T1" fmla="*/ 127 h 127"/>
                <a:gd name="T2" fmla="*/ 51 w 63"/>
                <a:gd name="T3" fmla="*/ 126 h 127"/>
                <a:gd name="T4" fmla="*/ 39 w 63"/>
                <a:gd name="T5" fmla="*/ 123 h 127"/>
                <a:gd name="T6" fmla="*/ 28 w 63"/>
                <a:gd name="T7" fmla="*/ 117 h 127"/>
                <a:gd name="T8" fmla="*/ 19 w 63"/>
                <a:gd name="T9" fmla="*/ 109 h 127"/>
                <a:gd name="T10" fmla="*/ 10 w 63"/>
                <a:gd name="T11" fmla="*/ 100 h 127"/>
                <a:gd name="T12" fmla="*/ 4 w 63"/>
                <a:gd name="T13" fmla="*/ 88 h 127"/>
                <a:gd name="T14" fmla="*/ 1 w 63"/>
                <a:gd name="T15" fmla="*/ 76 h 127"/>
                <a:gd name="T16" fmla="*/ 0 w 63"/>
                <a:gd name="T17" fmla="*/ 64 h 127"/>
                <a:gd name="T18" fmla="*/ 1 w 63"/>
                <a:gd name="T19" fmla="*/ 52 h 127"/>
                <a:gd name="T20" fmla="*/ 4 w 63"/>
                <a:gd name="T21" fmla="*/ 40 h 127"/>
                <a:gd name="T22" fmla="*/ 10 w 63"/>
                <a:gd name="T23" fmla="*/ 29 h 127"/>
                <a:gd name="T24" fmla="*/ 19 w 63"/>
                <a:gd name="T25" fmla="*/ 20 h 127"/>
                <a:gd name="T26" fmla="*/ 28 w 63"/>
                <a:gd name="T27" fmla="*/ 12 h 127"/>
                <a:gd name="T28" fmla="*/ 39 w 63"/>
                <a:gd name="T29" fmla="*/ 5 h 127"/>
                <a:gd name="T30" fmla="*/ 51 w 63"/>
                <a:gd name="T31" fmla="*/ 2 h 127"/>
                <a:gd name="T32" fmla="*/ 63 w 63"/>
                <a:gd name="T3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63" y="127"/>
                  </a:moveTo>
                  <a:lnTo>
                    <a:pt x="51" y="126"/>
                  </a:lnTo>
                  <a:lnTo>
                    <a:pt x="39" y="123"/>
                  </a:lnTo>
                  <a:lnTo>
                    <a:pt x="28" y="117"/>
                  </a:lnTo>
                  <a:lnTo>
                    <a:pt x="19" y="109"/>
                  </a:lnTo>
                  <a:lnTo>
                    <a:pt x="10" y="100"/>
                  </a:lnTo>
                  <a:lnTo>
                    <a:pt x="4" y="88"/>
                  </a:lnTo>
                  <a:lnTo>
                    <a:pt x="1" y="76"/>
                  </a:ln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9" y="20"/>
                  </a:lnTo>
                  <a:lnTo>
                    <a:pt x="28" y="12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2" name="Freeform 70"/>
            <p:cNvSpPr>
              <a:spLocks/>
            </p:cNvSpPr>
            <p:nvPr/>
          </p:nvSpPr>
          <p:spPr bwMode="auto">
            <a:xfrm>
              <a:off x="4517" y="750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3" name="Freeform 71"/>
            <p:cNvSpPr>
              <a:spLocks/>
            </p:cNvSpPr>
            <p:nvPr/>
          </p:nvSpPr>
          <p:spPr bwMode="auto">
            <a:xfrm>
              <a:off x="4517" y="750"/>
              <a:ext cx="574" cy="7"/>
            </a:xfrm>
            <a:custGeom>
              <a:avLst/>
              <a:gdLst>
                <a:gd name="T0" fmla="*/ 0 w 10331"/>
                <a:gd name="T1" fmla="*/ 0 h 127"/>
                <a:gd name="T2" fmla="*/ 0 w 10331"/>
                <a:gd name="T3" fmla="*/ 64 h 127"/>
                <a:gd name="T4" fmla="*/ 0 w 10331"/>
                <a:gd name="T5" fmla="*/ 127 h 127"/>
                <a:gd name="T6" fmla="*/ 10331 w 10331"/>
                <a:gd name="T7" fmla="*/ 127 h 127"/>
                <a:gd name="T8" fmla="*/ 10331 w 10331"/>
                <a:gd name="T9" fmla="*/ 64 h 127"/>
                <a:gd name="T10" fmla="*/ 10331 w 10331"/>
                <a:gd name="T11" fmla="*/ 0 h 127"/>
                <a:gd name="T12" fmla="*/ 0 w 10331"/>
                <a:gd name="T1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331" h="127">
                  <a:moveTo>
                    <a:pt x="0" y="0"/>
                  </a:moveTo>
                  <a:lnTo>
                    <a:pt x="0" y="64"/>
                  </a:lnTo>
                  <a:lnTo>
                    <a:pt x="0" y="127"/>
                  </a:lnTo>
                  <a:lnTo>
                    <a:pt x="10331" y="127"/>
                  </a:lnTo>
                  <a:lnTo>
                    <a:pt x="10331" y="64"/>
                  </a:lnTo>
                  <a:lnTo>
                    <a:pt x="10331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4" name="Freeform 72"/>
            <p:cNvSpPr>
              <a:spLocks/>
            </p:cNvSpPr>
            <p:nvPr/>
          </p:nvSpPr>
          <p:spPr bwMode="auto">
            <a:xfrm>
              <a:off x="5091" y="750"/>
              <a:ext cx="4" cy="7"/>
            </a:xfrm>
            <a:custGeom>
              <a:avLst/>
              <a:gdLst>
                <a:gd name="T0" fmla="*/ 0 w 63"/>
                <a:gd name="T1" fmla="*/ 64 h 127"/>
                <a:gd name="T2" fmla="*/ 0 w 63"/>
                <a:gd name="T3" fmla="*/ 0 h 127"/>
                <a:gd name="T4" fmla="*/ 12 w 63"/>
                <a:gd name="T5" fmla="*/ 2 h 127"/>
                <a:gd name="T6" fmla="*/ 24 w 63"/>
                <a:gd name="T7" fmla="*/ 5 h 127"/>
                <a:gd name="T8" fmla="*/ 35 w 63"/>
                <a:gd name="T9" fmla="*/ 12 h 127"/>
                <a:gd name="T10" fmla="*/ 44 w 63"/>
                <a:gd name="T11" fmla="*/ 20 h 127"/>
                <a:gd name="T12" fmla="*/ 52 w 63"/>
                <a:gd name="T13" fmla="*/ 29 h 127"/>
                <a:gd name="T14" fmla="*/ 58 w 63"/>
                <a:gd name="T15" fmla="*/ 40 h 127"/>
                <a:gd name="T16" fmla="*/ 61 w 63"/>
                <a:gd name="T17" fmla="*/ 52 h 127"/>
                <a:gd name="T18" fmla="*/ 63 w 63"/>
                <a:gd name="T19" fmla="*/ 64 h 127"/>
                <a:gd name="T20" fmla="*/ 61 w 63"/>
                <a:gd name="T21" fmla="*/ 76 h 127"/>
                <a:gd name="T22" fmla="*/ 58 w 63"/>
                <a:gd name="T23" fmla="*/ 88 h 127"/>
                <a:gd name="T24" fmla="*/ 52 w 63"/>
                <a:gd name="T25" fmla="*/ 100 h 127"/>
                <a:gd name="T26" fmla="*/ 44 w 63"/>
                <a:gd name="T27" fmla="*/ 109 h 127"/>
                <a:gd name="T28" fmla="*/ 35 w 63"/>
                <a:gd name="T29" fmla="*/ 117 h 127"/>
                <a:gd name="T30" fmla="*/ 24 w 63"/>
                <a:gd name="T31" fmla="*/ 123 h 127"/>
                <a:gd name="T32" fmla="*/ 12 w 63"/>
                <a:gd name="T33" fmla="*/ 126 h 127"/>
                <a:gd name="T34" fmla="*/ 0 w 63"/>
                <a:gd name="T35" fmla="*/ 127 h 127"/>
                <a:gd name="T36" fmla="*/ 0 w 63"/>
                <a:gd name="T37" fmla="*/ 6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3" h="127">
                  <a:moveTo>
                    <a:pt x="0" y="64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24" y="5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5" name="Freeform 73"/>
            <p:cNvSpPr>
              <a:spLocks/>
            </p:cNvSpPr>
            <p:nvPr/>
          </p:nvSpPr>
          <p:spPr bwMode="auto">
            <a:xfrm>
              <a:off x="5091" y="750"/>
              <a:ext cx="4" cy="7"/>
            </a:xfrm>
            <a:custGeom>
              <a:avLst/>
              <a:gdLst>
                <a:gd name="T0" fmla="*/ 0 w 63"/>
                <a:gd name="T1" fmla="*/ 0 h 127"/>
                <a:gd name="T2" fmla="*/ 12 w 63"/>
                <a:gd name="T3" fmla="*/ 2 h 127"/>
                <a:gd name="T4" fmla="*/ 24 w 63"/>
                <a:gd name="T5" fmla="*/ 5 h 127"/>
                <a:gd name="T6" fmla="*/ 35 w 63"/>
                <a:gd name="T7" fmla="*/ 12 h 127"/>
                <a:gd name="T8" fmla="*/ 44 w 63"/>
                <a:gd name="T9" fmla="*/ 20 h 127"/>
                <a:gd name="T10" fmla="*/ 52 w 63"/>
                <a:gd name="T11" fmla="*/ 29 h 127"/>
                <a:gd name="T12" fmla="*/ 58 w 63"/>
                <a:gd name="T13" fmla="*/ 40 h 127"/>
                <a:gd name="T14" fmla="*/ 61 w 63"/>
                <a:gd name="T15" fmla="*/ 52 h 127"/>
                <a:gd name="T16" fmla="*/ 63 w 63"/>
                <a:gd name="T17" fmla="*/ 64 h 127"/>
                <a:gd name="T18" fmla="*/ 61 w 63"/>
                <a:gd name="T19" fmla="*/ 76 h 127"/>
                <a:gd name="T20" fmla="*/ 58 w 63"/>
                <a:gd name="T21" fmla="*/ 88 h 127"/>
                <a:gd name="T22" fmla="*/ 52 w 63"/>
                <a:gd name="T23" fmla="*/ 100 h 127"/>
                <a:gd name="T24" fmla="*/ 44 w 63"/>
                <a:gd name="T25" fmla="*/ 109 h 127"/>
                <a:gd name="T26" fmla="*/ 35 w 63"/>
                <a:gd name="T27" fmla="*/ 117 h 127"/>
                <a:gd name="T28" fmla="*/ 24 w 63"/>
                <a:gd name="T29" fmla="*/ 123 h 127"/>
                <a:gd name="T30" fmla="*/ 12 w 63"/>
                <a:gd name="T31" fmla="*/ 126 h 127"/>
                <a:gd name="T32" fmla="*/ 0 w 63"/>
                <a:gd name="T33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3" h="127">
                  <a:moveTo>
                    <a:pt x="0" y="0"/>
                  </a:moveTo>
                  <a:lnTo>
                    <a:pt x="12" y="2"/>
                  </a:lnTo>
                  <a:lnTo>
                    <a:pt x="24" y="5"/>
                  </a:lnTo>
                  <a:lnTo>
                    <a:pt x="35" y="12"/>
                  </a:lnTo>
                  <a:lnTo>
                    <a:pt x="44" y="20"/>
                  </a:lnTo>
                  <a:lnTo>
                    <a:pt x="52" y="29"/>
                  </a:lnTo>
                  <a:lnTo>
                    <a:pt x="58" y="40"/>
                  </a:lnTo>
                  <a:lnTo>
                    <a:pt x="61" y="52"/>
                  </a:lnTo>
                  <a:lnTo>
                    <a:pt x="63" y="64"/>
                  </a:lnTo>
                  <a:lnTo>
                    <a:pt x="61" y="76"/>
                  </a:lnTo>
                  <a:lnTo>
                    <a:pt x="58" y="88"/>
                  </a:lnTo>
                  <a:lnTo>
                    <a:pt x="52" y="100"/>
                  </a:lnTo>
                  <a:lnTo>
                    <a:pt x="44" y="109"/>
                  </a:lnTo>
                  <a:lnTo>
                    <a:pt x="35" y="117"/>
                  </a:lnTo>
                  <a:lnTo>
                    <a:pt x="24" y="123"/>
                  </a:lnTo>
                  <a:lnTo>
                    <a:pt x="12" y="126"/>
                  </a:lnTo>
                  <a:lnTo>
                    <a:pt x="0" y="12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6" name="Freeform 74"/>
            <p:cNvSpPr>
              <a:spLocks/>
            </p:cNvSpPr>
            <p:nvPr/>
          </p:nvSpPr>
          <p:spPr bwMode="auto">
            <a:xfrm>
              <a:off x="4986" y="852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79 h 107"/>
                <a:gd name="T22" fmla="*/ 4 w 107"/>
                <a:gd name="T23" fmla="*/ 68 h 107"/>
                <a:gd name="T24" fmla="*/ 1 w 107"/>
                <a:gd name="T25" fmla="*/ 56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7" name="Freeform 75"/>
            <p:cNvSpPr>
              <a:spLocks/>
            </p:cNvSpPr>
            <p:nvPr/>
          </p:nvSpPr>
          <p:spPr bwMode="auto">
            <a:xfrm>
              <a:off x="4986" y="852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79 h 107"/>
                <a:gd name="T20" fmla="*/ 4 w 107"/>
                <a:gd name="T21" fmla="*/ 68 h 107"/>
                <a:gd name="T22" fmla="*/ 1 w 107"/>
                <a:gd name="T23" fmla="*/ 56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79"/>
                  </a:lnTo>
                  <a:lnTo>
                    <a:pt x="4" y="68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8" name="Freeform 76"/>
            <p:cNvSpPr>
              <a:spLocks/>
            </p:cNvSpPr>
            <p:nvPr/>
          </p:nvSpPr>
          <p:spPr bwMode="auto">
            <a:xfrm>
              <a:off x="4987" y="751"/>
              <a:ext cx="107" cy="106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89" name="Freeform 77"/>
            <p:cNvSpPr>
              <a:spLocks/>
            </p:cNvSpPr>
            <p:nvPr/>
          </p:nvSpPr>
          <p:spPr bwMode="auto">
            <a:xfrm>
              <a:off x="4987" y="751"/>
              <a:ext cx="107" cy="106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0" name="Freeform 78"/>
            <p:cNvSpPr>
              <a:spLocks/>
            </p:cNvSpPr>
            <p:nvPr/>
          </p:nvSpPr>
          <p:spPr bwMode="auto">
            <a:xfrm>
              <a:off x="5089" y="750"/>
              <a:ext cx="6" cy="6"/>
            </a:xfrm>
            <a:custGeom>
              <a:avLst/>
              <a:gdLst>
                <a:gd name="T0" fmla="*/ 45 w 108"/>
                <a:gd name="T1" fmla="*/ 64 h 109"/>
                <a:gd name="T2" fmla="*/ 0 w 108"/>
                <a:gd name="T3" fmla="*/ 20 h 109"/>
                <a:gd name="T4" fmla="*/ 9 w 108"/>
                <a:gd name="T5" fmla="*/ 12 h 109"/>
                <a:gd name="T6" fmla="*/ 20 w 108"/>
                <a:gd name="T7" fmla="*/ 5 h 109"/>
                <a:gd name="T8" fmla="*/ 32 w 108"/>
                <a:gd name="T9" fmla="*/ 2 h 109"/>
                <a:gd name="T10" fmla="*/ 45 w 108"/>
                <a:gd name="T11" fmla="*/ 0 h 109"/>
                <a:gd name="T12" fmla="*/ 57 w 108"/>
                <a:gd name="T13" fmla="*/ 2 h 109"/>
                <a:gd name="T14" fmla="*/ 69 w 108"/>
                <a:gd name="T15" fmla="*/ 5 h 109"/>
                <a:gd name="T16" fmla="*/ 80 w 108"/>
                <a:gd name="T17" fmla="*/ 12 h 109"/>
                <a:gd name="T18" fmla="*/ 89 w 108"/>
                <a:gd name="T19" fmla="*/ 20 h 109"/>
                <a:gd name="T20" fmla="*/ 97 w 108"/>
                <a:gd name="T21" fmla="*/ 29 h 109"/>
                <a:gd name="T22" fmla="*/ 103 w 108"/>
                <a:gd name="T23" fmla="*/ 40 h 109"/>
                <a:gd name="T24" fmla="*/ 106 w 108"/>
                <a:gd name="T25" fmla="*/ 52 h 109"/>
                <a:gd name="T26" fmla="*/ 108 w 108"/>
                <a:gd name="T27" fmla="*/ 64 h 109"/>
                <a:gd name="T28" fmla="*/ 106 w 108"/>
                <a:gd name="T29" fmla="*/ 76 h 109"/>
                <a:gd name="T30" fmla="*/ 103 w 108"/>
                <a:gd name="T31" fmla="*/ 88 h 109"/>
                <a:gd name="T32" fmla="*/ 97 w 108"/>
                <a:gd name="T33" fmla="*/ 100 h 109"/>
                <a:gd name="T34" fmla="*/ 89 w 108"/>
                <a:gd name="T35" fmla="*/ 109 h 109"/>
                <a:gd name="T36" fmla="*/ 45 w 108"/>
                <a:gd name="T37" fmla="*/ 64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9">
                  <a:moveTo>
                    <a:pt x="45" y="64"/>
                  </a:moveTo>
                  <a:lnTo>
                    <a:pt x="0" y="20"/>
                  </a:ln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  <a:lnTo>
                    <a:pt x="45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1" name="Freeform 79"/>
            <p:cNvSpPr>
              <a:spLocks/>
            </p:cNvSpPr>
            <p:nvPr/>
          </p:nvSpPr>
          <p:spPr bwMode="auto">
            <a:xfrm>
              <a:off x="5089" y="750"/>
              <a:ext cx="6" cy="6"/>
            </a:xfrm>
            <a:custGeom>
              <a:avLst/>
              <a:gdLst>
                <a:gd name="T0" fmla="*/ 0 w 108"/>
                <a:gd name="T1" fmla="*/ 20 h 109"/>
                <a:gd name="T2" fmla="*/ 9 w 108"/>
                <a:gd name="T3" fmla="*/ 12 h 109"/>
                <a:gd name="T4" fmla="*/ 20 w 108"/>
                <a:gd name="T5" fmla="*/ 5 h 109"/>
                <a:gd name="T6" fmla="*/ 32 w 108"/>
                <a:gd name="T7" fmla="*/ 2 h 109"/>
                <a:gd name="T8" fmla="*/ 45 w 108"/>
                <a:gd name="T9" fmla="*/ 0 h 109"/>
                <a:gd name="T10" fmla="*/ 57 w 108"/>
                <a:gd name="T11" fmla="*/ 2 h 109"/>
                <a:gd name="T12" fmla="*/ 69 w 108"/>
                <a:gd name="T13" fmla="*/ 5 h 109"/>
                <a:gd name="T14" fmla="*/ 80 w 108"/>
                <a:gd name="T15" fmla="*/ 12 h 109"/>
                <a:gd name="T16" fmla="*/ 89 w 108"/>
                <a:gd name="T17" fmla="*/ 20 h 109"/>
                <a:gd name="T18" fmla="*/ 97 w 108"/>
                <a:gd name="T19" fmla="*/ 29 h 109"/>
                <a:gd name="T20" fmla="*/ 103 w 108"/>
                <a:gd name="T21" fmla="*/ 40 h 109"/>
                <a:gd name="T22" fmla="*/ 106 w 108"/>
                <a:gd name="T23" fmla="*/ 52 h 109"/>
                <a:gd name="T24" fmla="*/ 108 w 108"/>
                <a:gd name="T25" fmla="*/ 64 h 109"/>
                <a:gd name="T26" fmla="*/ 106 w 108"/>
                <a:gd name="T27" fmla="*/ 76 h 109"/>
                <a:gd name="T28" fmla="*/ 103 w 108"/>
                <a:gd name="T29" fmla="*/ 88 h 109"/>
                <a:gd name="T30" fmla="*/ 97 w 108"/>
                <a:gd name="T31" fmla="*/ 100 h 109"/>
                <a:gd name="T32" fmla="*/ 89 w 108"/>
                <a:gd name="T33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9">
                  <a:moveTo>
                    <a:pt x="0" y="20"/>
                  </a:moveTo>
                  <a:lnTo>
                    <a:pt x="9" y="12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2"/>
                  </a:lnTo>
                  <a:lnTo>
                    <a:pt x="89" y="20"/>
                  </a:lnTo>
                  <a:lnTo>
                    <a:pt x="97" y="29"/>
                  </a:lnTo>
                  <a:lnTo>
                    <a:pt x="103" y="40"/>
                  </a:lnTo>
                  <a:lnTo>
                    <a:pt x="106" y="52"/>
                  </a:lnTo>
                  <a:lnTo>
                    <a:pt x="108" y="64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100"/>
                  </a:lnTo>
                  <a:lnTo>
                    <a:pt x="89" y="10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2" name="Freeform 80"/>
            <p:cNvSpPr>
              <a:spLocks/>
            </p:cNvSpPr>
            <p:nvPr/>
          </p:nvSpPr>
          <p:spPr bwMode="auto">
            <a:xfrm>
              <a:off x="4986" y="1058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7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3" name="Freeform 81"/>
            <p:cNvSpPr>
              <a:spLocks/>
            </p:cNvSpPr>
            <p:nvPr/>
          </p:nvSpPr>
          <p:spPr bwMode="auto">
            <a:xfrm>
              <a:off x="4986" y="1058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7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4" name="Freeform 82"/>
            <p:cNvSpPr>
              <a:spLocks/>
            </p:cNvSpPr>
            <p:nvPr/>
          </p:nvSpPr>
          <p:spPr bwMode="auto">
            <a:xfrm>
              <a:off x="4987" y="999"/>
              <a:ext cx="63" cy="63"/>
            </a:xfrm>
            <a:custGeom>
              <a:avLst/>
              <a:gdLst>
                <a:gd name="T0" fmla="*/ 0 w 1133"/>
                <a:gd name="T1" fmla="*/ 1045 h 1134"/>
                <a:gd name="T2" fmla="*/ 45 w 1133"/>
                <a:gd name="T3" fmla="*/ 1089 h 1134"/>
                <a:gd name="T4" fmla="*/ 89 w 1133"/>
                <a:gd name="T5" fmla="*/ 1134 h 1134"/>
                <a:gd name="T6" fmla="*/ 1133 w 1133"/>
                <a:gd name="T7" fmla="*/ 89 h 1134"/>
                <a:gd name="T8" fmla="*/ 1089 w 1133"/>
                <a:gd name="T9" fmla="*/ 44 h 1134"/>
                <a:gd name="T10" fmla="*/ 1044 w 1133"/>
                <a:gd name="T11" fmla="*/ 0 h 1134"/>
                <a:gd name="T12" fmla="*/ 0 w 1133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3" y="89"/>
                  </a:lnTo>
                  <a:lnTo>
                    <a:pt x="1089" y="44"/>
                  </a:lnTo>
                  <a:lnTo>
                    <a:pt x="1044" y="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5" name="Freeform 83"/>
            <p:cNvSpPr>
              <a:spLocks/>
            </p:cNvSpPr>
            <p:nvPr/>
          </p:nvSpPr>
          <p:spPr bwMode="auto">
            <a:xfrm>
              <a:off x="4987" y="999"/>
              <a:ext cx="63" cy="63"/>
            </a:xfrm>
            <a:custGeom>
              <a:avLst/>
              <a:gdLst>
                <a:gd name="T0" fmla="*/ 0 w 1133"/>
                <a:gd name="T1" fmla="*/ 1045 h 1134"/>
                <a:gd name="T2" fmla="*/ 45 w 1133"/>
                <a:gd name="T3" fmla="*/ 1089 h 1134"/>
                <a:gd name="T4" fmla="*/ 89 w 1133"/>
                <a:gd name="T5" fmla="*/ 1134 h 1134"/>
                <a:gd name="T6" fmla="*/ 1133 w 1133"/>
                <a:gd name="T7" fmla="*/ 89 h 1134"/>
                <a:gd name="T8" fmla="*/ 1089 w 1133"/>
                <a:gd name="T9" fmla="*/ 44 h 1134"/>
                <a:gd name="T10" fmla="*/ 1044 w 1133"/>
                <a:gd name="T11" fmla="*/ 0 h 1134"/>
                <a:gd name="T12" fmla="*/ 0 w 1133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3" y="89"/>
                  </a:lnTo>
                  <a:lnTo>
                    <a:pt x="1089" y="44"/>
                  </a:lnTo>
                  <a:lnTo>
                    <a:pt x="1044" y="0"/>
                  </a:lnTo>
                  <a:lnTo>
                    <a:pt x="0" y="10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6" name="Freeform 84"/>
            <p:cNvSpPr>
              <a:spLocks/>
            </p:cNvSpPr>
            <p:nvPr/>
          </p:nvSpPr>
          <p:spPr bwMode="auto">
            <a:xfrm>
              <a:off x="5045" y="998"/>
              <a:ext cx="6" cy="6"/>
            </a:xfrm>
            <a:custGeom>
              <a:avLst/>
              <a:gdLst>
                <a:gd name="T0" fmla="*/ 45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5 w 108"/>
                <a:gd name="T11" fmla="*/ 0 h 108"/>
                <a:gd name="T12" fmla="*/ 57 w 108"/>
                <a:gd name="T13" fmla="*/ 2 h 108"/>
                <a:gd name="T14" fmla="*/ 69 w 108"/>
                <a:gd name="T15" fmla="*/ 5 h 108"/>
                <a:gd name="T16" fmla="*/ 80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6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5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5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7" name="Freeform 85"/>
            <p:cNvSpPr>
              <a:spLocks/>
            </p:cNvSpPr>
            <p:nvPr/>
          </p:nvSpPr>
          <p:spPr bwMode="auto">
            <a:xfrm>
              <a:off x="5045" y="998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5 w 108"/>
                <a:gd name="T9" fmla="*/ 0 h 108"/>
                <a:gd name="T10" fmla="*/ 57 w 108"/>
                <a:gd name="T11" fmla="*/ 2 h 108"/>
                <a:gd name="T12" fmla="*/ 69 w 108"/>
                <a:gd name="T13" fmla="*/ 5 h 108"/>
                <a:gd name="T14" fmla="*/ 80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6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8" name="Freeform 86"/>
            <p:cNvSpPr>
              <a:spLocks/>
            </p:cNvSpPr>
            <p:nvPr/>
          </p:nvSpPr>
          <p:spPr bwMode="auto">
            <a:xfrm>
              <a:off x="5044" y="1002"/>
              <a:ext cx="7" cy="3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3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3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799" name="Freeform 87"/>
            <p:cNvSpPr>
              <a:spLocks/>
            </p:cNvSpPr>
            <p:nvPr/>
          </p:nvSpPr>
          <p:spPr bwMode="auto">
            <a:xfrm>
              <a:off x="5044" y="1002"/>
              <a:ext cx="7" cy="3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3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3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3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0" name="Freeform 88"/>
            <p:cNvSpPr>
              <a:spLocks/>
            </p:cNvSpPr>
            <p:nvPr/>
          </p:nvSpPr>
          <p:spPr bwMode="auto">
            <a:xfrm>
              <a:off x="5044" y="899"/>
              <a:ext cx="7" cy="103"/>
            </a:xfrm>
            <a:custGeom>
              <a:avLst/>
              <a:gdLst>
                <a:gd name="T0" fmla="*/ 0 w 126"/>
                <a:gd name="T1" fmla="*/ 1846 h 1846"/>
                <a:gd name="T2" fmla="*/ 63 w 126"/>
                <a:gd name="T3" fmla="*/ 1846 h 1846"/>
                <a:gd name="T4" fmla="*/ 126 w 126"/>
                <a:gd name="T5" fmla="*/ 1846 h 1846"/>
                <a:gd name="T6" fmla="*/ 126 w 126"/>
                <a:gd name="T7" fmla="*/ 0 h 1846"/>
                <a:gd name="T8" fmla="*/ 63 w 126"/>
                <a:gd name="T9" fmla="*/ 0 h 1846"/>
                <a:gd name="T10" fmla="*/ 0 w 126"/>
                <a:gd name="T11" fmla="*/ 0 h 1846"/>
                <a:gd name="T12" fmla="*/ 0 w 126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1846">
                  <a:moveTo>
                    <a:pt x="0" y="1846"/>
                  </a:moveTo>
                  <a:lnTo>
                    <a:pt x="63" y="1846"/>
                  </a:lnTo>
                  <a:lnTo>
                    <a:pt x="126" y="1846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1" name="Freeform 89"/>
            <p:cNvSpPr>
              <a:spLocks/>
            </p:cNvSpPr>
            <p:nvPr/>
          </p:nvSpPr>
          <p:spPr bwMode="auto">
            <a:xfrm>
              <a:off x="5044" y="899"/>
              <a:ext cx="7" cy="103"/>
            </a:xfrm>
            <a:custGeom>
              <a:avLst/>
              <a:gdLst>
                <a:gd name="T0" fmla="*/ 0 w 126"/>
                <a:gd name="T1" fmla="*/ 1846 h 1846"/>
                <a:gd name="T2" fmla="*/ 63 w 126"/>
                <a:gd name="T3" fmla="*/ 1846 h 1846"/>
                <a:gd name="T4" fmla="*/ 126 w 126"/>
                <a:gd name="T5" fmla="*/ 1846 h 1846"/>
                <a:gd name="T6" fmla="*/ 126 w 126"/>
                <a:gd name="T7" fmla="*/ 0 h 1846"/>
                <a:gd name="T8" fmla="*/ 63 w 126"/>
                <a:gd name="T9" fmla="*/ 0 h 1846"/>
                <a:gd name="T10" fmla="*/ 0 w 126"/>
                <a:gd name="T11" fmla="*/ 0 h 1846"/>
                <a:gd name="T12" fmla="*/ 0 w 126"/>
                <a:gd name="T13" fmla="*/ 1846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1846">
                  <a:moveTo>
                    <a:pt x="0" y="1846"/>
                  </a:moveTo>
                  <a:lnTo>
                    <a:pt x="63" y="1846"/>
                  </a:lnTo>
                  <a:lnTo>
                    <a:pt x="126" y="1846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184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2" name="Freeform 90"/>
            <p:cNvSpPr>
              <a:spLocks/>
            </p:cNvSpPr>
            <p:nvPr/>
          </p:nvSpPr>
          <p:spPr bwMode="auto">
            <a:xfrm>
              <a:off x="5044" y="896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3" name="Freeform 91"/>
            <p:cNvSpPr>
              <a:spLocks/>
            </p:cNvSpPr>
            <p:nvPr/>
          </p:nvSpPr>
          <p:spPr bwMode="auto">
            <a:xfrm>
              <a:off x="5044" y="896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4" name="Freeform 92"/>
            <p:cNvSpPr>
              <a:spLocks/>
            </p:cNvSpPr>
            <p:nvPr/>
          </p:nvSpPr>
          <p:spPr bwMode="auto">
            <a:xfrm>
              <a:off x="5044" y="897"/>
              <a:ext cx="6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0 w 107"/>
                <a:gd name="T13" fmla="*/ 106 h 107"/>
                <a:gd name="T14" fmla="*/ 38 w 107"/>
                <a:gd name="T15" fmla="*/ 103 h 107"/>
                <a:gd name="T16" fmla="*/ 27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6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0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5" name="Freeform 93"/>
            <p:cNvSpPr>
              <a:spLocks/>
            </p:cNvSpPr>
            <p:nvPr/>
          </p:nvSpPr>
          <p:spPr bwMode="auto">
            <a:xfrm>
              <a:off x="5044" y="897"/>
              <a:ext cx="6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0 w 107"/>
                <a:gd name="T11" fmla="*/ 106 h 107"/>
                <a:gd name="T12" fmla="*/ 38 w 107"/>
                <a:gd name="T13" fmla="*/ 103 h 107"/>
                <a:gd name="T14" fmla="*/ 27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6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0" y="106"/>
                  </a:lnTo>
                  <a:lnTo>
                    <a:pt x="38" y="103"/>
                  </a:lnTo>
                  <a:lnTo>
                    <a:pt x="27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6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6" name="Freeform 94"/>
            <p:cNvSpPr>
              <a:spLocks/>
            </p:cNvSpPr>
            <p:nvPr/>
          </p:nvSpPr>
          <p:spPr bwMode="auto">
            <a:xfrm>
              <a:off x="5045" y="795"/>
              <a:ext cx="107" cy="107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7" name="Freeform 95"/>
            <p:cNvSpPr>
              <a:spLocks/>
            </p:cNvSpPr>
            <p:nvPr/>
          </p:nvSpPr>
          <p:spPr bwMode="auto">
            <a:xfrm>
              <a:off x="5045" y="795"/>
              <a:ext cx="107" cy="107"/>
            </a:xfrm>
            <a:custGeom>
              <a:avLst/>
              <a:gdLst>
                <a:gd name="T0" fmla="*/ 0 w 1915"/>
                <a:gd name="T1" fmla="*/ 1828 h 1917"/>
                <a:gd name="T2" fmla="*/ 45 w 1915"/>
                <a:gd name="T3" fmla="*/ 1872 h 1917"/>
                <a:gd name="T4" fmla="*/ 89 w 1915"/>
                <a:gd name="T5" fmla="*/ 1917 h 1917"/>
                <a:gd name="T6" fmla="*/ 1915 w 1915"/>
                <a:gd name="T7" fmla="*/ 89 h 1917"/>
                <a:gd name="T8" fmla="*/ 1871 w 1915"/>
                <a:gd name="T9" fmla="*/ 44 h 1917"/>
                <a:gd name="T10" fmla="*/ 1826 w 1915"/>
                <a:gd name="T11" fmla="*/ 0 h 1917"/>
                <a:gd name="T12" fmla="*/ 0 w 1915"/>
                <a:gd name="T13" fmla="*/ 1828 h 19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5" h="1917">
                  <a:moveTo>
                    <a:pt x="0" y="1828"/>
                  </a:moveTo>
                  <a:lnTo>
                    <a:pt x="45" y="1872"/>
                  </a:lnTo>
                  <a:lnTo>
                    <a:pt x="89" y="1917"/>
                  </a:lnTo>
                  <a:lnTo>
                    <a:pt x="1915" y="89"/>
                  </a:lnTo>
                  <a:lnTo>
                    <a:pt x="1871" y="44"/>
                  </a:lnTo>
                  <a:lnTo>
                    <a:pt x="1826" y="0"/>
                  </a:lnTo>
                  <a:lnTo>
                    <a:pt x="0" y="182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8" name="Freeform 96"/>
            <p:cNvSpPr>
              <a:spLocks/>
            </p:cNvSpPr>
            <p:nvPr/>
          </p:nvSpPr>
          <p:spPr bwMode="auto">
            <a:xfrm>
              <a:off x="5147" y="794"/>
              <a:ext cx="6" cy="6"/>
            </a:xfrm>
            <a:custGeom>
              <a:avLst/>
              <a:gdLst>
                <a:gd name="T0" fmla="*/ 45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5 w 108"/>
                <a:gd name="T11" fmla="*/ 0 h 108"/>
                <a:gd name="T12" fmla="*/ 57 w 108"/>
                <a:gd name="T13" fmla="*/ 2 h 108"/>
                <a:gd name="T14" fmla="*/ 69 w 108"/>
                <a:gd name="T15" fmla="*/ 5 h 108"/>
                <a:gd name="T16" fmla="*/ 80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5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5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5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5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09" name="Freeform 97"/>
            <p:cNvSpPr>
              <a:spLocks/>
            </p:cNvSpPr>
            <p:nvPr/>
          </p:nvSpPr>
          <p:spPr bwMode="auto">
            <a:xfrm>
              <a:off x="5147" y="794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5 w 108"/>
                <a:gd name="T9" fmla="*/ 0 h 108"/>
                <a:gd name="T10" fmla="*/ 57 w 108"/>
                <a:gd name="T11" fmla="*/ 2 h 108"/>
                <a:gd name="T12" fmla="*/ 69 w 108"/>
                <a:gd name="T13" fmla="*/ 5 h 108"/>
                <a:gd name="T14" fmla="*/ 80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5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5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0" name="Freeform 98"/>
            <p:cNvSpPr>
              <a:spLocks/>
            </p:cNvSpPr>
            <p:nvPr/>
          </p:nvSpPr>
          <p:spPr bwMode="auto">
            <a:xfrm>
              <a:off x="5146" y="798"/>
              <a:ext cx="7" cy="3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2 h 63"/>
                <a:gd name="T6" fmla="*/ 121 w 126"/>
                <a:gd name="T7" fmla="*/ 25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5 h 63"/>
                <a:gd name="T32" fmla="*/ 1 w 126"/>
                <a:gd name="T33" fmla="*/ 12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2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1" name="Freeform 99"/>
            <p:cNvSpPr>
              <a:spLocks/>
            </p:cNvSpPr>
            <p:nvPr/>
          </p:nvSpPr>
          <p:spPr bwMode="auto">
            <a:xfrm>
              <a:off x="5146" y="798"/>
              <a:ext cx="7" cy="3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2 h 63"/>
                <a:gd name="T4" fmla="*/ 121 w 126"/>
                <a:gd name="T5" fmla="*/ 25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5 h 63"/>
                <a:gd name="T30" fmla="*/ 1 w 126"/>
                <a:gd name="T31" fmla="*/ 12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2"/>
                  </a:lnTo>
                  <a:lnTo>
                    <a:pt x="121" y="25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2" name="Freeform 100"/>
            <p:cNvSpPr>
              <a:spLocks/>
            </p:cNvSpPr>
            <p:nvPr/>
          </p:nvSpPr>
          <p:spPr bwMode="auto">
            <a:xfrm>
              <a:off x="5146" y="449"/>
              <a:ext cx="7" cy="349"/>
            </a:xfrm>
            <a:custGeom>
              <a:avLst/>
              <a:gdLst>
                <a:gd name="T0" fmla="*/ 0 w 126"/>
                <a:gd name="T1" fmla="*/ 6278 h 6278"/>
                <a:gd name="T2" fmla="*/ 63 w 126"/>
                <a:gd name="T3" fmla="*/ 6278 h 6278"/>
                <a:gd name="T4" fmla="*/ 126 w 126"/>
                <a:gd name="T5" fmla="*/ 6278 h 6278"/>
                <a:gd name="T6" fmla="*/ 126 w 126"/>
                <a:gd name="T7" fmla="*/ 0 h 6278"/>
                <a:gd name="T8" fmla="*/ 63 w 126"/>
                <a:gd name="T9" fmla="*/ 0 h 6278"/>
                <a:gd name="T10" fmla="*/ 0 w 126"/>
                <a:gd name="T11" fmla="*/ 0 h 6278"/>
                <a:gd name="T12" fmla="*/ 0 w 126"/>
                <a:gd name="T13" fmla="*/ 6278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6278">
                  <a:moveTo>
                    <a:pt x="0" y="6278"/>
                  </a:moveTo>
                  <a:lnTo>
                    <a:pt x="63" y="6278"/>
                  </a:lnTo>
                  <a:lnTo>
                    <a:pt x="126" y="6278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62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3" name="Freeform 101"/>
            <p:cNvSpPr>
              <a:spLocks/>
            </p:cNvSpPr>
            <p:nvPr/>
          </p:nvSpPr>
          <p:spPr bwMode="auto">
            <a:xfrm>
              <a:off x="5146" y="449"/>
              <a:ext cx="7" cy="349"/>
            </a:xfrm>
            <a:custGeom>
              <a:avLst/>
              <a:gdLst>
                <a:gd name="T0" fmla="*/ 0 w 126"/>
                <a:gd name="T1" fmla="*/ 6278 h 6278"/>
                <a:gd name="T2" fmla="*/ 63 w 126"/>
                <a:gd name="T3" fmla="*/ 6278 h 6278"/>
                <a:gd name="T4" fmla="*/ 126 w 126"/>
                <a:gd name="T5" fmla="*/ 6278 h 6278"/>
                <a:gd name="T6" fmla="*/ 126 w 126"/>
                <a:gd name="T7" fmla="*/ 0 h 6278"/>
                <a:gd name="T8" fmla="*/ 63 w 126"/>
                <a:gd name="T9" fmla="*/ 0 h 6278"/>
                <a:gd name="T10" fmla="*/ 0 w 126"/>
                <a:gd name="T11" fmla="*/ 0 h 6278"/>
                <a:gd name="T12" fmla="*/ 0 w 126"/>
                <a:gd name="T13" fmla="*/ 6278 h 6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6278">
                  <a:moveTo>
                    <a:pt x="0" y="6278"/>
                  </a:moveTo>
                  <a:lnTo>
                    <a:pt x="63" y="6278"/>
                  </a:lnTo>
                  <a:lnTo>
                    <a:pt x="126" y="6278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627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4" name="Freeform 102"/>
            <p:cNvSpPr>
              <a:spLocks/>
            </p:cNvSpPr>
            <p:nvPr/>
          </p:nvSpPr>
          <p:spPr bwMode="auto">
            <a:xfrm>
              <a:off x="5146" y="446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5" name="Freeform 103"/>
            <p:cNvSpPr>
              <a:spLocks/>
            </p:cNvSpPr>
            <p:nvPr/>
          </p:nvSpPr>
          <p:spPr bwMode="auto">
            <a:xfrm>
              <a:off x="5146" y="446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6" name="Freeform 104"/>
            <p:cNvSpPr>
              <a:spLocks/>
            </p:cNvSpPr>
            <p:nvPr/>
          </p:nvSpPr>
          <p:spPr bwMode="auto">
            <a:xfrm>
              <a:off x="5088" y="753"/>
              <a:ext cx="7" cy="4"/>
            </a:xfrm>
            <a:custGeom>
              <a:avLst/>
              <a:gdLst>
                <a:gd name="T0" fmla="*/ 63 w 126"/>
                <a:gd name="T1" fmla="*/ 0 h 63"/>
                <a:gd name="T2" fmla="*/ 126 w 126"/>
                <a:gd name="T3" fmla="*/ 0 h 63"/>
                <a:gd name="T4" fmla="*/ 124 w 126"/>
                <a:gd name="T5" fmla="*/ 12 h 63"/>
                <a:gd name="T6" fmla="*/ 121 w 126"/>
                <a:gd name="T7" fmla="*/ 24 h 63"/>
                <a:gd name="T8" fmla="*/ 115 w 126"/>
                <a:gd name="T9" fmla="*/ 36 h 63"/>
                <a:gd name="T10" fmla="*/ 107 w 126"/>
                <a:gd name="T11" fmla="*/ 45 h 63"/>
                <a:gd name="T12" fmla="*/ 98 w 126"/>
                <a:gd name="T13" fmla="*/ 53 h 63"/>
                <a:gd name="T14" fmla="*/ 87 w 126"/>
                <a:gd name="T15" fmla="*/ 59 h 63"/>
                <a:gd name="T16" fmla="*/ 75 w 126"/>
                <a:gd name="T17" fmla="*/ 62 h 63"/>
                <a:gd name="T18" fmla="*/ 63 w 126"/>
                <a:gd name="T19" fmla="*/ 63 h 63"/>
                <a:gd name="T20" fmla="*/ 50 w 126"/>
                <a:gd name="T21" fmla="*/ 62 h 63"/>
                <a:gd name="T22" fmla="*/ 38 w 126"/>
                <a:gd name="T23" fmla="*/ 59 h 63"/>
                <a:gd name="T24" fmla="*/ 27 w 126"/>
                <a:gd name="T25" fmla="*/ 53 h 63"/>
                <a:gd name="T26" fmla="*/ 18 w 126"/>
                <a:gd name="T27" fmla="*/ 45 h 63"/>
                <a:gd name="T28" fmla="*/ 10 w 126"/>
                <a:gd name="T29" fmla="*/ 36 h 63"/>
                <a:gd name="T30" fmla="*/ 4 w 126"/>
                <a:gd name="T31" fmla="*/ 24 h 63"/>
                <a:gd name="T32" fmla="*/ 1 w 126"/>
                <a:gd name="T33" fmla="*/ 12 h 63"/>
                <a:gd name="T34" fmla="*/ 0 w 126"/>
                <a:gd name="T35" fmla="*/ 0 h 63"/>
                <a:gd name="T36" fmla="*/ 63 w 126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0"/>
                  </a:moveTo>
                  <a:lnTo>
                    <a:pt x="126" y="0"/>
                  </a:lnTo>
                  <a:lnTo>
                    <a:pt x="124" y="12"/>
                  </a:lnTo>
                  <a:lnTo>
                    <a:pt x="121" y="24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7" name="Freeform 105"/>
            <p:cNvSpPr>
              <a:spLocks/>
            </p:cNvSpPr>
            <p:nvPr/>
          </p:nvSpPr>
          <p:spPr bwMode="auto">
            <a:xfrm>
              <a:off x="5088" y="753"/>
              <a:ext cx="7" cy="4"/>
            </a:xfrm>
            <a:custGeom>
              <a:avLst/>
              <a:gdLst>
                <a:gd name="T0" fmla="*/ 126 w 126"/>
                <a:gd name="T1" fmla="*/ 0 h 63"/>
                <a:gd name="T2" fmla="*/ 124 w 126"/>
                <a:gd name="T3" fmla="*/ 12 h 63"/>
                <a:gd name="T4" fmla="*/ 121 w 126"/>
                <a:gd name="T5" fmla="*/ 24 h 63"/>
                <a:gd name="T6" fmla="*/ 115 w 126"/>
                <a:gd name="T7" fmla="*/ 36 h 63"/>
                <a:gd name="T8" fmla="*/ 107 w 126"/>
                <a:gd name="T9" fmla="*/ 45 h 63"/>
                <a:gd name="T10" fmla="*/ 98 w 126"/>
                <a:gd name="T11" fmla="*/ 53 h 63"/>
                <a:gd name="T12" fmla="*/ 87 w 126"/>
                <a:gd name="T13" fmla="*/ 59 h 63"/>
                <a:gd name="T14" fmla="*/ 75 w 126"/>
                <a:gd name="T15" fmla="*/ 62 h 63"/>
                <a:gd name="T16" fmla="*/ 63 w 126"/>
                <a:gd name="T17" fmla="*/ 63 h 63"/>
                <a:gd name="T18" fmla="*/ 50 w 126"/>
                <a:gd name="T19" fmla="*/ 62 h 63"/>
                <a:gd name="T20" fmla="*/ 38 w 126"/>
                <a:gd name="T21" fmla="*/ 59 h 63"/>
                <a:gd name="T22" fmla="*/ 27 w 126"/>
                <a:gd name="T23" fmla="*/ 53 h 63"/>
                <a:gd name="T24" fmla="*/ 18 w 126"/>
                <a:gd name="T25" fmla="*/ 45 h 63"/>
                <a:gd name="T26" fmla="*/ 10 w 126"/>
                <a:gd name="T27" fmla="*/ 36 h 63"/>
                <a:gd name="T28" fmla="*/ 4 w 126"/>
                <a:gd name="T29" fmla="*/ 24 h 63"/>
                <a:gd name="T30" fmla="*/ 1 w 126"/>
                <a:gd name="T31" fmla="*/ 12 h 63"/>
                <a:gd name="T32" fmla="*/ 0 w 126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126" y="0"/>
                  </a:moveTo>
                  <a:lnTo>
                    <a:pt x="124" y="12"/>
                  </a:lnTo>
                  <a:lnTo>
                    <a:pt x="121" y="24"/>
                  </a:lnTo>
                  <a:lnTo>
                    <a:pt x="115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0" y="62"/>
                  </a:lnTo>
                  <a:lnTo>
                    <a:pt x="38" y="59"/>
                  </a:lnTo>
                  <a:lnTo>
                    <a:pt x="27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8" name="Freeform 106"/>
            <p:cNvSpPr>
              <a:spLocks/>
            </p:cNvSpPr>
            <p:nvPr/>
          </p:nvSpPr>
          <p:spPr bwMode="auto">
            <a:xfrm>
              <a:off x="5088" y="507"/>
              <a:ext cx="7" cy="246"/>
            </a:xfrm>
            <a:custGeom>
              <a:avLst/>
              <a:gdLst>
                <a:gd name="T0" fmla="*/ 0 w 126"/>
                <a:gd name="T1" fmla="*/ 4431 h 4431"/>
                <a:gd name="T2" fmla="*/ 63 w 126"/>
                <a:gd name="T3" fmla="*/ 4431 h 4431"/>
                <a:gd name="T4" fmla="*/ 126 w 126"/>
                <a:gd name="T5" fmla="*/ 4431 h 4431"/>
                <a:gd name="T6" fmla="*/ 126 w 126"/>
                <a:gd name="T7" fmla="*/ 0 h 4431"/>
                <a:gd name="T8" fmla="*/ 63 w 126"/>
                <a:gd name="T9" fmla="*/ 0 h 4431"/>
                <a:gd name="T10" fmla="*/ 0 w 126"/>
                <a:gd name="T11" fmla="*/ 0 h 4431"/>
                <a:gd name="T12" fmla="*/ 0 w 126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4431">
                  <a:moveTo>
                    <a:pt x="0" y="4431"/>
                  </a:moveTo>
                  <a:lnTo>
                    <a:pt x="63" y="4431"/>
                  </a:lnTo>
                  <a:lnTo>
                    <a:pt x="126" y="4431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19" name="Freeform 107"/>
            <p:cNvSpPr>
              <a:spLocks/>
            </p:cNvSpPr>
            <p:nvPr/>
          </p:nvSpPr>
          <p:spPr bwMode="auto">
            <a:xfrm>
              <a:off x="5088" y="507"/>
              <a:ext cx="7" cy="246"/>
            </a:xfrm>
            <a:custGeom>
              <a:avLst/>
              <a:gdLst>
                <a:gd name="T0" fmla="*/ 0 w 126"/>
                <a:gd name="T1" fmla="*/ 4431 h 4431"/>
                <a:gd name="T2" fmla="*/ 63 w 126"/>
                <a:gd name="T3" fmla="*/ 4431 h 4431"/>
                <a:gd name="T4" fmla="*/ 126 w 126"/>
                <a:gd name="T5" fmla="*/ 4431 h 4431"/>
                <a:gd name="T6" fmla="*/ 126 w 126"/>
                <a:gd name="T7" fmla="*/ 0 h 4431"/>
                <a:gd name="T8" fmla="*/ 63 w 126"/>
                <a:gd name="T9" fmla="*/ 0 h 4431"/>
                <a:gd name="T10" fmla="*/ 0 w 126"/>
                <a:gd name="T11" fmla="*/ 0 h 4431"/>
                <a:gd name="T12" fmla="*/ 0 w 126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6" h="4431">
                  <a:moveTo>
                    <a:pt x="0" y="4431"/>
                  </a:moveTo>
                  <a:lnTo>
                    <a:pt x="63" y="4431"/>
                  </a:lnTo>
                  <a:lnTo>
                    <a:pt x="126" y="4431"/>
                  </a:lnTo>
                  <a:lnTo>
                    <a:pt x="126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0" name="Freeform 108"/>
            <p:cNvSpPr>
              <a:spLocks/>
            </p:cNvSpPr>
            <p:nvPr/>
          </p:nvSpPr>
          <p:spPr bwMode="auto">
            <a:xfrm>
              <a:off x="5088" y="504"/>
              <a:ext cx="7" cy="3"/>
            </a:xfrm>
            <a:custGeom>
              <a:avLst/>
              <a:gdLst>
                <a:gd name="T0" fmla="*/ 63 w 126"/>
                <a:gd name="T1" fmla="*/ 63 h 63"/>
                <a:gd name="T2" fmla="*/ 0 w 126"/>
                <a:gd name="T3" fmla="*/ 63 h 63"/>
                <a:gd name="T4" fmla="*/ 1 w 126"/>
                <a:gd name="T5" fmla="*/ 51 h 63"/>
                <a:gd name="T6" fmla="*/ 4 w 126"/>
                <a:gd name="T7" fmla="*/ 39 h 63"/>
                <a:gd name="T8" fmla="*/ 10 w 126"/>
                <a:gd name="T9" fmla="*/ 28 h 63"/>
                <a:gd name="T10" fmla="*/ 18 w 126"/>
                <a:gd name="T11" fmla="*/ 19 h 63"/>
                <a:gd name="T12" fmla="*/ 27 w 126"/>
                <a:gd name="T13" fmla="*/ 11 h 63"/>
                <a:gd name="T14" fmla="*/ 38 w 126"/>
                <a:gd name="T15" fmla="*/ 5 h 63"/>
                <a:gd name="T16" fmla="*/ 50 w 126"/>
                <a:gd name="T17" fmla="*/ 2 h 63"/>
                <a:gd name="T18" fmla="*/ 63 w 126"/>
                <a:gd name="T19" fmla="*/ 0 h 63"/>
                <a:gd name="T20" fmla="*/ 75 w 126"/>
                <a:gd name="T21" fmla="*/ 2 h 63"/>
                <a:gd name="T22" fmla="*/ 87 w 126"/>
                <a:gd name="T23" fmla="*/ 5 h 63"/>
                <a:gd name="T24" fmla="*/ 98 w 126"/>
                <a:gd name="T25" fmla="*/ 11 h 63"/>
                <a:gd name="T26" fmla="*/ 107 w 126"/>
                <a:gd name="T27" fmla="*/ 19 h 63"/>
                <a:gd name="T28" fmla="*/ 115 w 126"/>
                <a:gd name="T29" fmla="*/ 28 h 63"/>
                <a:gd name="T30" fmla="*/ 121 w 126"/>
                <a:gd name="T31" fmla="*/ 39 h 63"/>
                <a:gd name="T32" fmla="*/ 124 w 126"/>
                <a:gd name="T33" fmla="*/ 51 h 63"/>
                <a:gd name="T34" fmla="*/ 126 w 126"/>
                <a:gd name="T35" fmla="*/ 63 h 63"/>
                <a:gd name="T36" fmla="*/ 63 w 126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1" name="Freeform 109"/>
            <p:cNvSpPr>
              <a:spLocks/>
            </p:cNvSpPr>
            <p:nvPr/>
          </p:nvSpPr>
          <p:spPr bwMode="auto">
            <a:xfrm>
              <a:off x="5088" y="504"/>
              <a:ext cx="7" cy="3"/>
            </a:xfrm>
            <a:custGeom>
              <a:avLst/>
              <a:gdLst>
                <a:gd name="T0" fmla="*/ 0 w 126"/>
                <a:gd name="T1" fmla="*/ 63 h 63"/>
                <a:gd name="T2" fmla="*/ 1 w 126"/>
                <a:gd name="T3" fmla="*/ 51 h 63"/>
                <a:gd name="T4" fmla="*/ 4 w 126"/>
                <a:gd name="T5" fmla="*/ 39 h 63"/>
                <a:gd name="T6" fmla="*/ 10 w 126"/>
                <a:gd name="T7" fmla="*/ 28 h 63"/>
                <a:gd name="T8" fmla="*/ 18 w 126"/>
                <a:gd name="T9" fmla="*/ 19 h 63"/>
                <a:gd name="T10" fmla="*/ 27 w 126"/>
                <a:gd name="T11" fmla="*/ 11 h 63"/>
                <a:gd name="T12" fmla="*/ 38 w 126"/>
                <a:gd name="T13" fmla="*/ 5 h 63"/>
                <a:gd name="T14" fmla="*/ 50 w 126"/>
                <a:gd name="T15" fmla="*/ 2 h 63"/>
                <a:gd name="T16" fmla="*/ 63 w 126"/>
                <a:gd name="T17" fmla="*/ 0 h 63"/>
                <a:gd name="T18" fmla="*/ 75 w 126"/>
                <a:gd name="T19" fmla="*/ 2 h 63"/>
                <a:gd name="T20" fmla="*/ 87 w 126"/>
                <a:gd name="T21" fmla="*/ 5 h 63"/>
                <a:gd name="T22" fmla="*/ 98 w 126"/>
                <a:gd name="T23" fmla="*/ 11 h 63"/>
                <a:gd name="T24" fmla="*/ 107 w 126"/>
                <a:gd name="T25" fmla="*/ 19 h 63"/>
                <a:gd name="T26" fmla="*/ 115 w 126"/>
                <a:gd name="T27" fmla="*/ 28 h 63"/>
                <a:gd name="T28" fmla="*/ 121 w 126"/>
                <a:gd name="T29" fmla="*/ 39 h 63"/>
                <a:gd name="T30" fmla="*/ 124 w 126"/>
                <a:gd name="T31" fmla="*/ 51 h 63"/>
                <a:gd name="T32" fmla="*/ 126 w 126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8" y="19"/>
                  </a:lnTo>
                  <a:lnTo>
                    <a:pt x="27" y="11"/>
                  </a:lnTo>
                  <a:lnTo>
                    <a:pt x="38" y="5"/>
                  </a:lnTo>
                  <a:lnTo>
                    <a:pt x="50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7" y="19"/>
                  </a:lnTo>
                  <a:lnTo>
                    <a:pt x="115" y="28"/>
                  </a:lnTo>
                  <a:lnTo>
                    <a:pt x="121" y="39"/>
                  </a:lnTo>
                  <a:lnTo>
                    <a:pt x="124" y="51"/>
                  </a:lnTo>
                  <a:lnTo>
                    <a:pt x="126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2" name="Freeform 110"/>
            <p:cNvSpPr>
              <a:spLocks/>
            </p:cNvSpPr>
            <p:nvPr/>
          </p:nvSpPr>
          <p:spPr bwMode="auto">
            <a:xfrm>
              <a:off x="4577" y="1058"/>
              <a:ext cx="5" cy="6"/>
            </a:xfrm>
            <a:custGeom>
              <a:avLst/>
              <a:gdLst>
                <a:gd name="T0" fmla="*/ 63 w 107"/>
                <a:gd name="T1" fmla="*/ 44 h 107"/>
                <a:gd name="T2" fmla="*/ 107 w 107"/>
                <a:gd name="T3" fmla="*/ 89 h 107"/>
                <a:gd name="T4" fmla="*/ 98 w 107"/>
                <a:gd name="T5" fmla="*/ 97 h 107"/>
                <a:gd name="T6" fmla="*/ 87 w 107"/>
                <a:gd name="T7" fmla="*/ 103 h 107"/>
                <a:gd name="T8" fmla="*/ 75 w 107"/>
                <a:gd name="T9" fmla="*/ 106 h 107"/>
                <a:gd name="T10" fmla="*/ 63 w 107"/>
                <a:gd name="T11" fmla="*/ 107 h 107"/>
                <a:gd name="T12" fmla="*/ 51 w 107"/>
                <a:gd name="T13" fmla="*/ 106 h 107"/>
                <a:gd name="T14" fmla="*/ 39 w 107"/>
                <a:gd name="T15" fmla="*/ 103 h 107"/>
                <a:gd name="T16" fmla="*/ 28 w 107"/>
                <a:gd name="T17" fmla="*/ 97 h 107"/>
                <a:gd name="T18" fmla="*/ 18 w 107"/>
                <a:gd name="T19" fmla="*/ 89 h 107"/>
                <a:gd name="T20" fmla="*/ 10 w 107"/>
                <a:gd name="T21" fmla="*/ 80 h 107"/>
                <a:gd name="T22" fmla="*/ 4 w 107"/>
                <a:gd name="T23" fmla="*/ 69 h 107"/>
                <a:gd name="T24" fmla="*/ 1 w 107"/>
                <a:gd name="T25" fmla="*/ 57 h 107"/>
                <a:gd name="T26" fmla="*/ 0 w 107"/>
                <a:gd name="T27" fmla="*/ 44 h 107"/>
                <a:gd name="T28" fmla="*/ 1 w 107"/>
                <a:gd name="T29" fmla="*/ 32 h 107"/>
                <a:gd name="T30" fmla="*/ 4 w 107"/>
                <a:gd name="T31" fmla="*/ 20 h 107"/>
                <a:gd name="T32" fmla="*/ 10 w 107"/>
                <a:gd name="T33" fmla="*/ 9 h 107"/>
                <a:gd name="T34" fmla="*/ 18 w 107"/>
                <a:gd name="T35" fmla="*/ 0 h 107"/>
                <a:gd name="T36" fmla="*/ 63 w 107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107">
                  <a:moveTo>
                    <a:pt x="63" y="44"/>
                  </a:moveTo>
                  <a:lnTo>
                    <a:pt x="107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3" name="Freeform 111"/>
            <p:cNvSpPr>
              <a:spLocks/>
            </p:cNvSpPr>
            <p:nvPr/>
          </p:nvSpPr>
          <p:spPr bwMode="auto">
            <a:xfrm>
              <a:off x="4577" y="1058"/>
              <a:ext cx="5" cy="6"/>
            </a:xfrm>
            <a:custGeom>
              <a:avLst/>
              <a:gdLst>
                <a:gd name="T0" fmla="*/ 107 w 107"/>
                <a:gd name="T1" fmla="*/ 89 h 107"/>
                <a:gd name="T2" fmla="*/ 98 w 107"/>
                <a:gd name="T3" fmla="*/ 97 h 107"/>
                <a:gd name="T4" fmla="*/ 87 w 107"/>
                <a:gd name="T5" fmla="*/ 103 h 107"/>
                <a:gd name="T6" fmla="*/ 75 w 107"/>
                <a:gd name="T7" fmla="*/ 106 h 107"/>
                <a:gd name="T8" fmla="*/ 63 w 107"/>
                <a:gd name="T9" fmla="*/ 107 h 107"/>
                <a:gd name="T10" fmla="*/ 51 w 107"/>
                <a:gd name="T11" fmla="*/ 106 h 107"/>
                <a:gd name="T12" fmla="*/ 39 w 107"/>
                <a:gd name="T13" fmla="*/ 103 h 107"/>
                <a:gd name="T14" fmla="*/ 28 w 107"/>
                <a:gd name="T15" fmla="*/ 97 h 107"/>
                <a:gd name="T16" fmla="*/ 18 w 107"/>
                <a:gd name="T17" fmla="*/ 89 h 107"/>
                <a:gd name="T18" fmla="*/ 10 w 107"/>
                <a:gd name="T19" fmla="*/ 80 h 107"/>
                <a:gd name="T20" fmla="*/ 4 w 107"/>
                <a:gd name="T21" fmla="*/ 69 h 107"/>
                <a:gd name="T22" fmla="*/ 1 w 107"/>
                <a:gd name="T23" fmla="*/ 57 h 107"/>
                <a:gd name="T24" fmla="*/ 0 w 107"/>
                <a:gd name="T25" fmla="*/ 44 h 107"/>
                <a:gd name="T26" fmla="*/ 1 w 107"/>
                <a:gd name="T27" fmla="*/ 32 h 107"/>
                <a:gd name="T28" fmla="*/ 4 w 107"/>
                <a:gd name="T29" fmla="*/ 20 h 107"/>
                <a:gd name="T30" fmla="*/ 10 w 107"/>
                <a:gd name="T31" fmla="*/ 9 h 107"/>
                <a:gd name="T32" fmla="*/ 18 w 107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7" h="107">
                  <a:moveTo>
                    <a:pt x="107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8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4" name="Freeform 112"/>
            <p:cNvSpPr>
              <a:spLocks/>
            </p:cNvSpPr>
            <p:nvPr/>
          </p:nvSpPr>
          <p:spPr bwMode="auto">
            <a:xfrm>
              <a:off x="4578" y="999"/>
              <a:ext cx="62" cy="63"/>
            </a:xfrm>
            <a:custGeom>
              <a:avLst/>
              <a:gdLst>
                <a:gd name="T0" fmla="*/ 0 w 1132"/>
                <a:gd name="T1" fmla="*/ 1045 h 1134"/>
                <a:gd name="T2" fmla="*/ 45 w 1132"/>
                <a:gd name="T3" fmla="*/ 1089 h 1134"/>
                <a:gd name="T4" fmla="*/ 89 w 1132"/>
                <a:gd name="T5" fmla="*/ 1134 h 1134"/>
                <a:gd name="T6" fmla="*/ 1132 w 1132"/>
                <a:gd name="T7" fmla="*/ 89 h 1134"/>
                <a:gd name="T8" fmla="*/ 1088 w 1132"/>
                <a:gd name="T9" fmla="*/ 44 h 1134"/>
                <a:gd name="T10" fmla="*/ 1043 w 1132"/>
                <a:gd name="T11" fmla="*/ 0 h 1134"/>
                <a:gd name="T12" fmla="*/ 0 w 1132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2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2" y="89"/>
                  </a:lnTo>
                  <a:lnTo>
                    <a:pt x="1088" y="44"/>
                  </a:lnTo>
                  <a:lnTo>
                    <a:pt x="1043" y="0"/>
                  </a:lnTo>
                  <a:lnTo>
                    <a:pt x="0" y="1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5" name="Freeform 113"/>
            <p:cNvSpPr>
              <a:spLocks/>
            </p:cNvSpPr>
            <p:nvPr/>
          </p:nvSpPr>
          <p:spPr bwMode="auto">
            <a:xfrm>
              <a:off x="4578" y="999"/>
              <a:ext cx="62" cy="63"/>
            </a:xfrm>
            <a:custGeom>
              <a:avLst/>
              <a:gdLst>
                <a:gd name="T0" fmla="*/ 0 w 1132"/>
                <a:gd name="T1" fmla="*/ 1045 h 1134"/>
                <a:gd name="T2" fmla="*/ 45 w 1132"/>
                <a:gd name="T3" fmla="*/ 1089 h 1134"/>
                <a:gd name="T4" fmla="*/ 89 w 1132"/>
                <a:gd name="T5" fmla="*/ 1134 h 1134"/>
                <a:gd name="T6" fmla="*/ 1132 w 1132"/>
                <a:gd name="T7" fmla="*/ 89 h 1134"/>
                <a:gd name="T8" fmla="*/ 1088 w 1132"/>
                <a:gd name="T9" fmla="*/ 44 h 1134"/>
                <a:gd name="T10" fmla="*/ 1043 w 1132"/>
                <a:gd name="T11" fmla="*/ 0 h 1134"/>
                <a:gd name="T12" fmla="*/ 0 w 1132"/>
                <a:gd name="T13" fmla="*/ 1045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2" h="1134">
                  <a:moveTo>
                    <a:pt x="0" y="1045"/>
                  </a:moveTo>
                  <a:lnTo>
                    <a:pt x="45" y="1089"/>
                  </a:lnTo>
                  <a:lnTo>
                    <a:pt x="89" y="1134"/>
                  </a:lnTo>
                  <a:lnTo>
                    <a:pt x="1132" y="89"/>
                  </a:lnTo>
                  <a:lnTo>
                    <a:pt x="1088" y="44"/>
                  </a:lnTo>
                  <a:lnTo>
                    <a:pt x="1043" y="0"/>
                  </a:lnTo>
                  <a:lnTo>
                    <a:pt x="0" y="104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6" name="Freeform 114"/>
            <p:cNvSpPr>
              <a:spLocks/>
            </p:cNvSpPr>
            <p:nvPr/>
          </p:nvSpPr>
          <p:spPr bwMode="auto">
            <a:xfrm>
              <a:off x="4635" y="998"/>
              <a:ext cx="6" cy="6"/>
            </a:xfrm>
            <a:custGeom>
              <a:avLst/>
              <a:gdLst>
                <a:gd name="T0" fmla="*/ 45 w 109"/>
                <a:gd name="T1" fmla="*/ 63 h 108"/>
                <a:gd name="T2" fmla="*/ 0 w 109"/>
                <a:gd name="T3" fmla="*/ 19 h 108"/>
                <a:gd name="T4" fmla="*/ 10 w 109"/>
                <a:gd name="T5" fmla="*/ 11 h 108"/>
                <a:gd name="T6" fmla="*/ 21 w 109"/>
                <a:gd name="T7" fmla="*/ 5 h 108"/>
                <a:gd name="T8" fmla="*/ 33 w 109"/>
                <a:gd name="T9" fmla="*/ 2 h 108"/>
                <a:gd name="T10" fmla="*/ 45 w 109"/>
                <a:gd name="T11" fmla="*/ 0 h 108"/>
                <a:gd name="T12" fmla="*/ 57 w 109"/>
                <a:gd name="T13" fmla="*/ 2 h 108"/>
                <a:gd name="T14" fmla="*/ 69 w 109"/>
                <a:gd name="T15" fmla="*/ 5 h 108"/>
                <a:gd name="T16" fmla="*/ 80 w 109"/>
                <a:gd name="T17" fmla="*/ 11 h 108"/>
                <a:gd name="T18" fmla="*/ 89 w 109"/>
                <a:gd name="T19" fmla="*/ 19 h 108"/>
                <a:gd name="T20" fmla="*/ 98 w 109"/>
                <a:gd name="T21" fmla="*/ 28 h 108"/>
                <a:gd name="T22" fmla="*/ 104 w 109"/>
                <a:gd name="T23" fmla="*/ 39 h 108"/>
                <a:gd name="T24" fmla="*/ 107 w 109"/>
                <a:gd name="T25" fmla="*/ 51 h 108"/>
                <a:gd name="T26" fmla="*/ 109 w 109"/>
                <a:gd name="T27" fmla="*/ 63 h 108"/>
                <a:gd name="T28" fmla="*/ 107 w 109"/>
                <a:gd name="T29" fmla="*/ 76 h 108"/>
                <a:gd name="T30" fmla="*/ 104 w 109"/>
                <a:gd name="T31" fmla="*/ 88 h 108"/>
                <a:gd name="T32" fmla="*/ 98 w 109"/>
                <a:gd name="T33" fmla="*/ 99 h 108"/>
                <a:gd name="T34" fmla="*/ 89 w 109"/>
                <a:gd name="T35" fmla="*/ 108 h 108"/>
                <a:gd name="T36" fmla="*/ 45 w 109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9" h="108">
                  <a:moveTo>
                    <a:pt x="45" y="63"/>
                  </a:moveTo>
                  <a:lnTo>
                    <a:pt x="0" y="19"/>
                  </a:lnTo>
                  <a:lnTo>
                    <a:pt x="10" y="11"/>
                  </a:lnTo>
                  <a:lnTo>
                    <a:pt x="21" y="5"/>
                  </a:lnTo>
                  <a:lnTo>
                    <a:pt x="33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8" y="28"/>
                  </a:lnTo>
                  <a:lnTo>
                    <a:pt x="104" y="39"/>
                  </a:lnTo>
                  <a:lnTo>
                    <a:pt x="107" y="51"/>
                  </a:lnTo>
                  <a:lnTo>
                    <a:pt x="109" y="63"/>
                  </a:lnTo>
                  <a:lnTo>
                    <a:pt x="107" y="76"/>
                  </a:lnTo>
                  <a:lnTo>
                    <a:pt x="104" y="88"/>
                  </a:lnTo>
                  <a:lnTo>
                    <a:pt x="98" y="99"/>
                  </a:lnTo>
                  <a:lnTo>
                    <a:pt x="89" y="108"/>
                  </a:lnTo>
                  <a:lnTo>
                    <a:pt x="4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7" name="Freeform 115"/>
            <p:cNvSpPr>
              <a:spLocks/>
            </p:cNvSpPr>
            <p:nvPr/>
          </p:nvSpPr>
          <p:spPr bwMode="auto">
            <a:xfrm>
              <a:off x="4635" y="998"/>
              <a:ext cx="6" cy="6"/>
            </a:xfrm>
            <a:custGeom>
              <a:avLst/>
              <a:gdLst>
                <a:gd name="T0" fmla="*/ 0 w 109"/>
                <a:gd name="T1" fmla="*/ 19 h 108"/>
                <a:gd name="T2" fmla="*/ 10 w 109"/>
                <a:gd name="T3" fmla="*/ 11 h 108"/>
                <a:gd name="T4" fmla="*/ 21 w 109"/>
                <a:gd name="T5" fmla="*/ 5 h 108"/>
                <a:gd name="T6" fmla="*/ 33 w 109"/>
                <a:gd name="T7" fmla="*/ 2 h 108"/>
                <a:gd name="T8" fmla="*/ 45 w 109"/>
                <a:gd name="T9" fmla="*/ 0 h 108"/>
                <a:gd name="T10" fmla="*/ 57 w 109"/>
                <a:gd name="T11" fmla="*/ 2 h 108"/>
                <a:gd name="T12" fmla="*/ 69 w 109"/>
                <a:gd name="T13" fmla="*/ 5 h 108"/>
                <a:gd name="T14" fmla="*/ 80 w 109"/>
                <a:gd name="T15" fmla="*/ 11 h 108"/>
                <a:gd name="T16" fmla="*/ 89 w 109"/>
                <a:gd name="T17" fmla="*/ 19 h 108"/>
                <a:gd name="T18" fmla="*/ 98 w 109"/>
                <a:gd name="T19" fmla="*/ 28 h 108"/>
                <a:gd name="T20" fmla="*/ 104 w 109"/>
                <a:gd name="T21" fmla="*/ 39 h 108"/>
                <a:gd name="T22" fmla="*/ 107 w 109"/>
                <a:gd name="T23" fmla="*/ 51 h 108"/>
                <a:gd name="T24" fmla="*/ 109 w 109"/>
                <a:gd name="T25" fmla="*/ 63 h 108"/>
                <a:gd name="T26" fmla="*/ 107 w 109"/>
                <a:gd name="T27" fmla="*/ 76 h 108"/>
                <a:gd name="T28" fmla="*/ 104 w 109"/>
                <a:gd name="T29" fmla="*/ 88 h 108"/>
                <a:gd name="T30" fmla="*/ 98 w 109"/>
                <a:gd name="T31" fmla="*/ 99 h 108"/>
                <a:gd name="T32" fmla="*/ 89 w 109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9" h="108">
                  <a:moveTo>
                    <a:pt x="0" y="19"/>
                  </a:moveTo>
                  <a:lnTo>
                    <a:pt x="10" y="11"/>
                  </a:lnTo>
                  <a:lnTo>
                    <a:pt x="21" y="5"/>
                  </a:lnTo>
                  <a:lnTo>
                    <a:pt x="33" y="2"/>
                  </a:lnTo>
                  <a:lnTo>
                    <a:pt x="45" y="0"/>
                  </a:lnTo>
                  <a:lnTo>
                    <a:pt x="57" y="2"/>
                  </a:lnTo>
                  <a:lnTo>
                    <a:pt x="69" y="5"/>
                  </a:lnTo>
                  <a:lnTo>
                    <a:pt x="80" y="11"/>
                  </a:lnTo>
                  <a:lnTo>
                    <a:pt x="89" y="19"/>
                  </a:lnTo>
                  <a:lnTo>
                    <a:pt x="98" y="28"/>
                  </a:lnTo>
                  <a:lnTo>
                    <a:pt x="104" y="39"/>
                  </a:lnTo>
                  <a:lnTo>
                    <a:pt x="107" y="51"/>
                  </a:lnTo>
                  <a:lnTo>
                    <a:pt x="109" y="63"/>
                  </a:lnTo>
                  <a:lnTo>
                    <a:pt x="107" y="76"/>
                  </a:lnTo>
                  <a:lnTo>
                    <a:pt x="104" y="88"/>
                  </a:lnTo>
                  <a:lnTo>
                    <a:pt x="98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8" name="Freeform 116"/>
            <p:cNvSpPr>
              <a:spLocks/>
            </p:cNvSpPr>
            <p:nvPr/>
          </p:nvSpPr>
          <p:spPr bwMode="auto">
            <a:xfrm>
              <a:off x="4634" y="1002"/>
              <a:ext cx="7" cy="3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3 h 63"/>
                <a:gd name="T6" fmla="*/ 122 w 127"/>
                <a:gd name="T7" fmla="*/ 25 h 63"/>
                <a:gd name="T8" fmla="*/ 116 w 127"/>
                <a:gd name="T9" fmla="*/ 36 h 63"/>
                <a:gd name="T10" fmla="*/ 107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8 w 127"/>
                <a:gd name="T27" fmla="*/ 45 h 63"/>
                <a:gd name="T28" fmla="*/ 10 w 127"/>
                <a:gd name="T29" fmla="*/ 36 h 63"/>
                <a:gd name="T30" fmla="*/ 4 w 127"/>
                <a:gd name="T31" fmla="*/ 25 h 63"/>
                <a:gd name="T32" fmla="*/ 1 w 127"/>
                <a:gd name="T33" fmla="*/ 13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29" name="Freeform 117"/>
            <p:cNvSpPr>
              <a:spLocks/>
            </p:cNvSpPr>
            <p:nvPr/>
          </p:nvSpPr>
          <p:spPr bwMode="auto">
            <a:xfrm>
              <a:off x="4634" y="1002"/>
              <a:ext cx="7" cy="3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3 h 63"/>
                <a:gd name="T4" fmla="*/ 122 w 127"/>
                <a:gd name="T5" fmla="*/ 25 h 63"/>
                <a:gd name="T6" fmla="*/ 116 w 127"/>
                <a:gd name="T7" fmla="*/ 36 h 63"/>
                <a:gd name="T8" fmla="*/ 107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8 w 127"/>
                <a:gd name="T25" fmla="*/ 45 h 63"/>
                <a:gd name="T26" fmla="*/ 10 w 127"/>
                <a:gd name="T27" fmla="*/ 36 h 63"/>
                <a:gd name="T28" fmla="*/ 4 w 127"/>
                <a:gd name="T29" fmla="*/ 25 h 63"/>
                <a:gd name="T30" fmla="*/ 1 w 127"/>
                <a:gd name="T31" fmla="*/ 13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3"/>
                  </a:lnTo>
                  <a:lnTo>
                    <a:pt x="122" y="25"/>
                  </a:lnTo>
                  <a:lnTo>
                    <a:pt x="116" y="36"/>
                  </a:lnTo>
                  <a:lnTo>
                    <a:pt x="107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8" y="45"/>
                  </a:lnTo>
                  <a:lnTo>
                    <a:pt x="10" y="36"/>
                  </a:lnTo>
                  <a:lnTo>
                    <a:pt x="4" y="25"/>
                  </a:lnTo>
                  <a:lnTo>
                    <a:pt x="1" y="13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0" name="Freeform 118"/>
            <p:cNvSpPr>
              <a:spLocks/>
            </p:cNvSpPr>
            <p:nvPr/>
          </p:nvSpPr>
          <p:spPr bwMode="auto">
            <a:xfrm>
              <a:off x="4634" y="957"/>
              <a:ext cx="7" cy="45"/>
            </a:xfrm>
            <a:custGeom>
              <a:avLst/>
              <a:gdLst>
                <a:gd name="T0" fmla="*/ 0 w 127"/>
                <a:gd name="T1" fmla="*/ 801 h 801"/>
                <a:gd name="T2" fmla="*/ 63 w 127"/>
                <a:gd name="T3" fmla="*/ 801 h 801"/>
                <a:gd name="T4" fmla="*/ 127 w 127"/>
                <a:gd name="T5" fmla="*/ 801 h 801"/>
                <a:gd name="T6" fmla="*/ 127 w 127"/>
                <a:gd name="T7" fmla="*/ 0 h 801"/>
                <a:gd name="T8" fmla="*/ 63 w 127"/>
                <a:gd name="T9" fmla="*/ 0 h 801"/>
                <a:gd name="T10" fmla="*/ 0 w 127"/>
                <a:gd name="T11" fmla="*/ 0 h 801"/>
                <a:gd name="T12" fmla="*/ 0 w 127"/>
                <a:gd name="T13" fmla="*/ 80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801">
                  <a:moveTo>
                    <a:pt x="0" y="801"/>
                  </a:moveTo>
                  <a:lnTo>
                    <a:pt x="63" y="801"/>
                  </a:lnTo>
                  <a:lnTo>
                    <a:pt x="127" y="80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8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1" name="Freeform 119"/>
            <p:cNvSpPr>
              <a:spLocks/>
            </p:cNvSpPr>
            <p:nvPr/>
          </p:nvSpPr>
          <p:spPr bwMode="auto">
            <a:xfrm>
              <a:off x="4634" y="957"/>
              <a:ext cx="7" cy="45"/>
            </a:xfrm>
            <a:custGeom>
              <a:avLst/>
              <a:gdLst>
                <a:gd name="T0" fmla="*/ 0 w 127"/>
                <a:gd name="T1" fmla="*/ 801 h 801"/>
                <a:gd name="T2" fmla="*/ 63 w 127"/>
                <a:gd name="T3" fmla="*/ 801 h 801"/>
                <a:gd name="T4" fmla="*/ 127 w 127"/>
                <a:gd name="T5" fmla="*/ 801 h 801"/>
                <a:gd name="T6" fmla="*/ 127 w 127"/>
                <a:gd name="T7" fmla="*/ 0 h 801"/>
                <a:gd name="T8" fmla="*/ 63 w 127"/>
                <a:gd name="T9" fmla="*/ 0 h 801"/>
                <a:gd name="T10" fmla="*/ 0 w 127"/>
                <a:gd name="T11" fmla="*/ 0 h 801"/>
                <a:gd name="T12" fmla="*/ 0 w 127"/>
                <a:gd name="T13" fmla="*/ 801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801">
                  <a:moveTo>
                    <a:pt x="0" y="801"/>
                  </a:moveTo>
                  <a:lnTo>
                    <a:pt x="63" y="801"/>
                  </a:lnTo>
                  <a:lnTo>
                    <a:pt x="127" y="80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8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2" name="Freeform 120"/>
            <p:cNvSpPr>
              <a:spLocks/>
            </p:cNvSpPr>
            <p:nvPr/>
          </p:nvSpPr>
          <p:spPr bwMode="auto">
            <a:xfrm>
              <a:off x="4634" y="954"/>
              <a:ext cx="7" cy="3"/>
            </a:xfrm>
            <a:custGeom>
              <a:avLst/>
              <a:gdLst>
                <a:gd name="T0" fmla="*/ 63 w 127"/>
                <a:gd name="T1" fmla="*/ 64 h 64"/>
                <a:gd name="T2" fmla="*/ 0 w 127"/>
                <a:gd name="T3" fmla="*/ 64 h 64"/>
                <a:gd name="T4" fmla="*/ 1 w 127"/>
                <a:gd name="T5" fmla="*/ 52 h 64"/>
                <a:gd name="T6" fmla="*/ 4 w 127"/>
                <a:gd name="T7" fmla="*/ 40 h 64"/>
                <a:gd name="T8" fmla="*/ 10 w 127"/>
                <a:gd name="T9" fmla="*/ 29 h 64"/>
                <a:gd name="T10" fmla="*/ 18 w 127"/>
                <a:gd name="T11" fmla="*/ 20 h 64"/>
                <a:gd name="T12" fmla="*/ 28 w 127"/>
                <a:gd name="T13" fmla="*/ 12 h 64"/>
                <a:gd name="T14" fmla="*/ 39 w 127"/>
                <a:gd name="T15" fmla="*/ 6 h 64"/>
                <a:gd name="T16" fmla="*/ 51 w 127"/>
                <a:gd name="T17" fmla="*/ 3 h 64"/>
                <a:gd name="T18" fmla="*/ 63 w 127"/>
                <a:gd name="T19" fmla="*/ 0 h 64"/>
                <a:gd name="T20" fmla="*/ 75 w 127"/>
                <a:gd name="T21" fmla="*/ 3 h 64"/>
                <a:gd name="T22" fmla="*/ 87 w 127"/>
                <a:gd name="T23" fmla="*/ 6 h 64"/>
                <a:gd name="T24" fmla="*/ 98 w 127"/>
                <a:gd name="T25" fmla="*/ 12 h 64"/>
                <a:gd name="T26" fmla="*/ 107 w 127"/>
                <a:gd name="T27" fmla="*/ 20 h 64"/>
                <a:gd name="T28" fmla="*/ 116 w 127"/>
                <a:gd name="T29" fmla="*/ 29 h 64"/>
                <a:gd name="T30" fmla="*/ 122 w 127"/>
                <a:gd name="T31" fmla="*/ 40 h 64"/>
                <a:gd name="T32" fmla="*/ 125 w 127"/>
                <a:gd name="T33" fmla="*/ 52 h 64"/>
                <a:gd name="T34" fmla="*/ 127 w 127"/>
                <a:gd name="T35" fmla="*/ 64 h 64"/>
                <a:gd name="T36" fmla="*/ 63 w 127"/>
                <a:gd name="T37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4">
                  <a:moveTo>
                    <a:pt x="63" y="64"/>
                  </a:moveTo>
                  <a:lnTo>
                    <a:pt x="0" y="64"/>
                  </a:ln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  <a:lnTo>
                    <a:pt x="63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3" name="Freeform 121"/>
            <p:cNvSpPr>
              <a:spLocks/>
            </p:cNvSpPr>
            <p:nvPr/>
          </p:nvSpPr>
          <p:spPr bwMode="auto">
            <a:xfrm>
              <a:off x="4634" y="954"/>
              <a:ext cx="7" cy="3"/>
            </a:xfrm>
            <a:custGeom>
              <a:avLst/>
              <a:gdLst>
                <a:gd name="T0" fmla="*/ 0 w 127"/>
                <a:gd name="T1" fmla="*/ 64 h 64"/>
                <a:gd name="T2" fmla="*/ 1 w 127"/>
                <a:gd name="T3" fmla="*/ 52 h 64"/>
                <a:gd name="T4" fmla="*/ 4 w 127"/>
                <a:gd name="T5" fmla="*/ 40 h 64"/>
                <a:gd name="T6" fmla="*/ 10 w 127"/>
                <a:gd name="T7" fmla="*/ 29 h 64"/>
                <a:gd name="T8" fmla="*/ 18 w 127"/>
                <a:gd name="T9" fmla="*/ 20 h 64"/>
                <a:gd name="T10" fmla="*/ 28 w 127"/>
                <a:gd name="T11" fmla="*/ 12 h 64"/>
                <a:gd name="T12" fmla="*/ 39 w 127"/>
                <a:gd name="T13" fmla="*/ 6 h 64"/>
                <a:gd name="T14" fmla="*/ 51 w 127"/>
                <a:gd name="T15" fmla="*/ 3 h 64"/>
                <a:gd name="T16" fmla="*/ 63 w 127"/>
                <a:gd name="T17" fmla="*/ 0 h 64"/>
                <a:gd name="T18" fmla="*/ 75 w 127"/>
                <a:gd name="T19" fmla="*/ 3 h 64"/>
                <a:gd name="T20" fmla="*/ 87 w 127"/>
                <a:gd name="T21" fmla="*/ 6 h 64"/>
                <a:gd name="T22" fmla="*/ 98 w 127"/>
                <a:gd name="T23" fmla="*/ 12 h 64"/>
                <a:gd name="T24" fmla="*/ 107 w 127"/>
                <a:gd name="T25" fmla="*/ 20 h 64"/>
                <a:gd name="T26" fmla="*/ 116 w 127"/>
                <a:gd name="T27" fmla="*/ 29 h 64"/>
                <a:gd name="T28" fmla="*/ 122 w 127"/>
                <a:gd name="T29" fmla="*/ 40 h 64"/>
                <a:gd name="T30" fmla="*/ 125 w 127"/>
                <a:gd name="T31" fmla="*/ 52 h 64"/>
                <a:gd name="T32" fmla="*/ 127 w 127"/>
                <a:gd name="T3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4">
                  <a:moveTo>
                    <a:pt x="0" y="64"/>
                  </a:moveTo>
                  <a:lnTo>
                    <a:pt x="1" y="52"/>
                  </a:lnTo>
                  <a:lnTo>
                    <a:pt x="4" y="40"/>
                  </a:lnTo>
                  <a:lnTo>
                    <a:pt x="10" y="29"/>
                  </a:lnTo>
                  <a:lnTo>
                    <a:pt x="18" y="20"/>
                  </a:lnTo>
                  <a:lnTo>
                    <a:pt x="28" y="12"/>
                  </a:lnTo>
                  <a:lnTo>
                    <a:pt x="39" y="6"/>
                  </a:lnTo>
                  <a:lnTo>
                    <a:pt x="51" y="3"/>
                  </a:lnTo>
                  <a:lnTo>
                    <a:pt x="63" y="0"/>
                  </a:lnTo>
                  <a:lnTo>
                    <a:pt x="75" y="3"/>
                  </a:lnTo>
                  <a:lnTo>
                    <a:pt x="87" y="6"/>
                  </a:lnTo>
                  <a:lnTo>
                    <a:pt x="98" y="12"/>
                  </a:lnTo>
                  <a:lnTo>
                    <a:pt x="107" y="20"/>
                  </a:lnTo>
                  <a:lnTo>
                    <a:pt x="116" y="29"/>
                  </a:lnTo>
                  <a:lnTo>
                    <a:pt x="122" y="40"/>
                  </a:lnTo>
                  <a:lnTo>
                    <a:pt x="125" y="52"/>
                  </a:lnTo>
                  <a:lnTo>
                    <a:pt x="127" y="6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4" name="Freeform 122"/>
            <p:cNvSpPr>
              <a:spLocks/>
            </p:cNvSpPr>
            <p:nvPr/>
          </p:nvSpPr>
          <p:spPr bwMode="auto">
            <a:xfrm>
              <a:off x="5088" y="507"/>
              <a:ext cx="7" cy="4"/>
            </a:xfrm>
            <a:custGeom>
              <a:avLst/>
              <a:gdLst>
                <a:gd name="T0" fmla="*/ 63 w 125"/>
                <a:gd name="T1" fmla="*/ 5 h 68"/>
                <a:gd name="T2" fmla="*/ 125 w 125"/>
                <a:gd name="T3" fmla="*/ 0 h 68"/>
                <a:gd name="T4" fmla="*/ 125 w 125"/>
                <a:gd name="T5" fmla="*/ 12 h 68"/>
                <a:gd name="T6" fmla="*/ 123 w 125"/>
                <a:gd name="T7" fmla="*/ 25 h 68"/>
                <a:gd name="T8" fmla="*/ 118 w 125"/>
                <a:gd name="T9" fmla="*/ 36 h 68"/>
                <a:gd name="T10" fmla="*/ 111 w 125"/>
                <a:gd name="T11" fmla="*/ 46 h 68"/>
                <a:gd name="T12" fmla="*/ 102 w 125"/>
                <a:gd name="T13" fmla="*/ 55 h 68"/>
                <a:gd name="T14" fmla="*/ 92 w 125"/>
                <a:gd name="T15" fmla="*/ 61 h 68"/>
                <a:gd name="T16" fmla="*/ 80 w 125"/>
                <a:gd name="T17" fmla="*/ 66 h 68"/>
                <a:gd name="T18" fmla="*/ 68 w 125"/>
                <a:gd name="T19" fmla="*/ 68 h 68"/>
                <a:gd name="T20" fmla="*/ 56 w 125"/>
                <a:gd name="T21" fmla="*/ 68 h 68"/>
                <a:gd name="T22" fmla="*/ 43 w 125"/>
                <a:gd name="T23" fmla="*/ 66 h 68"/>
                <a:gd name="T24" fmla="*/ 32 w 125"/>
                <a:gd name="T25" fmla="*/ 61 h 68"/>
                <a:gd name="T26" fmla="*/ 22 w 125"/>
                <a:gd name="T27" fmla="*/ 54 h 68"/>
                <a:gd name="T28" fmla="*/ 13 w 125"/>
                <a:gd name="T29" fmla="*/ 45 h 68"/>
                <a:gd name="T30" fmla="*/ 7 w 125"/>
                <a:gd name="T31" fmla="*/ 35 h 68"/>
                <a:gd name="T32" fmla="*/ 2 w 125"/>
                <a:gd name="T33" fmla="*/ 23 h 68"/>
                <a:gd name="T34" fmla="*/ 0 w 125"/>
                <a:gd name="T35" fmla="*/ 10 h 68"/>
                <a:gd name="T36" fmla="*/ 63 w 125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68">
                  <a:moveTo>
                    <a:pt x="63" y="5"/>
                  </a:moveTo>
                  <a:lnTo>
                    <a:pt x="125" y="0"/>
                  </a:lnTo>
                  <a:lnTo>
                    <a:pt x="125" y="12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5" name="Freeform 123"/>
            <p:cNvSpPr>
              <a:spLocks/>
            </p:cNvSpPr>
            <p:nvPr/>
          </p:nvSpPr>
          <p:spPr bwMode="auto">
            <a:xfrm>
              <a:off x="5088" y="507"/>
              <a:ext cx="7" cy="4"/>
            </a:xfrm>
            <a:custGeom>
              <a:avLst/>
              <a:gdLst>
                <a:gd name="T0" fmla="*/ 125 w 125"/>
                <a:gd name="T1" fmla="*/ 0 h 68"/>
                <a:gd name="T2" fmla="*/ 125 w 125"/>
                <a:gd name="T3" fmla="*/ 12 h 68"/>
                <a:gd name="T4" fmla="*/ 123 w 125"/>
                <a:gd name="T5" fmla="*/ 25 h 68"/>
                <a:gd name="T6" fmla="*/ 118 w 125"/>
                <a:gd name="T7" fmla="*/ 36 h 68"/>
                <a:gd name="T8" fmla="*/ 111 w 125"/>
                <a:gd name="T9" fmla="*/ 46 h 68"/>
                <a:gd name="T10" fmla="*/ 102 w 125"/>
                <a:gd name="T11" fmla="*/ 55 h 68"/>
                <a:gd name="T12" fmla="*/ 92 w 125"/>
                <a:gd name="T13" fmla="*/ 61 h 68"/>
                <a:gd name="T14" fmla="*/ 80 w 125"/>
                <a:gd name="T15" fmla="*/ 66 h 68"/>
                <a:gd name="T16" fmla="*/ 68 w 125"/>
                <a:gd name="T17" fmla="*/ 68 h 68"/>
                <a:gd name="T18" fmla="*/ 56 w 125"/>
                <a:gd name="T19" fmla="*/ 68 h 68"/>
                <a:gd name="T20" fmla="*/ 43 w 125"/>
                <a:gd name="T21" fmla="*/ 66 h 68"/>
                <a:gd name="T22" fmla="*/ 32 w 125"/>
                <a:gd name="T23" fmla="*/ 61 h 68"/>
                <a:gd name="T24" fmla="*/ 22 w 125"/>
                <a:gd name="T25" fmla="*/ 54 h 68"/>
                <a:gd name="T26" fmla="*/ 13 w 125"/>
                <a:gd name="T27" fmla="*/ 45 h 68"/>
                <a:gd name="T28" fmla="*/ 7 w 125"/>
                <a:gd name="T29" fmla="*/ 35 h 68"/>
                <a:gd name="T30" fmla="*/ 2 w 125"/>
                <a:gd name="T31" fmla="*/ 23 h 68"/>
                <a:gd name="T32" fmla="*/ 0 w 125"/>
                <a:gd name="T33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68">
                  <a:moveTo>
                    <a:pt x="125" y="0"/>
                  </a:moveTo>
                  <a:lnTo>
                    <a:pt x="125" y="12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6" name="Freeform 124"/>
            <p:cNvSpPr>
              <a:spLocks/>
            </p:cNvSpPr>
            <p:nvPr/>
          </p:nvSpPr>
          <p:spPr bwMode="auto">
            <a:xfrm>
              <a:off x="5084" y="457"/>
              <a:ext cx="11" cy="50"/>
            </a:xfrm>
            <a:custGeom>
              <a:avLst/>
              <a:gdLst>
                <a:gd name="T0" fmla="*/ 78 w 203"/>
                <a:gd name="T1" fmla="*/ 908 h 908"/>
                <a:gd name="T2" fmla="*/ 141 w 203"/>
                <a:gd name="T3" fmla="*/ 903 h 908"/>
                <a:gd name="T4" fmla="*/ 203 w 203"/>
                <a:gd name="T5" fmla="*/ 898 h 908"/>
                <a:gd name="T6" fmla="*/ 125 w 203"/>
                <a:gd name="T7" fmla="*/ 0 h 908"/>
                <a:gd name="T8" fmla="*/ 63 w 203"/>
                <a:gd name="T9" fmla="*/ 5 h 908"/>
                <a:gd name="T10" fmla="*/ 0 w 203"/>
                <a:gd name="T11" fmla="*/ 10 h 908"/>
                <a:gd name="T12" fmla="*/ 78 w 203"/>
                <a:gd name="T13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908">
                  <a:moveTo>
                    <a:pt x="78" y="908"/>
                  </a:moveTo>
                  <a:lnTo>
                    <a:pt x="141" y="903"/>
                  </a:lnTo>
                  <a:lnTo>
                    <a:pt x="203" y="898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8" y="9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7" name="Freeform 125"/>
            <p:cNvSpPr>
              <a:spLocks/>
            </p:cNvSpPr>
            <p:nvPr/>
          </p:nvSpPr>
          <p:spPr bwMode="auto">
            <a:xfrm>
              <a:off x="5084" y="457"/>
              <a:ext cx="11" cy="50"/>
            </a:xfrm>
            <a:custGeom>
              <a:avLst/>
              <a:gdLst>
                <a:gd name="T0" fmla="*/ 78 w 203"/>
                <a:gd name="T1" fmla="*/ 908 h 908"/>
                <a:gd name="T2" fmla="*/ 141 w 203"/>
                <a:gd name="T3" fmla="*/ 903 h 908"/>
                <a:gd name="T4" fmla="*/ 203 w 203"/>
                <a:gd name="T5" fmla="*/ 898 h 908"/>
                <a:gd name="T6" fmla="*/ 125 w 203"/>
                <a:gd name="T7" fmla="*/ 0 h 908"/>
                <a:gd name="T8" fmla="*/ 63 w 203"/>
                <a:gd name="T9" fmla="*/ 5 h 908"/>
                <a:gd name="T10" fmla="*/ 0 w 203"/>
                <a:gd name="T11" fmla="*/ 10 h 908"/>
                <a:gd name="T12" fmla="*/ 78 w 203"/>
                <a:gd name="T13" fmla="*/ 90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908">
                  <a:moveTo>
                    <a:pt x="78" y="908"/>
                  </a:moveTo>
                  <a:lnTo>
                    <a:pt x="141" y="903"/>
                  </a:lnTo>
                  <a:lnTo>
                    <a:pt x="203" y="898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8" y="9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8" name="Freeform 126"/>
            <p:cNvSpPr>
              <a:spLocks/>
            </p:cNvSpPr>
            <p:nvPr/>
          </p:nvSpPr>
          <p:spPr bwMode="auto">
            <a:xfrm>
              <a:off x="5087" y="456"/>
              <a:ext cx="4" cy="1"/>
            </a:xfrm>
            <a:custGeom>
              <a:avLst/>
              <a:gdLst>
                <a:gd name="T0" fmla="*/ 0 w 62"/>
                <a:gd name="T1" fmla="*/ 16 h 16"/>
                <a:gd name="T2" fmla="*/ 62 w 62"/>
                <a:gd name="T3" fmla="*/ 11 h 16"/>
                <a:gd name="T4" fmla="*/ 60 w 62"/>
                <a:gd name="T5" fmla="*/ 0 h 16"/>
                <a:gd name="T6" fmla="*/ 0 w 6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16">
                  <a:moveTo>
                    <a:pt x="0" y="16"/>
                  </a:moveTo>
                  <a:lnTo>
                    <a:pt x="62" y="11"/>
                  </a:lnTo>
                  <a:lnTo>
                    <a:pt x="6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39" name="Line 127"/>
            <p:cNvSpPr>
              <a:spLocks noChangeShapeType="1"/>
            </p:cNvSpPr>
            <p:nvPr/>
          </p:nvSpPr>
          <p:spPr bwMode="auto">
            <a:xfrm flipH="1" flipV="1">
              <a:off x="5090" y="4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0" name="Freeform 128"/>
            <p:cNvSpPr>
              <a:spLocks/>
            </p:cNvSpPr>
            <p:nvPr/>
          </p:nvSpPr>
          <p:spPr bwMode="auto">
            <a:xfrm>
              <a:off x="5071" y="408"/>
              <a:ext cx="19" cy="50"/>
            </a:xfrm>
            <a:custGeom>
              <a:avLst/>
              <a:gdLst>
                <a:gd name="T0" fmla="*/ 234 w 355"/>
                <a:gd name="T1" fmla="*/ 902 h 902"/>
                <a:gd name="T2" fmla="*/ 295 w 355"/>
                <a:gd name="T3" fmla="*/ 886 h 902"/>
                <a:gd name="T4" fmla="*/ 355 w 355"/>
                <a:gd name="T5" fmla="*/ 870 h 902"/>
                <a:gd name="T6" fmla="*/ 122 w 355"/>
                <a:gd name="T7" fmla="*/ 0 h 902"/>
                <a:gd name="T8" fmla="*/ 61 w 355"/>
                <a:gd name="T9" fmla="*/ 16 h 902"/>
                <a:gd name="T10" fmla="*/ 0 w 355"/>
                <a:gd name="T11" fmla="*/ 32 h 902"/>
                <a:gd name="T12" fmla="*/ 234 w 355"/>
                <a:gd name="T13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902">
                  <a:moveTo>
                    <a:pt x="234" y="902"/>
                  </a:moveTo>
                  <a:lnTo>
                    <a:pt x="295" y="886"/>
                  </a:lnTo>
                  <a:lnTo>
                    <a:pt x="355" y="870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234" y="9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1" name="Freeform 129"/>
            <p:cNvSpPr>
              <a:spLocks/>
            </p:cNvSpPr>
            <p:nvPr/>
          </p:nvSpPr>
          <p:spPr bwMode="auto">
            <a:xfrm>
              <a:off x="5071" y="408"/>
              <a:ext cx="19" cy="50"/>
            </a:xfrm>
            <a:custGeom>
              <a:avLst/>
              <a:gdLst>
                <a:gd name="T0" fmla="*/ 234 w 355"/>
                <a:gd name="T1" fmla="*/ 902 h 902"/>
                <a:gd name="T2" fmla="*/ 295 w 355"/>
                <a:gd name="T3" fmla="*/ 886 h 902"/>
                <a:gd name="T4" fmla="*/ 355 w 355"/>
                <a:gd name="T5" fmla="*/ 870 h 902"/>
                <a:gd name="T6" fmla="*/ 122 w 355"/>
                <a:gd name="T7" fmla="*/ 0 h 902"/>
                <a:gd name="T8" fmla="*/ 61 w 355"/>
                <a:gd name="T9" fmla="*/ 16 h 902"/>
                <a:gd name="T10" fmla="*/ 0 w 355"/>
                <a:gd name="T11" fmla="*/ 32 h 902"/>
                <a:gd name="T12" fmla="*/ 234 w 355"/>
                <a:gd name="T13" fmla="*/ 90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5" h="902">
                  <a:moveTo>
                    <a:pt x="234" y="902"/>
                  </a:moveTo>
                  <a:lnTo>
                    <a:pt x="295" y="886"/>
                  </a:lnTo>
                  <a:lnTo>
                    <a:pt x="355" y="870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2"/>
                  </a:lnTo>
                  <a:lnTo>
                    <a:pt x="234" y="90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2" name="Freeform 130"/>
            <p:cNvSpPr>
              <a:spLocks/>
            </p:cNvSpPr>
            <p:nvPr/>
          </p:nvSpPr>
          <p:spPr bwMode="auto">
            <a:xfrm>
              <a:off x="5074" y="407"/>
              <a:ext cx="3" cy="2"/>
            </a:xfrm>
            <a:custGeom>
              <a:avLst/>
              <a:gdLst>
                <a:gd name="T0" fmla="*/ 0 w 61"/>
                <a:gd name="T1" fmla="*/ 26 h 26"/>
                <a:gd name="T2" fmla="*/ 61 w 61"/>
                <a:gd name="T3" fmla="*/ 10 h 26"/>
                <a:gd name="T4" fmla="*/ 58 w 61"/>
                <a:gd name="T5" fmla="*/ 0 h 26"/>
                <a:gd name="T6" fmla="*/ 0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0" y="26"/>
                  </a:moveTo>
                  <a:lnTo>
                    <a:pt x="61" y="10"/>
                  </a:lnTo>
                  <a:lnTo>
                    <a:pt x="5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3" name="Line 131"/>
            <p:cNvSpPr>
              <a:spLocks noChangeShapeType="1"/>
            </p:cNvSpPr>
            <p:nvPr/>
          </p:nvSpPr>
          <p:spPr bwMode="auto">
            <a:xfrm flipH="1" flipV="1">
              <a:off x="5077" y="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4" name="Freeform 132"/>
            <p:cNvSpPr>
              <a:spLocks/>
            </p:cNvSpPr>
            <p:nvPr/>
          </p:nvSpPr>
          <p:spPr bwMode="auto">
            <a:xfrm>
              <a:off x="5050" y="362"/>
              <a:ext cx="27" cy="48"/>
            </a:xfrm>
            <a:custGeom>
              <a:avLst/>
              <a:gdLst>
                <a:gd name="T0" fmla="*/ 380 w 496"/>
                <a:gd name="T1" fmla="*/ 868 h 868"/>
                <a:gd name="T2" fmla="*/ 438 w 496"/>
                <a:gd name="T3" fmla="*/ 842 h 868"/>
                <a:gd name="T4" fmla="*/ 496 w 496"/>
                <a:gd name="T5" fmla="*/ 816 h 868"/>
                <a:gd name="T6" fmla="*/ 115 w 496"/>
                <a:gd name="T7" fmla="*/ 0 h 868"/>
                <a:gd name="T8" fmla="*/ 58 w 496"/>
                <a:gd name="T9" fmla="*/ 26 h 868"/>
                <a:gd name="T10" fmla="*/ 0 w 496"/>
                <a:gd name="T11" fmla="*/ 52 h 868"/>
                <a:gd name="T12" fmla="*/ 380 w 496"/>
                <a:gd name="T1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380" y="868"/>
                  </a:moveTo>
                  <a:lnTo>
                    <a:pt x="438" y="842"/>
                  </a:lnTo>
                  <a:lnTo>
                    <a:pt x="496" y="816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80" y="8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5" name="Freeform 133"/>
            <p:cNvSpPr>
              <a:spLocks/>
            </p:cNvSpPr>
            <p:nvPr/>
          </p:nvSpPr>
          <p:spPr bwMode="auto">
            <a:xfrm>
              <a:off x="5050" y="362"/>
              <a:ext cx="27" cy="48"/>
            </a:xfrm>
            <a:custGeom>
              <a:avLst/>
              <a:gdLst>
                <a:gd name="T0" fmla="*/ 380 w 496"/>
                <a:gd name="T1" fmla="*/ 868 h 868"/>
                <a:gd name="T2" fmla="*/ 438 w 496"/>
                <a:gd name="T3" fmla="*/ 842 h 868"/>
                <a:gd name="T4" fmla="*/ 496 w 496"/>
                <a:gd name="T5" fmla="*/ 816 h 868"/>
                <a:gd name="T6" fmla="*/ 115 w 496"/>
                <a:gd name="T7" fmla="*/ 0 h 868"/>
                <a:gd name="T8" fmla="*/ 58 w 496"/>
                <a:gd name="T9" fmla="*/ 26 h 868"/>
                <a:gd name="T10" fmla="*/ 0 w 496"/>
                <a:gd name="T11" fmla="*/ 52 h 868"/>
                <a:gd name="T12" fmla="*/ 380 w 496"/>
                <a:gd name="T13" fmla="*/ 868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380" y="868"/>
                  </a:moveTo>
                  <a:lnTo>
                    <a:pt x="438" y="842"/>
                  </a:lnTo>
                  <a:lnTo>
                    <a:pt x="496" y="816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80" y="86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6" name="Freeform 134"/>
            <p:cNvSpPr>
              <a:spLocks/>
            </p:cNvSpPr>
            <p:nvPr/>
          </p:nvSpPr>
          <p:spPr bwMode="auto">
            <a:xfrm>
              <a:off x="5053" y="362"/>
              <a:ext cx="3" cy="2"/>
            </a:xfrm>
            <a:custGeom>
              <a:avLst/>
              <a:gdLst>
                <a:gd name="T0" fmla="*/ 0 w 57"/>
                <a:gd name="T1" fmla="*/ 37 h 37"/>
                <a:gd name="T2" fmla="*/ 57 w 57"/>
                <a:gd name="T3" fmla="*/ 11 h 37"/>
                <a:gd name="T4" fmla="*/ 51 w 57"/>
                <a:gd name="T5" fmla="*/ 0 h 37"/>
                <a:gd name="T6" fmla="*/ 0 w 57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7">
                  <a:moveTo>
                    <a:pt x="0" y="37"/>
                  </a:moveTo>
                  <a:lnTo>
                    <a:pt x="57" y="11"/>
                  </a:lnTo>
                  <a:lnTo>
                    <a:pt x="51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7" name="Line 135"/>
            <p:cNvSpPr>
              <a:spLocks noChangeShapeType="1"/>
            </p:cNvSpPr>
            <p:nvPr/>
          </p:nvSpPr>
          <p:spPr bwMode="auto">
            <a:xfrm flipH="1" flipV="1">
              <a:off x="5056" y="3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8" name="Freeform 136"/>
            <p:cNvSpPr>
              <a:spLocks/>
            </p:cNvSpPr>
            <p:nvPr/>
          </p:nvSpPr>
          <p:spPr bwMode="auto">
            <a:xfrm>
              <a:off x="5021" y="320"/>
              <a:ext cx="35" cy="46"/>
            </a:xfrm>
            <a:custGeom>
              <a:avLst/>
              <a:gdLst>
                <a:gd name="T0" fmla="*/ 516 w 619"/>
                <a:gd name="T1" fmla="*/ 811 h 811"/>
                <a:gd name="T2" fmla="*/ 568 w 619"/>
                <a:gd name="T3" fmla="*/ 775 h 811"/>
                <a:gd name="T4" fmla="*/ 619 w 619"/>
                <a:gd name="T5" fmla="*/ 738 h 811"/>
                <a:gd name="T6" fmla="*/ 103 w 619"/>
                <a:gd name="T7" fmla="*/ 0 h 811"/>
                <a:gd name="T8" fmla="*/ 52 w 619"/>
                <a:gd name="T9" fmla="*/ 36 h 811"/>
                <a:gd name="T10" fmla="*/ 0 w 619"/>
                <a:gd name="T11" fmla="*/ 73 h 811"/>
                <a:gd name="T12" fmla="*/ 516 w 619"/>
                <a:gd name="T1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811">
                  <a:moveTo>
                    <a:pt x="516" y="811"/>
                  </a:moveTo>
                  <a:lnTo>
                    <a:pt x="568" y="775"/>
                  </a:lnTo>
                  <a:lnTo>
                    <a:pt x="619" y="738"/>
                  </a:lnTo>
                  <a:lnTo>
                    <a:pt x="103" y="0"/>
                  </a:lnTo>
                  <a:lnTo>
                    <a:pt x="52" y="36"/>
                  </a:lnTo>
                  <a:lnTo>
                    <a:pt x="0" y="73"/>
                  </a:lnTo>
                  <a:lnTo>
                    <a:pt x="516" y="8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49" name="Freeform 137"/>
            <p:cNvSpPr>
              <a:spLocks/>
            </p:cNvSpPr>
            <p:nvPr/>
          </p:nvSpPr>
          <p:spPr bwMode="auto">
            <a:xfrm>
              <a:off x="5021" y="320"/>
              <a:ext cx="35" cy="46"/>
            </a:xfrm>
            <a:custGeom>
              <a:avLst/>
              <a:gdLst>
                <a:gd name="T0" fmla="*/ 516 w 619"/>
                <a:gd name="T1" fmla="*/ 811 h 811"/>
                <a:gd name="T2" fmla="*/ 568 w 619"/>
                <a:gd name="T3" fmla="*/ 775 h 811"/>
                <a:gd name="T4" fmla="*/ 619 w 619"/>
                <a:gd name="T5" fmla="*/ 738 h 811"/>
                <a:gd name="T6" fmla="*/ 103 w 619"/>
                <a:gd name="T7" fmla="*/ 0 h 811"/>
                <a:gd name="T8" fmla="*/ 52 w 619"/>
                <a:gd name="T9" fmla="*/ 36 h 811"/>
                <a:gd name="T10" fmla="*/ 0 w 619"/>
                <a:gd name="T11" fmla="*/ 73 h 811"/>
                <a:gd name="T12" fmla="*/ 516 w 619"/>
                <a:gd name="T13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9" h="811">
                  <a:moveTo>
                    <a:pt x="516" y="811"/>
                  </a:moveTo>
                  <a:lnTo>
                    <a:pt x="568" y="775"/>
                  </a:lnTo>
                  <a:lnTo>
                    <a:pt x="619" y="738"/>
                  </a:lnTo>
                  <a:lnTo>
                    <a:pt x="103" y="0"/>
                  </a:lnTo>
                  <a:lnTo>
                    <a:pt x="52" y="36"/>
                  </a:lnTo>
                  <a:lnTo>
                    <a:pt x="0" y="73"/>
                  </a:lnTo>
                  <a:lnTo>
                    <a:pt x="516" y="8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0" name="Freeform 138"/>
            <p:cNvSpPr>
              <a:spLocks/>
            </p:cNvSpPr>
            <p:nvPr/>
          </p:nvSpPr>
          <p:spPr bwMode="auto">
            <a:xfrm>
              <a:off x="5024" y="320"/>
              <a:ext cx="3" cy="3"/>
            </a:xfrm>
            <a:custGeom>
              <a:avLst/>
              <a:gdLst>
                <a:gd name="T0" fmla="*/ 0 w 51"/>
                <a:gd name="T1" fmla="*/ 44 h 44"/>
                <a:gd name="T2" fmla="*/ 51 w 51"/>
                <a:gd name="T3" fmla="*/ 8 h 44"/>
                <a:gd name="T4" fmla="*/ 44 w 51"/>
                <a:gd name="T5" fmla="*/ 0 h 44"/>
                <a:gd name="T6" fmla="*/ 0 w 51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1" h="44">
                  <a:moveTo>
                    <a:pt x="0" y="44"/>
                  </a:moveTo>
                  <a:lnTo>
                    <a:pt x="51" y="8"/>
                  </a:lnTo>
                  <a:lnTo>
                    <a:pt x="44" y="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1" name="Line 139"/>
            <p:cNvSpPr>
              <a:spLocks noChangeShapeType="1"/>
            </p:cNvSpPr>
            <p:nvPr/>
          </p:nvSpPr>
          <p:spPr bwMode="auto">
            <a:xfrm flipH="1" flipV="1">
              <a:off x="5027" y="32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2" name="Freeform 140"/>
            <p:cNvSpPr>
              <a:spLocks/>
            </p:cNvSpPr>
            <p:nvPr/>
          </p:nvSpPr>
          <p:spPr bwMode="auto">
            <a:xfrm>
              <a:off x="4986" y="285"/>
              <a:ext cx="41" cy="40"/>
            </a:xfrm>
            <a:custGeom>
              <a:avLst/>
              <a:gdLst>
                <a:gd name="T0" fmla="*/ 637 w 726"/>
                <a:gd name="T1" fmla="*/ 726 h 726"/>
                <a:gd name="T2" fmla="*/ 682 w 726"/>
                <a:gd name="T3" fmla="*/ 681 h 726"/>
                <a:gd name="T4" fmla="*/ 726 w 726"/>
                <a:gd name="T5" fmla="*/ 637 h 726"/>
                <a:gd name="T6" fmla="*/ 89 w 726"/>
                <a:gd name="T7" fmla="*/ 0 h 726"/>
                <a:gd name="T8" fmla="*/ 44 w 726"/>
                <a:gd name="T9" fmla="*/ 44 h 726"/>
                <a:gd name="T10" fmla="*/ 0 w 726"/>
                <a:gd name="T11" fmla="*/ 89 h 726"/>
                <a:gd name="T12" fmla="*/ 637 w 726"/>
                <a:gd name="T13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637" y="726"/>
                  </a:moveTo>
                  <a:lnTo>
                    <a:pt x="682" y="681"/>
                  </a:lnTo>
                  <a:lnTo>
                    <a:pt x="726" y="637"/>
                  </a:lnTo>
                  <a:lnTo>
                    <a:pt x="89" y="0"/>
                  </a:lnTo>
                  <a:lnTo>
                    <a:pt x="44" y="44"/>
                  </a:lnTo>
                  <a:lnTo>
                    <a:pt x="0" y="89"/>
                  </a:lnTo>
                  <a:lnTo>
                    <a:pt x="637" y="7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3" name="Freeform 141"/>
            <p:cNvSpPr>
              <a:spLocks/>
            </p:cNvSpPr>
            <p:nvPr/>
          </p:nvSpPr>
          <p:spPr bwMode="auto">
            <a:xfrm>
              <a:off x="4986" y="285"/>
              <a:ext cx="41" cy="40"/>
            </a:xfrm>
            <a:custGeom>
              <a:avLst/>
              <a:gdLst>
                <a:gd name="T0" fmla="*/ 637 w 726"/>
                <a:gd name="T1" fmla="*/ 726 h 726"/>
                <a:gd name="T2" fmla="*/ 682 w 726"/>
                <a:gd name="T3" fmla="*/ 681 h 726"/>
                <a:gd name="T4" fmla="*/ 726 w 726"/>
                <a:gd name="T5" fmla="*/ 637 h 726"/>
                <a:gd name="T6" fmla="*/ 89 w 726"/>
                <a:gd name="T7" fmla="*/ 0 h 726"/>
                <a:gd name="T8" fmla="*/ 44 w 726"/>
                <a:gd name="T9" fmla="*/ 44 h 726"/>
                <a:gd name="T10" fmla="*/ 0 w 726"/>
                <a:gd name="T11" fmla="*/ 89 h 726"/>
                <a:gd name="T12" fmla="*/ 637 w 726"/>
                <a:gd name="T13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637" y="726"/>
                  </a:moveTo>
                  <a:lnTo>
                    <a:pt x="682" y="681"/>
                  </a:lnTo>
                  <a:lnTo>
                    <a:pt x="726" y="637"/>
                  </a:lnTo>
                  <a:lnTo>
                    <a:pt x="89" y="0"/>
                  </a:lnTo>
                  <a:lnTo>
                    <a:pt x="44" y="44"/>
                  </a:lnTo>
                  <a:lnTo>
                    <a:pt x="0" y="89"/>
                  </a:lnTo>
                  <a:lnTo>
                    <a:pt x="637" y="7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4" name="Freeform 142"/>
            <p:cNvSpPr>
              <a:spLocks/>
            </p:cNvSpPr>
            <p:nvPr/>
          </p:nvSpPr>
          <p:spPr bwMode="auto">
            <a:xfrm>
              <a:off x="4989" y="284"/>
              <a:ext cx="2" cy="3"/>
            </a:xfrm>
            <a:custGeom>
              <a:avLst/>
              <a:gdLst>
                <a:gd name="T0" fmla="*/ 0 w 45"/>
                <a:gd name="T1" fmla="*/ 52 h 52"/>
                <a:gd name="T2" fmla="*/ 45 w 45"/>
                <a:gd name="T3" fmla="*/ 8 h 52"/>
                <a:gd name="T4" fmla="*/ 37 w 45"/>
                <a:gd name="T5" fmla="*/ 0 h 52"/>
                <a:gd name="T6" fmla="*/ 0 w 45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2">
                  <a:moveTo>
                    <a:pt x="0" y="52"/>
                  </a:moveTo>
                  <a:lnTo>
                    <a:pt x="45" y="8"/>
                  </a:lnTo>
                  <a:lnTo>
                    <a:pt x="37" y="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5" name="Line 143"/>
            <p:cNvSpPr>
              <a:spLocks noChangeShapeType="1"/>
            </p:cNvSpPr>
            <p:nvPr/>
          </p:nvSpPr>
          <p:spPr bwMode="auto">
            <a:xfrm flipH="1" flipV="1">
              <a:off x="4991" y="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6" name="Freeform 144"/>
            <p:cNvSpPr>
              <a:spLocks/>
            </p:cNvSpPr>
            <p:nvPr/>
          </p:nvSpPr>
          <p:spPr bwMode="auto">
            <a:xfrm>
              <a:off x="4946" y="256"/>
              <a:ext cx="45" cy="34"/>
            </a:xfrm>
            <a:custGeom>
              <a:avLst/>
              <a:gdLst>
                <a:gd name="T0" fmla="*/ 737 w 810"/>
                <a:gd name="T1" fmla="*/ 620 h 620"/>
                <a:gd name="T2" fmla="*/ 773 w 810"/>
                <a:gd name="T3" fmla="*/ 568 h 620"/>
                <a:gd name="T4" fmla="*/ 810 w 810"/>
                <a:gd name="T5" fmla="*/ 516 h 620"/>
                <a:gd name="T6" fmla="*/ 72 w 810"/>
                <a:gd name="T7" fmla="*/ 0 h 620"/>
                <a:gd name="T8" fmla="*/ 36 w 810"/>
                <a:gd name="T9" fmla="*/ 51 h 620"/>
                <a:gd name="T10" fmla="*/ 0 w 810"/>
                <a:gd name="T11" fmla="*/ 103 h 620"/>
                <a:gd name="T12" fmla="*/ 737 w 810"/>
                <a:gd name="T1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737" y="620"/>
                  </a:moveTo>
                  <a:lnTo>
                    <a:pt x="773" y="568"/>
                  </a:lnTo>
                  <a:lnTo>
                    <a:pt x="810" y="516"/>
                  </a:lnTo>
                  <a:lnTo>
                    <a:pt x="72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37" y="6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7" name="Freeform 145"/>
            <p:cNvSpPr>
              <a:spLocks/>
            </p:cNvSpPr>
            <p:nvPr/>
          </p:nvSpPr>
          <p:spPr bwMode="auto">
            <a:xfrm>
              <a:off x="4946" y="256"/>
              <a:ext cx="45" cy="34"/>
            </a:xfrm>
            <a:custGeom>
              <a:avLst/>
              <a:gdLst>
                <a:gd name="T0" fmla="*/ 737 w 810"/>
                <a:gd name="T1" fmla="*/ 620 h 620"/>
                <a:gd name="T2" fmla="*/ 773 w 810"/>
                <a:gd name="T3" fmla="*/ 568 h 620"/>
                <a:gd name="T4" fmla="*/ 810 w 810"/>
                <a:gd name="T5" fmla="*/ 516 h 620"/>
                <a:gd name="T6" fmla="*/ 72 w 810"/>
                <a:gd name="T7" fmla="*/ 0 h 620"/>
                <a:gd name="T8" fmla="*/ 36 w 810"/>
                <a:gd name="T9" fmla="*/ 51 h 620"/>
                <a:gd name="T10" fmla="*/ 0 w 810"/>
                <a:gd name="T11" fmla="*/ 103 h 620"/>
                <a:gd name="T12" fmla="*/ 737 w 810"/>
                <a:gd name="T13" fmla="*/ 620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737" y="620"/>
                  </a:moveTo>
                  <a:lnTo>
                    <a:pt x="773" y="568"/>
                  </a:lnTo>
                  <a:lnTo>
                    <a:pt x="810" y="516"/>
                  </a:lnTo>
                  <a:lnTo>
                    <a:pt x="72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37" y="62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8" name="Freeform 146"/>
            <p:cNvSpPr>
              <a:spLocks/>
            </p:cNvSpPr>
            <p:nvPr/>
          </p:nvSpPr>
          <p:spPr bwMode="auto">
            <a:xfrm>
              <a:off x="4948" y="255"/>
              <a:ext cx="2" cy="3"/>
            </a:xfrm>
            <a:custGeom>
              <a:avLst/>
              <a:gdLst>
                <a:gd name="T0" fmla="*/ 0 w 36"/>
                <a:gd name="T1" fmla="*/ 58 h 58"/>
                <a:gd name="T2" fmla="*/ 36 w 36"/>
                <a:gd name="T3" fmla="*/ 7 h 58"/>
                <a:gd name="T4" fmla="*/ 26 w 36"/>
                <a:gd name="T5" fmla="*/ 0 h 58"/>
                <a:gd name="T6" fmla="*/ 0 w 36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8">
                  <a:moveTo>
                    <a:pt x="0" y="58"/>
                  </a:moveTo>
                  <a:lnTo>
                    <a:pt x="36" y="7"/>
                  </a:lnTo>
                  <a:lnTo>
                    <a:pt x="26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59" name="Line 147"/>
            <p:cNvSpPr>
              <a:spLocks noChangeShapeType="1"/>
            </p:cNvSpPr>
            <p:nvPr/>
          </p:nvSpPr>
          <p:spPr bwMode="auto">
            <a:xfrm flipH="1" flipV="1">
              <a:off x="4949" y="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0" name="Freeform 148"/>
            <p:cNvSpPr>
              <a:spLocks/>
            </p:cNvSpPr>
            <p:nvPr/>
          </p:nvSpPr>
          <p:spPr bwMode="auto">
            <a:xfrm>
              <a:off x="4901" y="234"/>
              <a:ext cx="48" cy="28"/>
            </a:xfrm>
            <a:custGeom>
              <a:avLst/>
              <a:gdLst>
                <a:gd name="T0" fmla="*/ 816 w 868"/>
                <a:gd name="T1" fmla="*/ 497 h 497"/>
                <a:gd name="T2" fmla="*/ 842 w 868"/>
                <a:gd name="T3" fmla="*/ 439 h 497"/>
                <a:gd name="T4" fmla="*/ 868 w 868"/>
                <a:gd name="T5" fmla="*/ 381 h 497"/>
                <a:gd name="T6" fmla="*/ 53 w 868"/>
                <a:gd name="T7" fmla="*/ 0 h 497"/>
                <a:gd name="T8" fmla="*/ 27 w 868"/>
                <a:gd name="T9" fmla="*/ 58 h 497"/>
                <a:gd name="T10" fmla="*/ 0 w 868"/>
                <a:gd name="T11" fmla="*/ 115 h 497"/>
                <a:gd name="T12" fmla="*/ 816 w 868"/>
                <a:gd name="T1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97">
                  <a:moveTo>
                    <a:pt x="816" y="497"/>
                  </a:moveTo>
                  <a:lnTo>
                    <a:pt x="842" y="439"/>
                  </a:lnTo>
                  <a:lnTo>
                    <a:pt x="868" y="381"/>
                  </a:lnTo>
                  <a:lnTo>
                    <a:pt x="53" y="0"/>
                  </a:lnTo>
                  <a:lnTo>
                    <a:pt x="27" y="58"/>
                  </a:lnTo>
                  <a:lnTo>
                    <a:pt x="0" y="115"/>
                  </a:lnTo>
                  <a:lnTo>
                    <a:pt x="816" y="4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1" name="Freeform 149"/>
            <p:cNvSpPr>
              <a:spLocks/>
            </p:cNvSpPr>
            <p:nvPr/>
          </p:nvSpPr>
          <p:spPr bwMode="auto">
            <a:xfrm>
              <a:off x="4901" y="234"/>
              <a:ext cx="48" cy="28"/>
            </a:xfrm>
            <a:custGeom>
              <a:avLst/>
              <a:gdLst>
                <a:gd name="T0" fmla="*/ 816 w 868"/>
                <a:gd name="T1" fmla="*/ 497 h 497"/>
                <a:gd name="T2" fmla="*/ 842 w 868"/>
                <a:gd name="T3" fmla="*/ 439 h 497"/>
                <a:gd name="T4" fmla="*/ 868 w 868"/>
                <a:gd name="T5" fmla="*/ 381 h 497"/>
                <a:gd name="T6" fmla="*/ 53 w 868"/>
                <a:gd name="T7" fmla="*/ 0 h 497"/>
                <a:gd name="T8" fmla="*/ 27 w 868"/>
                <a:gd name="T9" fmla="*/ 58 h 497"/>
                <a:gd name="T10" fmla="*/ 0 w 868"/>
                <a:gd name="T11" fmla="*/ 115 h 497"/>
                <a:gd name="T12" fmla="*/ 816 w 868"/>
                <a:gd name="T13" fmla="*/ 497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97">
                  <a:moveTo>
                    <a:pt x="816" y="497"/>
                  </a:moveTo>
                  <a:lnTo>
                    <a:pt x="842" y="439"/>
                  </a:lnTo>
                  <a:lnTo>
                    <a:pt x="868" y="381"/>
                  </a:lnTo>
                  <a:lnTo>
                    <a:pt x="53" y="0"/>
                  </a:lnTo>
                  <a:lnTo>
                    <a:pt x="27" y="58"/>
                  </a:lnTo>
                  <a:lnTo>
                    <a:pt x="0" y="115"/>
                  </a:lnTo>
                  <a:lnTo>
                    <a:pt x="816" y="49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2" name="Freeform 150"/>
            <p:cNvSpPr>
              <a:spLocks/>
            </p:cNvSpPr>
            <p:nvPr/>
          </p:nvSpPr>
          <p:spPr bwMode="auto">
            <a:xfrm>
              <a:off x="4903" y="234"/>
              <a:ext cx="1" cy="3"/>
            </a:xfrm>
            <a:custGeom>
              <a:avLst/>
              <a:gdLst>
                <a:gd name="T0" fmla="*/ 0 w 26"/>
                <a:gd name="T1" fmla="*/ 61 h 61"/>
                <a:gd name="T2" fmla="*/ 26 w 26"/>
                <a:gd name="T3" fmla="*/ 3 h 61"/>
                <a:gd name="T4" fmla="*/ 16 w 26"/>
                <a:gd name="T5" fmla="*/ 0 h 61"/>
                <a:gd name="T6" fmla="*/ 0 w 2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1">
                  <a:moveTo>
                    <a:pt x="0" y="61"/>
                  </a:moveTo>
                  <a:lnTo>
                    <a:pt x="26" y="3"/>
                  </a:lnTo>
                  <a:lnTo>
                    <a:pt x="16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3" name="Line 151"/>
            <p:cNvSpPr>
              <a:spLocks noChangeShapeType="1"/>
            </p:cNvSpPr>
            <p:nvPr/>
          </p:nvSpPr>
          <p:spPr bwMode="auto">
            <a:xfrm flipH="1" flipV="1">
              <a:off x="4903" y="2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4" name="Freeform 152"/>
            <p:cNvSpPr>
              <a:spLocks/>
            </p:cNvSpPr>
            <p:nvPr/>
          </p:nvSpPr>
          <p:spPr bwMode="auto">
            <a:xfrm>
              <a:off x="4853" y="221"/>
              <a:ext cx="50" cy="20"/>
            </a:xfrm>
            <a:custGeom>
              <a:avLst/>
              <a:gdLst>
                <a:gd name="T0" fmla="*/ 870 w 903"/>
                <a:gd name="T1" fmla="*/ 354 h 354"/>
                <a:gd name="T2" fmla="*/ 887 w 903"/>
                <a:gd name="T3" fmla="*/ 294 h 354"/>
                <a:gd name="T4" fmla="*/ 903 w 903"/>
                <a:gd name="T5" fmla="*/ 233 h 354"/>
                <a:gd name="T6" fmla="*/ 33 w 903"/>
                <a:gd name="T7" fmla="*/ 0 h 354"/>
                <a:gd name="T8" fmla="*/ 17 w 903"/>
                <a:gd name="T9" fmla="*/ 61 h 354"/>
                <a:gd name="T10" fmla="*/ 0 w 903"/>
                <a:gd name="T11" fmla="*/ 122 h 354"/>
                <a:gd name="T12" fmla="*/ 870 w 903"/>
                <a:gd name="T13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354">
                  <a:moveTo>
                    <a:pt x="870" y="354"/>
                  </a:moveTo>
                  <a:lnTo>
                    <a:pt x="887" y="294"/>
                  </a:lnTo>
                  <a:lnTo>
                    <a:pt x="903" y="233"/>
                  </a:lnTo>
                  <a:lnTo>
                    <a:pt x="33" y="0"/>
                  </a:lnTo>
                  <a:lnTo>
                    <a:pt x="17" y="61"/>
                  </a:lnTo>
                  <a:lnTo>
                    <a:pt x="0" y="122"/>
                  </a:lnTo>
                  <a:lnTo>
                    <a:pt x="870" y="35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5" name="Freeform 153"/>
            <p:cNvSpPr>
              <a:spLocks/>
            </p:cNvSpPr>
            <p:nvPr/>
          </p:nvSpPr>
          <p:spPr bwMode="auto">
            <a:xfrm>
              <a:off x="4853" y="221"/>
              <a:ext cx="50" cy="20"/>
            </a:xfrm>
            <a:custGeom>
              <a:avLst/>
              <a:gdLst>
                <a:gd name="T0" fmla="*/ 870 w 903"/>
                <a:gd name="T1" fmla="*/ 354 h 354"/>
                <a:gd name="T2" fmla="*/ 887 w 903"/>
                <a:gd name="T3" fmla="*/ 294 h 354"/>
                <a:gd name="T4" fmla="*/ 903 w 903"/>
                <a:gd name="T5" fmla="*/ 233 h 354"/>
                <a:gd name="T6" fmla="*/ 33 w 903"/>
                <a:gd name="T7" fmla="*/ 0 h 354"/>
                <a:gd name="T8" fmla="*/ 17 w 903"/>
                <a:gd name="T9" fmla="*/ 61 h 354"/>
                <a:gd name="T10" fmla="*/ 0 w 903"/>
                <a:gd name="T11" fmla="*/ 122 h 354"/>
                <a:gd name="T12" fmla="*/ 870 w 903"/>
                <a:gd name="T13" fmla="*/ 354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3" h="354">
                  <a:moveTo>
                    <a:pt x="870" y="354"/>
                  </a:moveTo>
                  <a:lnTo>
                    <a:pt x="887" y="294"/>
                  </a:lnTo>
                  <a:lnTo>
                    <a:pt x="903" y="233"/>
                  </a:lnTo>
                  <a:lnTo>
                    <a:pt x="33" y="0"/>
                  </a:lnTo>
                  <a:lnTo>
                    <a:pt x="17" y="61"/>
                  </a:lnTo>
                  <a:lnTo>
                    <a:pt x="0" y="122"/>
                  </a:lnTo>
                  <a:lnTo>
                    <a:pt x="870" y="35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6" name="Freeform 154"/>
            <p:cNvSpPr>
              <a:spLocks/>
            </p:cNvSpPr>
            <p:nvPr/>
          </p:nvSpPr>
          <p:spPr bwMode="auto">
            <a:xfrm>
              <a:off x="4854" y="221"/>
              <a:ext cx="1" cy="3"/>
            </a:xfrm>
            <a:custGeom>
              <a:avLst/>
              <a:gdLst>
                <a:gd name="T0" fmla="*/ 0 w 16"/>
                <a:gd name="T1" fmla="*/ 63 h 63"/>
                <a:gd name="T2" fmla="*/ 16 w 16"/>
                <a:gd name="T3" fmla="*/ 2 h 63"/>
                <a:gd name="T4" fmla="*/ 5 w 16"/>
                <a:gd name="T5" fmla="*/ 0 h 63"/>
                <a:gd name="T6" fmla="*/ 0 w 16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63">
                  <a:moveTo>
                    <a:pt x="0" y="63"/>
                  </a:moveTo>
                  <a:lnTo>
                    <a:pt x="16" y="2"/>
                  </a:lnTo>
                  <a:lnTo>
                    <a:pt x="5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7" name="Line 155"/>
            <p:cNvSpPr>
              <a:spLocks noChangeShapeType="1"/>
            </p:cNvSpPr>
            <p:nvPr/>
          </p:nvSpPr>
          <p:spPr bwMode="auto">
            <a:xfrm flipH="1" flipV="1">
              <a:off x="4855" y="2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8" name="Freeform 156"/>
            <p:cNvSpPr>
              <a:spLocks/>
            </p:cNvSpPr>
            <p:nvPr/>
          </p:nvSpPr>
          <p:spPr bwMode="auto">
            <a:xfrm>
              <a:off x="4804" y="216"/>
              <a:ext cx="51" cy="12"/>
            </a:xfrm>
            <a:custGeom>
              <a:avLst/>
              <a:gdLst>
                <a:gd name="T0" fmla="*/ 898 w 908"/>
                <a:gd name="T1" fmla="*/ 205 h 205"/>
                <a:gd name="T2" fmla="*/ 903 w 908"/>
                <a:gd name="T3" fmla="*/ 142 h 205"/>
                <a:gd name="T4" fmla="*/ 908 w 908"/>
                <a:gd name="T5" fmla="*/ 79 h 205"/>
                <a:gd name="T6" fmla="*/ 10 w 908"/>
                <a:gd name="T7" fmla="*/ 0 h 205"/>
                <a:gd name="T8" fmla="*/ 5 w 908"/>
                <a:gd name="T9" fmla="*/ 63 h 205"/>
                <a:gd name="T10" fmla="*/ 0 w 908"/>
                <a:gd name="T11" fmla="*/ 126 h 205"/>
                <a:gd name="T12" fmla="*/ 898 w 908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205">
                  <a:moveTo>
                    <a:pt x="898" y="205"/>
                  </a:moveTo>
                  <a:lnTo>
                    <a:pt x="903" y="142"/>
                  </a:lnTo>
                  <a:lnTo>
                    <a:pt x="908" y="79"/>
                  </a:lnTo>
                  <a:lnTo>
                    <a:pt x="10" y="0"/>
                  </a:lnTo>
                  <a:lnTo>
                    <a:pt x="5" y="63"/>
                  </a:lnTo>
                  <a:lnTo>
                    <a:pt x="0" y="126"/>
                  </a:lnTo>
                  <a:lnTo>
                    <a:pt x="898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69" name="Freeform 157"/>
            <p:cNvSpPr>
              <a:spLocks/>
            </p:cNvSpPr>
            <p:nvPr/>
          </p:nvSpPr>
          <p:spPr bwMode="auto">
            <a:xfrm>
              <a:off x="4804" y="216"/>
              <a:ext cx="51" cy="12"/>
            </a:xfrm>
            <a:custGeom>
              <a:avLst/>
              <a:gdLst>
                <a:gd name="T0" fmla="*/ 898 w 908"/>
                <a:gd name="T1" fmla="*/ 205 h 205"/>
                <a:gd name="T2" fmla="*/ 903 w 908"/>
                <a:gd name="T3" fmla="*/ 142 h 205"/>
                <a:gd name="T4" fmla="*/ 908 w 908"/>
                <a:gd name="T5" fmla="*/ 79 h 205"/>
                <a:gd name="T6" fmla="*/ 10 w 908"/>
                <a:gd name="T7" fmla="*/ 0 h 205"/>
                <a:gd name="T8" fmla="*/ 5 w 908"/>
                <a:gd name="T9" fmla="*/ 63 h 205"/>
                <a:gd name="T10" fmla="*/ 0 w 908"/>
                <a:gd name="T11" fmla="*/ 126 h 205"/>
                <a:gd name="T12" fmla="*/ 898 w 908"/>
                <a:gd name="T13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8" h="205">
                  <a:moveTo>
                    <a:pt x="898" y="205"/>
                  </a:moveTo>
                  <a:lnTo>
                    <a:pt x="903" y="142"/>
                  </a:lnTo>
                  <a:lnTo>
                    <a:pt x="908" y="79"/>
                  </a:lnTo>
                  <a:lnTo>
                    <a:pt x="10" y="0"/>
                  </a:lnTo>
                  <a:lnTo>
                    <a:pt x="5" y="63"/>
                  </a:lnTo>
                  <a:lnTo>
                    <a:pt x="0" y="126"/>
                  </a:lnTo>
                  <a:lnTo>
                    <a:pt x="898" y="2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0" name="Freeform 158"/>
            <p:cNvSpPr>
              <a:spLocks/>
            </p:cNvSpPr>
            <p:nvPr/>
          </p:nvSpPr>
          <p:spPr bwMode="auto">
            <a:xfrm>
              <a:off x="4804" y="216"/>
              <a:ext cx="1" cy="4"/>
            </a:xfrm>
            <a:custGeom>
              <a:avLst/>
              <a:gdLst>
                <a:gd name="T0" fmla="*/ 5 w 10"/>
                <a:gd name="T1" fmla="*/ 63 h 63"/>
                <a:gd name="T2" fmla="*/ 10 w 10"/>
                <a:gd name="T3" fmla="*/ 0 h 63"/>
                <a:gd name="T4" fmla="*/ 0 w 10"/>
                <a:gd name="T5" fmla="*/ 0 h 63"/>
                <a:gd name="T6" fmla="*/ 5 w 10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63">
                  <a:moveTo>
                    <a:pt x="5" y="63"/>
                  </a:moveTo>
                  <a:lnTo>
                    <a:pt x="10" y="0"/>
                  </a:lnTo>
                  <a:lnTo>
                    <a:pt x="0" y="0"/>
                  </a:lnTo>
                  <a:lnTo>
                    <a:pt x="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1" name="Line 159"/>
            <p:cNvSpPr>
              <a:spLocks noChangeShapeType="1"/>
            </p:cNvSpPr>
            <p:nvPr/>
          </p:nvSpPr>
          <p:spPr bwMode="auto">
            <a:xfrm flipH="1">
              <a:off x="4804" y="21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2" name="Freeform 160"/>
            <p:cNvSpPr>
              <a:spLocks/>
            </p:cNvSpPr>
            <p:nvPr/>
          </p:nvSpPr>
          <p:spPr bwMode="auto">
            <a:xfrm>
              <a:off x="4754" y="216"/>
              <a:ext cx="51" cy="12"/>
            </a:xfrm>
            <a:custGeom>
              <a:avLst/>
              <a:gdLst>
                <a:gd name="T0" fmla="*/ 906 w 906"/>
                <a:gd name="T1" fmla="*/ 126 h 205"/>
                <a:gd name="T2" fmla="*/ 901 w 906"/>
                <a:gd name="T3" fmla="*/ 63 h 205"/>
                <a:gd name="T4" fmla="*/ 896 w 906"/>
                <a:gd name="T5" fmla="*/ 0 h 205"/>
                <a:gd name="T6" fmla="*/ 0 w 906"/>
                <a:gd name="T7" fmla="*/ 79 h 205"/>
                <a:gd name="T8" fmla="*/ 5 w 906"/>
                <a:gd name="T9" fmla="*/ 142 h 205"/>
                <a:gd name="T10" fmla="*/ 10 w 906"/>
                <a:gd name="T11" fmla="*/ 205 h 205"/>
                <a:gd name="T12" fmla="*/ 906 w 906"/>
                <a:gd name="T13" fmla="*/ 12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6" h="205">
                  <a:moveTo>
                    <a:pt x="906" y="126"/>
                  </a:moveTo>
                  <a:lnTo>
                    <a:pt x="901" y="63"/>
                  </a:lnTo>
                  <a:lnTo>
                    <a:pt x="896" y="0"/>
                  </a:lnTo>
                  <a:lnTo>
                    <a:pt x="0" y="79"/>
                  </a:lnTo>
                  <a:lnTo>
                    <a:pt x="5" y="142"/>
                  </a:lnTo>
                  <a:lnTo>
                    <a:pt x="10" y="205"/>
                  </a:lnTo>
                  <a:lnTo>
                    <a:pt x="906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3" name="Freeform 161"/>
            <p:cNvSpPr>
              <a:spLocks/>
            </p:cNvSpPr>
            <p:nvPr/>
          </p:nvSpPr>
          <p:spPr bwMode="auto">
            <a:xfrm>
              <a:off x="4754" y="216"/>
              <a:ext cx="51" cy="12"/>
            </a:xfrm>
            <a:custGeom>
              <a:avLst/>
              <a:gdLst>
                <a:gd name="T0" fmla="*/ 906 w 906"/>
                <a:gd name="T1" fmla="*/ 126 h 205"/>
                <a:gd name="T2" fmla="*/ 901 w 906"/>
                <a:gd name="T3" fmla="*/ 63 h 205"/>
                <a:gd name="T4" fmla="*/ 896 w 906"/>
                <a:gd name="T5" fmla="*/ 0 h 205"/>
                <a:gd name="T6" fmla="*/ 0 w 906"/>
                <a:gd name="T7" fmla="*/ 79 h 205"/>
                <a:gd name="T8" fmla="*/ 5 w 906"/>
                <a:gd name="T9" fmla="*/ 142 h 205"/>
                <a:gd name="T10" fmla="*/ 10 w 906"/>
                <a:gd name="T11" fmla="*/ 205 h 205"/>
                <a:gd name="T12" fmla="*/ 906 w 906"/>
                <a:gd name="T13" fmla="*/ 126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6" h="205">
                  <a:moveTo>
                    <a:pt x="906" y="126"/>
                  </a:moveTo>
                  <a:lnTo>
                    <a:pt x="901" y="63"/>
                  </a:lnTo>
                  <a:lnTo>
                    <a:pt x="896" y="0"/>
                  </a:lnTo>
                  <a:lnTo>
                    <a:pt x="0" y="79"/>
                  </a:lnTo>
                  <a:lnTo>
                    <a:pt x="5" y="142"/>
                  </a:lnTo>
                  <a:lnTo>
                    <a:pt x="10" y="205"/>
                  </a:lnTo>
                  <a:lnTo>
                    <a:pt x="906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4" name="Freeform 162"/>
            <p:cNvSpPr>
              <a:spLocks/>
            </p:cNvSpPr>
            <p:nvPr/>
          </p:nvSpPr>
          <p:spPr bwMode="auto">
            <a:xfrm>
              <a:off x="4754" y="221"/>
              <a:ext cx="1" cy="3"/>
            </a:xfrm>
            <a:custGeom>
              <a:avLst/>
              <a:gdLst>
                <a:gd name="T0" fmla="*/ 16 w 16"/>
                <a:gd name="T1" fmla="*/ 63 h 63"/>
                <a:gd name="T2" fmla="*/ 11 w 16"/>
                <a:gd name="T3" fmla="*/ 0 h 63"/>
                <a:gd name="T4" fmla="*/ 0 w 16"/>
                <a:gd name="T5" fmla="*/ 2 h 63"/>
                <a:gd name="T6" fmla="*/ 16 w 16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63">
                  <a:moveTo>
                    <a:pt x="16" y="63"/>
                  </a:moveTo>
                  <a:lnTo>
                    <a:pt x="11" y="0"/>
                  </a:lnTo>
                  <a:lnTo>
                    <a:pt x="0" y="2"/>
                  </a:lnTo>
                  <a:lnTo>
                    <a:pt x="16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5" name="Line 163"/>
            <p:cNvSpPr>
              <a:spLocks noChangeShapeType="1"/>
            </p:cNvSpPr>
            <p:nvPr/>
          </p:nvSpPr>
          <p:spPr bwMode="auto">
            <a:xfrm flipH="1">
              <a:off x="4754" y="221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6" name="Freeform 164"/>
            <p:cNvSpPr>
              <a:spLocks/>
            </p:cNvSpPr>
            <p:nvPr/>
          </p:nvSpPr>
          <p:spPr bwMode="auto">
            <a:xfrm>
              <a:off x="4705" y="221"/>
              <a:ext cx="51" cy="20"/>
            </a:xfrm>
            <a:custGeom>
              <a:avLst/>
              <a:gdLst>
                <a:gd name="T0" fmla="*/ 902 w 902"/>
                <a:gd name="T1" fmla="*/ 122 h 354"/>
                <a:gd name="T2" fmla="*/ 886 w 902"/>
                <a:gd name="T3" fmla="*/ 61 h 354"/>
                <a:gd name="T4" fmla="*/ 870 w 902"/>
                <a:gd name="T5" fmla="*/ 0 h 354"/>
                <a:gd name="T6" fmla="*/ 0 w 902"/>
                <a:gd name="T7" fmla="*/ 233 h 354"/>
                <a:gd name="T8" fmla="*/ 16 w 902"/>
                <a:gd name="T9" fmla="*/ 294 h 354"/>
                <a:gd name="T10" fmla="*/ 32 w 902"/>
                <a:gd name="T11" fmla="*/ 354 h 354"/>
                <a:gd name="T12" fmla="*/ 902 w 902"/>
                <a:gd name="T13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354">
                  <a:moveTo>
                    <a:pt x="902" y="122"/>
                  </a:moveTo>
                  <a:lnTo>
                    <a:pt x="886" y="61"/>
                  </a:lnTo>
                  <a:lnTo>
                    <a:pt x="870" y="0"/>
                  </a:lnTo>
                  <a:lnTo>
                    <a:pt x="0" y="233"/>
                  </a:lnTo>
                  <a:lnTo>
                    <a:pt x="16" y="294"/>
                  </a:lnTo>
                  <a:lnTo>
                    <a:pt x="32" y="354"/>
                  </a:lnTo>
                  <a:lnTo>
                    <a:pt x="902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7" name="Freeform 165"/>
            <p:cNvSpPr>
              <a:spLocks/>
            </p:cNvSpPr>
            <p:nvPr/>
          </p:nvSpPr>
          <p:spPr bwMode="auto">
            <a:xfrm>
              <a:off x="4705" y="221"/>
              <a:ext cx="51" cy="20"/>
            </a:xfrm>
            <a:custGeom>
              <a:avLst/>
              <a:gdLst>
                <a:gd name="T0" fmla="*/ 902 w 902"/>
                <a:gd name="T1" fmla="*/ 122 h 354"/>
                <a:gd name="T2" fmla="*/ 886 w 902"/>
                <a:gd name="T3" fmla="*/ 61 h 354"/>
                <a:gd name="T4" fmla="*/ 870 w 902"/>
                <a:gd name="T5" fmla="*/ 0 h 354"/>
                <a:gd name="T6" fmla="*/ 0 w 902"/>
                <a:gd name="T7" fmla="*/ 233 h 354"/>
                <a:gd name="T8" fmla="*/ 16 w 902"/>
                <a:gd name="T9" fmla="*/ 294 h 354"/>
                <a:gd name="T10" fmla="*/ 32 w 902"/>
                <a:gd name="T11" fmla="*/ 354 h 354"/>
                <a:gd name="T12" fmla="*/ 902 w 902"/>
                <a:gd name="T13" fmla="*/ 122 h 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2" h="354">
                  <a:moveTo>
                    <a:pt x="902" y="122"/>
                  </a:moveTo>
                  <a:lnTo>
                    <a:pt x="886" y="61"/>
                  </a:lnTo>
                  <a:lnTo>
                    <a:pt x="870" y="0"/>
                  </a:lnTo>
                  <a:lnTo>
                    <a:pt x="0" y="233"/>
                  </a:lnTo>
                  <a:lnTo>
                    <a:pt x="16" y="294"/>
                  </a:lnTo>
                  <a:lnTo>
                    <a:pt x="32" y="354"/>
                  </a:lnTo>
                  <a:lnTo>
                    <a:pt x="902" y="12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8" name="Freeform 166"/>
            <p:cNvSpPr>
              <a:spLocks/>
            </p:cNvSpPr>
            <p:nvPr/>
          </p:nvSpPr>
          <p:spPr bwMode="auto">
            <a:xfrm>
              <a:off x="4705" y="234"/>
              <a:ext cx="1" cy="3"/>
            </a:xfrm>
            <a:custGeom>
              <a:avLst/>
              <a:gdLst>
                <a:gd name="T0" fmla="*/ 26 w 26"/>
                <a:gd name="T1" fmla="*/ 61 h 61"/>
                <a:gd name="T2" fmla="*/ 10 w 26"/>
                <a:gd name="T3" fmla="*/ 0 h 61"/>
                <a:gd name="T4" fmla="*/ 0 w 26"/>
                <a:gd name="T5" fmla="*/ 3 h 61"/>
                <a:gd name="T6" fmla="*/ 26 w 26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1">
                  <a:moveTo>
                    <a:pt x="26" y="61"/>
                  </a:moveTo>
                  <a:lnTo>
                    <a:pt x="10" y="0"/>
                  </a:lnTo>
                  <a:lnTo>
                    <a:pt x="0" y="3"/>
                  </a:lnTo>
                  <a:lnTo>
                    <a:pt x="26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79" name="Line 167"/>
            <p:cNvSpPr>
              <a:spLocks noChangeShapeType="1"/>
            </p:cNvSpPr>
            <p:nvPr/>
          </p:nvSpPr>
          <p:spPr bwMode="auto">
            <a:xfrm flipH="1">
              <a:off x="4705" y="23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0" name="Freeform 168"/>
            <p:cNvSpPr>
              <a:spLocks/>
            </p:cNvSpPr>
            <p:nvPr/>
          </p:nvSpPr>
          <p:spPr bwMode="auto">
            <a:xfrm>
              <a:off x="4659" y="234"/>
              <a:ext cx="49" cy="28"/>
            </a:xfrm>
            <a:custGeom>
              <a:avLst/>
              <a:gdLst>
                <a:gd name="T0" fmla="*/ 869 w 869"/>
                <a:gd name="T1" fmla="*/ 115 h 497"/>
                <a:gd name="T2" fmla="*/ 843 w 869"/>
                <a:gd name="T3" fmla="*/ 58 h 497"/>
                <a:gd name="T4" fmla="*/ 817 w 869"/>
                <a:gd name="T5" fmla="*/ 0 h 497"/>
                <a:gd name="T6" fmla="*/ 0 w 869"/>
                <a:gd name="T7" fmla="*/ 381 h 497"/>
                <a:gd name="T8" fmla="*/ 27 w 869"/>
                <a:gd name="T9" fmla="*/ 439 h 497"/>
                <a:gd name="T10" fmla="*/ 53 w 869"/>
                <a:gd name="T11" fmla="*/ 497 h 497"/>
                <a:gd name="T12" fmla="*/ 869 w 869"/>
                <a:gd name="T13" fmla="*/ 115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497">
                  <a:moveTo>
                    <a:pt x="869" y="115"/>
                  </a:moveTo>
                  <a:lnTo>
                    <a:pt x="843" y="58"/>
                  </a:lnTo>
                  <a:lnTo>
                    <a:pt x="817" y="0"/>
                  </a:lnTo>
                  <a:lnTo>
                    <a:pt x="0" y="381"/>
                  </a:lnTo>
                  <a:lnTo>
                    <a:pt x="27" y="439"/>
                  </a:lnTo>
                  <a:lnTo>
                    <a:pt x="53" y="497"/>
                  </a:lnTo>
                  <a:lnTo>
                    <a:pt x="869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1" name="Freeform 169"/>
            <p:cNvSpPr>
              <a:spLocks/>
            </p:cNvSpPr>
            <p:nvPr/>
          </p:nvSpPr>
          <p:spPr bwMode="auto">
            <a:xfrm>
              <a:off x="4659" y="234"/>
              <a:ext cx="49" cy="28"/>
            </a:xfrm>
            <a:custGeom>
              <a:avLst/>
              <a:gdLst>
                <a:gd name="T0" fmla="*/ 869 w 869"/>
                <a:gd name="T1" fmla="*/ 115 h 497"/>
                <a:gd name="T2" fmla="*/ 843 w 869"/>
                <a:gd name="T3" fmla="*/ 58 h 497"/>
                <a:gd name="T4" fmla="*/ 817 w 869"/>
                <a:gd name="T5" fmla="*/ 0 h 497"/>
                <a:gd name="T6" fmla="*/ 0 w 869"/>
                <a:gd name="T7" fmla="*/ 381 h 497"/>
                <a:gd name="T8" fmla="*/ 27 w 869"/>
                <a:gd name="T9" fmla="*/ 439 h 497"/>
                <a:gd name="T10" fmla="*/ 53 w 869"/>
                <a:gd name="T11" fmla="*/ 497 h 497"/>
                <a:gd name="T12" fmla="*/ 869 w 869"/>
                <a:gd name="T13" fmla="*/ 115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9" h="497">
                  <a:moveTo>
                    <a:pt x="869" y="115"/>
                  </a:moveTo>
                  <a:lnTo>
                    <a:pt x="843" y="58"/>
                  </a:lnTo>
                  <a:lnTo>
                    <a:pt x="817" y="0"/>
                  </a:lnTo>
                  <a:lnTo>
                    <a:pt x="0" y="381"/>
                  </a:lnTo>
                  <a:lnTo>
                    <a:pt x="27" y="439"/>
                  </a:lnTo>
                  <a:lnTo>
                    <a:pt x="53" y="497"/>
                  </a:lnTo>
                  <a:lnTo>
                    <a:pt x="869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2" name="Freeform 170"/>
            <p:cNvSpPr>
              <a:spLocks/>
            </p:cNvSpPr>
            <p:nvPr/>
          </p:nvSpPr>
          <p:spPr bwMode="auto">
            <a:xfrm>
              <a:off x="4659" y="255"/>
              <a:ext cx="2" cy="3"/>
            </a:xfrm>
            <a:custGeom>
              <a:avLst/>
              <a:gdLst>
                <a:gd name="T0" fmla="*/ 37 w 37"/>
                <a:gd name="T1" fmla="*/ 58 h 58"/>
                <a:gd name="T2" fmla="*/ 10 w 37"/>
                <a:gd name="T3" fmla="*/ 0 h 58"/>
                <a:gd name="T4" fmla="*/ 0 w 37"/>
                <a:gd name="T5" fmla="*/ 7 h 58"/>
                <a:gd name="T6" fmla="*/ 37 w 37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lnTo>
                    <a:pt x="10" y="0"/>
                  </a:lnTo>
                  <a:lnTo>
                    <a:pt x="0" y="7"/>
                  </a:lnTo>
                  <a:lnTo>
                    <a:pt x="37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3" name="Line 171"/>
            <p:cNvSpPr>
              <a:spLocks noChangeShapeType="1"/>
            </p:cNvSpPr>
            <p:nvPr/>
          </p:nvSpPr>
          <p:spPr bwMode="auto">
            <a:xfrm flipH="1">
              <a:off x="4659" y="25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4" name="Freeform 172"/>
            <p:cNvSpPr>
              <a:spLocks/>
            </p:cNvSpPr>
            <p:nvPr/>
          </p:nvSpPr>
          <p:spPr bwMode="auto">
            <a:xfrm>
              <a:off x="4618" y="256"/>
              <a:ext cx="45" cy="34"/>
            </a:xfrm>
            <a:custGeom>
              <a:avLst/>
              <a:gdLst>
                <a:gd name="T0" fmla="*/ 810 w 810"/>
                <a:gd name="T1" fmla="*/ 103 h 620"/>
                <a:gd name="T2" fmla="*/ 774 w 810"/>
                <a:gd name="T3" fmla="*/ 51 h 620"/>
                <a:gd name="T4" fmla="*/ 737 w 810"/>
                <a:gd name="T5" fmla="*/ 0 h 620"/>
                <a:gd name="T6" fmla="*/ 0 w 810"/>
                <a:gd name="T7" fmla="*/ 516 h 620"/>
                <a:gd name="T8" fmla="*/ 36 w 810"/>
                <a:gd name="T9" fmla="*/ 568 h 620"/>
                <a:gd name="T10" fmla="*/ 73 w 810"/>
                <a:gd name="T11" fmla="*/ 620 h 620"/>
                <a:gd name="T12" fmla="*/ 810 w 810"/>
                <a:gd name="T13" fmla="*/ 103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810" y="103"/>
                  </a:moveTo>
                  <a:lnTo>
                    <a:pt x="774" y="51"/>
                  </a:lnTo>
                  <a:lnTo>
                    <a:pt x="737" y="0"/>
                  </a:lnTo>
                  <a:lnTo>
                    <a:pt x="0" y="516"/>
                  </a:lnTo>
                  <a:lnTo>
                    <a:pt x="36" y="568"/>
                  </a:lnTo>
                  <a:lnTo>
                    <a:pt x="73" y="620"/>
                  </a:lnTo>
                  <a:lnTo>
                    <a:pt x="810" y="1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5" name="Freeform 173"/>
            <p:cNvSpPr>
              <a:spLocks/>
            </p:cNvSpPr>
            <p:nvPr/>
          </p:nvSpPr>
          <p:spPr bwMode="auto">
            <a:xfrm>
              <a:off x="4618" y="256"/>
              <a:ext cx="45" cy="34"/>
            </a:xfrm>
            <a:custGeom>
              <a:avLst/>
              <a:gdLst>
                <a:gd name="T0" fmla="*/ 810 w 810"/>
                <a:gd name="T1" fmla="*/ 103 h 620"/>
                <a:gd name="T2" fmla="*/ 774 w 810"/>
                <a:gd name="T3" fmla="*/ 51 h 620"/>
                <a:gd name="T4" fmla="*/ 737 w 810"/>
                <a:gd name="T5" fmla="*/ 0 h 620"/>
                <a:gd name="T6" fmla="*/ 0 w 810"/>
                <a:gd name="T7" fmla="*/ 516 h 620"/>
                <a:gd name="T8" fmla="*/ 36 w 810"/>
                <a:gd name="T9" fmla="*/ 568 h 620"/>
                <a:gd name="T10" fmla="*/ 73 w 810"/>
                <a:gd name="T11" fmla="*/ 620 h 620"/>
                <a:gd name="T12" fmla="*/ 810 w 810"/>
                <a:gd name="T13" fmla="*/ 103 h 6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620">
                  <a:moveTo>
                    <a:pt x="810" y="103"/>
                  </a:moveTo>
                  <a:lnTo>
                    <a:pt x="774" y="51"/>
                  </a:lnTo>
                  <a:lnTo>
                    <a:pt x="737" y="0"/>
                  </a:lnTo>
                  <a:lnTo>
                    <a:pt x="0" y="516"/>
                  </a:lnTo>
                  <a:lnTo>
                    <a:pt x="36" y="568"/>
                  </a:lnTo>
                  <a:lnTo>
                    <a:pt x="73" y="620"/>
                  </a:lnTo>
                  <a:lnTo>
                    <a:pt x="810" y="10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6" name="Freeform 174"/>
            <p:cNvSpPr>
              <a:spLocks/>
            </p:cNvSpPr>
            <p:nvPr/>
          </p:nvSpPr>
          <p:spPr bwMode="auto">
            <a:xfrm>
              <a:off x="4617" y="284"/>
              <a:ext cx="3" cy="3"/>
            </a:xfrm>
            <a:custGeom>
              <a:avLst/>
              <a:gdLst>
                <a:gd name="T0" fmla="*/ 44 w 44"/>
                <a:gd name="T1" fmla="*/ 52 h 52"/>
                <a:gd name="T2" fmla="*/ 8 w 44"/>
                <a:gd name="T3" fmla="*/ 0 h 52"/>
                <a:gd name="T4" fmla="*/ 0 w 44"/>
                <a:gd name="T5" fmla="*/ 8 h 52"/>
                <a:gd name="T6" fmla="*/ 44 w 44"/>
                <a:gd name="T7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52">
                  <a:moveTo>
                    <a:pt x="44" y="52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44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7" name="Line 175"/>
            <p:cNvSpPr>
              <a:spLocks noChangeShapeType="1"/>
            </p:cNvSpPr>
            <p:nvPr/>
          </p:nvSpPr>
          <p:spPr bwMode="auto">
            <a:xfrm flipH="1">
              <a:off x="4617" y="28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8" name="Freeform 176"/>
            <p:cNvSpPr>
              <a:spLocks/>
            </p:cNvSpPr>
            <p:nvPr/>
          </p:nvSpPr>
          <p:spPr bwMode="auto">
            <a:xfrm>
              <a:off x="4582" y="285"/>
              <a:ext cx="40" cy="40"/>
            </a:xfrm>
            <a:custGeom>
              <a:avLst/>
              <a:gdLst>
                <a:gd name="T0" fmla="*/ 726 w 726"/>
                <a:gd name="T1" fmla="*/ 89 h 726"/>
                <a:gd name="T2" fmla="*/ 681 w 726"/>
                <a:gd name="T3" fmla="*/ 44 h 726"/>
                <a:gd name="T4" fmla="*/ 637 w 726"/>
                <a:gd name="T5" fmla="*/ 0 h 726"/>
                <a:gd name="T6" fmla="*/ 0 w 726"/>
                <a:gd name="T7" fmla="*/ 637 h 726"/>
                <a:gd name="T8" fmla="*/ 45 w 726"/>
                <a:gd name="T9" fmla="*/ 681 h 726"/>
                <a:gd name="T10" fmla="*/ 89 w 726"/>
                <a:gd name="T11" fmla="*/ 726 h 726"/>
                <a:gd name="T12" fmla="*/ 726 w 726"/>
                <a:gd name="T13" fmla="*/ 89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726" y="89"/>
                  </a:moveTo>
                  <a:lnTo>
                    <a:pt x="681" y="44"/>
                  </a:lnTo>
                  <a:lnTo>
                    <a:pt x="637" y="0"/>
                  </a:lnTo>
                  <a:lnTo>
                    <a:pt x="0" y="637"/>
                  </a:lnTo>
                  <a:lnTo>
                    <a:pt x="45" y="681"/>
                  </a:lnTo>
                  <a:lnTo>
                    <a:pt x="89" y="726"/>
                  </a:lnTo>
                  <a:lnTo>
                    <a:pt x="726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89" name="Freeform 177"/>
            <p:cNvSpPr>
              <a:spLocks/>
            </p:cNvSpPr>
            <p:nvPr/>
          </p:nvSpPr>
          <p:spPr bwMode="auto">
            <a:xfrm>
              <a:off x="4582" y="285"/>
              <a:ext cx="40" cy="40"/>
            </a:xfrm>
            <a:custGeom>
              <a:avLst/>
              <a:gdLst>
                <a:gd name="T0" fmla="*/ 726 w 726"/>
                <a:gd name="T1" fmla="*/ 89 h 726"/>
                <a:gd name="T2" fmla="*/ 681 w 726"/>
                <a:gd name="T3" fmla="*/ 44 h 726"/>
                <a:gd name="T4" fmla="*/ 637 w 726"/>
                <a:gd name="T5" fmla="*/ 0 h 726"/>
                <a:gd name="T6" fmla="*/ 0 w 726"/>
                <a:gd name="T7" fmla="*/ 637 h 726"/>
                <a:gd name="T8" fmla="*/ 45 w 726"/>
                <a:gd name="T9" fmla="*/ 681 h 726"/>
                <a:gd name="T10" fmla="*/ 89 w 726"/>
                <a:gd name="T11" fmla="*/ 726 h 726"/>
                <a:gd name="T12" fmla="*/ 726 w 726"/>
                <a:gd name="T13" fmla="*/ 89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6" h="726">
                  <a:moveTo>
                    <a:pt x="726" y="89"/>
                  </a:moveTo>
                  <a:lnTo>
                    <a:pt x="681" y="44"/>
                  </a:lnTo>
                  <a:lnTo>
                    <a:pt x="637" y="0"/>
                  </a:lnTo>
                  <a:lnTo>
                    <a:pt x="0" y="637"/>
                  </a:lnTo>
                  <a:lnTo>
                    <a:pt x="45" y="681"/>
                  </a:lnTo>
                  <a:lnTo>
                    <a:pt x="89" y="726"/>
                  </a:lnTo>
                  <a:lnTo>
                    <a:pt x="726" y="8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0" name="Freeform 178"/>
            <p:cNvSpPr>
              <a:spLocks/>
            </p:cNvSpPr>
            <p:nvPr/>
          </p:nvSpPr>
          <p:spPr bwMode="auto">
            <a:xfrm>
              <a:off x="4582" y="320"/>
              <a:ext cx="3" cy="3"/>
            </a:xfrm>
            <a:custGeom>
              <a:avLst/>
              <a:gdLst>
                <a:gd name="T0" fmla="*/ 52 w 52"/>
                <a:gd name="T1" fmla="*/ 44 h 44"/>
                <a:gd name="T2" fmla="*/ 7 w 52"/>
                <a:gd name="T3" fmla="*/ 0 h 44"/>
                <a:gd name="T4" fmla="*/ 0 w 52"/>
                <a:gd name="T5" fmla="*/ 8 h 44"/>
                <a:gd name="T6" fmla="*/ 52 w 52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4">
                  <a:moveTo>
                    <a:pt x="52" y="44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52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1" name="Line 179"/>
            <p:cNvSpPr>
              <a:spLocks noChangeShapeType="1"/>
            </p:cNvSpPr>
            <p:nvPr/>
          </p:nvSpPr>
          <p:spPr bwMode="auto">
            <a:xfrm flipH="1">
              <a:off x="4582" y="32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2" name="Freeform 180"/>
            <p:cNvSpPr>
              <a:spLocks/>
            </p:cNvSpPr>
            <p:nvPr/>
          </p:nvSpPr>
          <p:spPr bwMode="auto">
            <a:xfrm>
              <a:off x="4553" y="320"/>
              <a:ext cx="34" cy="46"/>
            </a:xfrm>
            <a:custGeom>
              <a:avLst/>
              <a:gdLst>
                <a:gd name="T0" fmla="*/ 621 w 621"/>
                <a:gd name="T1" fmla="*/ 73 h 811"/>
                <a:gd name="T2" fmla="*/ 569 w 621"/>
                <a:gd name="T3" fmla="*/ 36 h 811"/>
                <a:gd name="T4" fmla="*/ 517 w 621"/>
                <a:gd name="T5" fmla="*/ 0 h 811"/>
                <a:gd name="T6" fmla="*/ 0 w 621"/>
                <a:gd name="T7" fmla="*/ 738 h 811"/>
                <a:gd name="T8" fmla="*/ 52 w 621"/>
                <a:gd name="T9" fmla="*/ 775 h 811"/>
                <a:gd name="T10" fmla="*/ 104 w 621"/>
                <a:gd name="T11" fmla="*/ 811 h 811"/>
                <a:gd name="T12" fmla="*/ 621 w 621"/>
                <a:gd name="T13" fmla="*/ 7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1" h="811">
                  <a:moveTo>
                    <a:pt x="621" y="73"/>
                  </a:moveTo>
                  <a:lnTo>
                    <a:pt x="569" y="36"/>
                  </a:lnTo>
                  <a:lnTo>
                    <a:pt x="517" y="0"/>
                  </a:lnTo>
                  <a:lnTo>
                    <a:pt x="0" y="738"/>
                  </a:lnTo>
                  <a:lnTo>
                    <a:pt x="52" y="775"/>
                  </a:lnTo>
                  <a:lnTo>
                    <a:pt x="104" y="811"/>
                  </a:lnTo>
                  <a:lnTo>
                    <a:pt x="6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3" name="Freeform 181"/>
            <p:cNvSpPr>
              <a:spLocks/>
            </p:cNvSpPr>
            <p:nvPr/>
          </p:nvSpPr>
          <p:spPr bwMode="auto">
            <a:xfrm>
              <a:off x="4553" y="320"/>
              <a:ext cx="34" cy="46"/>
            </a:xfrm>
            <a:custGeom>
              <a:avLst/>
              <a:gdLst>
                <a:gd name="T0" fmla="*/ 621 w 621"/>
                <a:gd name="T1" fmla="*/ 73 h 811"/>
                <a:gd name="T2" fmla="*/ 569 w 621"/>
                <a:gd name="T3" fmla="*/ 36 h 811"/>
                <a:gd name="T4" fmla="*/ 517 w 621"/>
                <a:gd name="T5" fmla="*/ 0 h 811"/>
                <a:gd name="T6" fmla="*/ 0 w 621"/>
                <a:gd name="T7" fmla="*/ 738 h 811"/>
                <a:gd name="T8" fmla="*/ 52 w 621"/>
                <a:gd name="T9" fmla="*/ 775 h 811"/>
                <a:gd name="T10" fmla="*/ 104 w 621"/>
                <a:gd name="T11" fmla="*/ 811 h 811"/>
                <a:gd name="T12" fmla="*/ 621 w 621"/>
                <a:gd name="T13" fmla="*/ 73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1" h="811">
                  <a:moveTo>
                    <a:pt x="621" y="73"/>
                  </a:moveTo>
                  <a:lnTo>
                    <a:pt x="569" y="36"/>
                  </a:lnTo>
                  <a:lnTo>
                    <a:pt x="517" y="0"/>
                  </a:lnTo>
                  <a:lnTo>
                    <a:pt x="0" y="738"/>
                  </a:lnTo>
                  <a:lnTo>
                    <a:pt x="52" y="775"/>
                  </a:lnTo>
                  <a:lnTo>
                    <a:pt x="104" y="811"/>
                  </a:lnTo>
                  <a:lnTo>
                    <a:pt x="621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4" name="Freeform 182"/>
            <p:cNvSpPr>
              <a:spLocks/>
            </p:cNvSpPr>
            <p:nvPr/>
          </p:nvSpPr>
          <p:spPr bwMode="auto">
            <a:xfrm>
              <a:off x="4553" y="362"/>
              <a:ext cx="3" cy="2"/>
            </a:xfrm>
            <a:custGeom>
              <a:avLst/>
              <a:gdLst>
                <a:gd name="T0" fmla="*/ 58 w 58"/>
                <a:gd name="T1" fmla="*/ 37 h 37"/>
                <a:gd name="T2" fmla="*/ 6 w 58"/>
                <a:gd name="T3" fmla="*/ 0 h 37"/>
                <a:gd name="T4" fmla="*/ 0 w 58"/>
                <a:gd name="T5" fmla="*/ 11 h 37"/>
                <a:gd name="T6" fmla="*/ 58 w 58"/>
                <a:gd name="T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37">
                  <a:moveTo>
                    <a:pt x="58" y="37"/>
                  </a:moveTo>
                  <a:lnTo>
                    <a:pt x="6" y="0"/>
                  </a:lnTo>
                  <a:lnTo>
                    <a:pt x="0" y="11"/>
                  </a:lnTo>
                  <a:lnTo>
                    <a:pt x="58" y="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5" name="Line 183"/>
            <p:cNvSpPr>
              <a:spLocks noChangeShapeType="1"/>
            </p:cNvSpPr>
            <p:nvPr/>
          </p:nvSpPr>
          <p:spPr bwMode="auto">
            <a:xfrm flipH="1">
              <a:off x="4553" y="3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6" name="Freeform 184"/>
            <p:cNvSpPr>
              <a:spLocks/>
            </p:cNvSpPr>
            <p:nvPr/>
          </p:nvSpPr>
          <p:spPr bwMode="auto">
            <a:xfrm>
              <a:off x="4532" y="362"/>
              <a:ext cx="27" cy="48"/>
            </a:xfrm>
            <a:custGeom>
              <a:avLst/>
              <a:gdLst>
                <a:gd name="T0" fmla="*/ 496 w 496"/>
                <a:gd name="T1" fmla="*/ 52 h 868"/>
                <a:gd name="T2" fmla="*/ 438 w 496"/>
                <a:gd name="T3" fmla="*/ 26 h 868"/>
                <a:gd name="T4" fmla="*/ 380 w 496"/>
                <a:gd name="T5" fmla="*/ 0 h 868"/>
                <a:gd name="T6" fmla="*/ 0 w 496"/>
                <a:gd name="T7" fmla="*/ 816 h 868"/>
                <a:gd name="T8" fmla="*/ 58 w 496"/>
                <a:gd name="T9" fmla="*/ 842 h 868"/>
                <a:gd name="T10" fmla="*/ 115 w 496"/>
                <a:gd name="T11" fmla="*/ 868 h 868"/>
                <a:gd name="T12" fmla="*/ 496 w 496"/>
                <a:gd name="T13" fmla="*/ 52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496" y="52"/>
                  </a:moveTo>
                  <a:lnTo>
                    <a:pt x="438" y="26"/>
                  </a:lnTo>
                  <a:lnTo>
                    <a:pt x="380" y="0"/>
                  </a:lnTo>
                  <a:lnTo>
                    <a:pt x="0" y="816"/>
                  </a:lnTo>
                  <a:lnTo>
                    <a:pt x="58" y="842"/>
                  </a:lnTo>
                  <a:lnTo>
                    <a:pt x="115" y="868"/>
                  </a:lnTo>
                  <a:lnTo>
                    <a:pt x="496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7" name="Freeform 185"/>
            <p:cNvSpPr>
              <a:spLocks/>
            </p:cNvSpPr>
            <p:nvPr/>
          </p:nvSpPr>
          <p:spPr bwMode="auto">
            <a:xfrm>
              <a:off x="4532" y="362"/>
              <a:ext cx="27" cy="48"/>
            </a:xfrm>
            <a:custGeom>
              <a:avLst/>
              <a:gdLst>
                <a:gd name="T0" fmla="*/ 496 w 496"/>
                <a:gd name="T1" fmla="*/ 52 h 868"/>
                <a:gd name="T2" fmla="*/ 438 w 496"/>
                <a:gd name="T3" fmla="*/ 26 h 868"/>
                <a:gd name="T4" fmla="*/ 380 w 496"/>
                <a:gd name="T5" fmla="*/ 0 h 868"/>
                <a:gd name="T6" fmla="*/ 0 w 496"/>
                <a:gd name="T7" fmla="*/ 816 h 868"/>
                <a:gd name="T8" fmla="*/ 58 w 496"/>
                <a:gd name="T9" fmla="*/ 842 h 868"/>
                <a:gd name="T10" fmla="*/ 115 w 496"/>
                <a:gd name="T11" fmla="*/ 868 h 868"/>
                <a:gd name="T12" fmla="*/ 496 w 496"/>
                <a:gd name="T13" fmla="*/ 52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6" h="868">
                  <a:moveTo>
                    <a:pt x="496" y="52"/>
                  </a:moveTo>
                  <a:lnTo>
                    <a:pt x="438" y="26"/>
                  </a:lnTo>
                  <a:lnTo>
                    <a:pt x="380" y="0"/>
                  </a:lnTo>
                  <a:lnTo>
                    <a:pt x="0" y="816"/>
                  </a:lnTo>
                  <a:lnTo>
                    <a:pt x="58" y="842"/>
                  </a:lnTo>
                  <a:lnTo>
                    <a:pt x="115" y="868"/>
                  </a:lnTo>
                  <a:lnTo>
                    <a:pt x="496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8" name="Freeform 186"/>
            <p:cNvSpPr>
              <a:spLocks/>
            </p:cNvSpPr>
            <p:nvPr/>
          </p:nvSpPr>
          <p:spPr bwMode="auto">
            <a:xfrm>
              <a:off x="4531" y="407"/>
              <a:ext cx="4" cy="2"/>
            </a:xfrm>
            <a:custGeom>
              <a:avLst/>
              <a:gdLst>
                <a:gd name="T0" fmla="*/ 61 w 61"/>
                <a:gd name="T1" fmla="*/ 26 h 26"/>
                <a:gd name="T2" fmla="*/ 3 w 61"/>
                <a:gd name="T3" fmla="*/ 0 h 26"/>
                <a:gd name="T4" fmla="*/ 0 w 61"/>
                <a:gd name="T5" fmla="*/ 10 h 26"/>
                <a:gd name="T6" fmla="*/ 61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61" y="26"/>
                  </a:moveTo>
                  <a:lnTo>
                    <a:pt x="3" y="0"/>
                  </a:lnTo>
                  <a:lnTo>
                    <a:pt x="0" y="10"/>
                  </a:lnTo>
                  <a:lnTo>
                    <a:pt x="61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899" name="Line 187"/>
            <p:cNvSpPr>
              <a:spLocks noChangeShapeType="1"/>
            </p:cNvSpPr>
            <p:nvPr/>
          </p:nvSpPr>
          <p:spPr bwMode="auto">
            <a:xfrm flipH="1">
              <a:off x="4531" y="40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0" name="Freeform 188"/>
            <p:cNvSpPr>
              <a:spLocks/>
            </p:cNvSpPr>
            <p:nvPr/>
          </p:nvSpPr>
          <p:spPr bwMode="auto">
            <a:xfrm>
              <a:off x="4518" y="408"/>
              <a:ext cx="20" cy="50"/>
            </a:xfrm>
            <a:custGeom>
              <a:avLst/>
              <a:gdLst>
                <a:gd name="T0" fmla="*/ 354 w 354"/>
                <a:gd name="T1" fmla="*/ 32 h 902"/>
                <a:gd name="T2" fmla="*/ 294 w 354"/>
                <a:gd name="T3" fmla="*/ 16 h 902"/>
                <a:gd name="T4" fmla="*/ 233 w 354"/>
                <a:gd name="T5" fmla="*/ 0 h 902"/>
                <a:gd name="T6" fmla="*/ 0 w 354"/>
                <a:gd name="T7" fmla="*/ 870 h 902"/>
                <a:gd name="T8" fmla="*/ 61 w 354"/>
                <a:gd name="T9" fmla="*/ 886 h 902"/>
                <a:gd name="T10" fmla="*/ 122 w 354"/>
                <a:gd name="T11" fmla="*/ 902 h 902"/>
                <a:gd name="T12" fmla="*/ 354 w 354"/>
                <a:gd name="T13" fmla="*/ 3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902">
                  <a:moveTo>
                    <a:pt x="354" y="32"/>
                  </a:moveTo>
                  <a:lnTo>
                    <a:pt x="294" y="16"/>
                  </a:lnTo>
                  <a:lnTo>
                    <a:pt x="233" y="0"/>
                  </a:lnTo>
                  <a:lnTo>
                    <a:pt x="0" y="870"/>
                  </a:lnTo>
                  <a:lnTo>
                    <a:pt x="61" y="886"/>
                  </a:lnTo>
                  <a:lnTo>
                    <a:pt x="122" y="902"/>
                  </a:lnTo>
                  <a:lnTo>
                    <a:pt x="354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1" name="Freeform 189"/>
            <p:cNvSpPr>
              <a:spLocks/>
            </p:cNvSpPr>
            <p:nvPr/>
          </p:nvSpPr>
          <p:spPr bwMode="auto">
            <a:xfrm>
              <a:off x="4518" y="408"/>
              <a:ext cx="20" cy="50"/>
            </a:xfrm>
            <a:custGeom>
              <a:avLst/>
              <a:gdLst>
                <a:gd name="T0" fmla="*/ 354 w 354"/>
                <a:gd name="T1" fmla="*/ 32 h 902"/>
                <a:gd name="T2" fmla="*/ 294 w 354"/>
                <a:gd name="T3" fmla="*/ 16 h 902"/>
                <a:gd name="T4" fmla="*/ 233 w 354"/>
                <a:gd name="T5" fmla="*/ 0 h 902"/>
                <a:gd name="T6" fmla="*/ 0 w 354"/>
                <a:gd name="T7" fmla="*/ 870 h 902"/>
                <a:gd name="T8" fmla="*/ 61 w 354"/>
                <a:gd name="T9" fmla="*/ 886 h 902"/>
                <a:gd name="T10" fmla="*/ 122 w 354"/>
                <a:gd name="T11" fmla="*/ 902 h 902"/>
                <a:gd name="T12" fmla="*/ 354 w 354"/>
                <a:gd name="T13" fmla="*/ 32 h 9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4" h="902">
                  <a:moveTo>
                    <a:pt x="354" y="32"/>
                  </a:moveTo>
                  <a:lnTo>
                    <a:pt x="294" y="16"/>
                  </a:lnTo>
                  <a:lnTo>
                    <a:pt x="233" y="0"/>
                  </a:lnTo>
                  <a:lnTo>
                    <a:pt x="0" y="870"/>
                  </a:lnTo>
                  <a:lnTo>
                    <a:pt x="61" y="886"/>
                  </a:lnTo>
                  <a:lnTo>
                    <a:pt x="122" y="902"/>
                  </a:lnTo>
                  <a:lnTo>
                    <a:pt x="354" y="3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2" name="Freeform 190"/>
            <p:cNvSpPr>
              <a:spLocks/>
            </p:cNvSpPr>
            <p:nvPr/>
          </p:nvSpPr>
          <p:spPr bwMode="auto">
            <a:xfrm>
              <a:off x="4518" y="456"/>
              <a:ext cx="4" cy="1"/>
            </a:xfrm>
            <a:custGeom>
              <a:avLst/>
              <a:gdLst>
                <a:gd name="T0" fmla="*/ 63 w 63"/>
                <a:gd name="T1" fmla="*/ 16 h 16"/>
                <a:gd name="T2" fmla="*/ 2 w 63"/>
                <a:gd name="T3" fmla="*/ 0 h 16"/>
                <a:gd name="T4" fmla="*/ 0 w 63"/>
                <a:gd name="T5" fmla="*/ 11 h 16"/>
                <a:gd name="T6" fmla="*/ 63 w 63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16">
                  <a:moveTo>
                    <a:pt x="63" y="16"/>
                  </a:moveTo>
                  <a:lnTo>
                    <a:pt x="2" y="0"/>
                  </a:lnTo>
                  <a:lnTo>
                    <a:pt x="0" y="11"/>
                  </a:lnTo>
                  <a:lnTo>
                    <a:pt x="63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3" name="Line 191"/>
            <p:cNvSpPr>
              <a:spLocks noChangeShapeType="1"/>
            </p:cNvSpPr>
            <p:nvPr/>
          </p:nvSpPr>
          <p:spPr bwMode="auto">
            <a:xfrm flipH="1">
              <a:off x="4518" y="456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4" name="Freeform 192"/>
            <p:cNvSpPr>
              <a:spLocks/>
            </p:cNvSpPr>
            <p:nvPr/>
          </p:nvSpPr>
          <p:spPr bwMode="auto">
            <a:xfrm>
              <a:off x="4514" y="457"/>
              <a:ext cx="11" cy="50"/>
            </a:xfrm>
            <a:custGeom>
              <a:avLst/>
              <a:gdLst>
                <a:gd name="T0" fmla="*/ 205 w 205"/>
                <a:gd name="T1" fmla="*/ 10 h 908"/>
                <a:gd name="T2" fmla="*/ 142 w 205"/>
                <a:gd name="T3" fmla="*/ 5 h 908"/>
                <a:gd name="T4" fmla="*/ 79 w 205"/>
                <a:gd name="T5" fmla="*/ 0 h 908"/>
                <a:gd name="T6" fmla="*/ 0 w 205"/>
                <a:gd name="T7" fmla="*/ 898 h 908"/>
                <a:gd name="T8" fmla="*/ 63 w 205"/>
                <a:gd name="T9" fmla="*/ 903 h 908"/>
                <a:gd name="T10" fmla="*/ 126 w 205"/>
                <a:gd name="T11" fmla="*/ 908 h 908"/>
                <a:gd name="T12" fmla="*/ 205 w 205"/>
                <a:gd name="T13" fmla="*/ 1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08">
                  <a:moveTo>
                    <a:pt x="205" y="10"/>
                  </a:moveTo>
                  <a:lnTo>
                    <a:pt x="142" y="5"/>
                  </a:lnTo>
                  <a:lnTo>
                    <a:pt x="79" y="0"/>
                  </a:lnTo>
                  <a:lnTo>
                    <a:pt x="0" y="898"/>
                  </a:lnTo>
                  <a:lnTo>
                    <a:pt x="63" y="903"/>
                  </a:lnTo>
                  <a:lnTo>
                    <a:pt x="126" y="908"/>
                  </a:lnTo>
                  <a:lnTo>
                    <a:pt x="205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5" name="Freeform 193"/>
            <p:cNvSpPr>
              <a:spLocks/>
            </p:cNvSpPr>
            <p:nvPr/>
          </p:nvSpPr>
          <p:spPr bwMode="auto">
            <a:xfrm>
              <a:off x="4514" y="457"/>
              <a:ext cx="11" cy="50"/>
            </a:xfrm>
            <a:custGeom>
              <a:avLst/>
              <a:gdLst>
                <a:gd name="T0" fmla="*/ 205 w 205"/>
                <a:gd name="T1" fmla="*/ 10 h 908"/>
                <a:gd name="T2" fmla="*/ 142 w 205"/>
                <a:gd name="T3" fmla="*/ 5 h 908"/>
                <a:gd name="T4" fmla="*/ 79 w 205"/>
                <a:gd name="T5" fmla="*/ 0 h 908"/>
                <a:gd name="T6" fmla="*/ 0 w 205"/>
                <a:gd name="T7" fmla="*/ 898 h 908"/>
                <a:gd name="T8" fmla="*/ 63 w 205"/>
                <a:gd name="T9" fmla="*/ 903 h 908"/>
                <a:gd name="T10" fmla="*/ 126 w 205"/>
                <a:gd name="T11" fmla="*/ 908 h 908"/>
                <a:gd name="T12" fmla="*/ 205 w 205"/>
                <a:gd name="T13" fmla="*/ 1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5" h="908">
                  <a:moveTo>
                    <a:pt x="205" y="10"/>
                  </a:moveTo>
                  <a:lnTo>
                    <a:pt x="142" y="5"/>
                  </a:lnTo>
                  <a:lnTo>
                    <a:pt x="79" y="0"/>
                  </a:lnTo>
                  <a:lnTo>
                    <a:pt x="0" y="898"/>
                  </a:lnTo>
                  <a:lnTo>
                    <a:pt x="63" y="903"/>
                  </a:lnTo>
                  <a:lnTo>
                    <a:pt x="126" y="908"/>
                  </a:lnTo>
                  <a:lnTo>
                    <a:pt x="205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6" name="Freeform 194"/>
            <p:cNvSpPr>
              <a:spLocks/>
            </p:cNvSpPr>
            <p:nvPr/>
          </p:nvSpPr>
          <p:spPr bwMode="auto">
            <a:xfrm>
              <a:off x="4514" y="507"/>
              <a:ext cx="7" cy="4"/>
            </a:xfrm>
            <a:custGeom>
              <a:avLst/>
              <a:gdLst>
                <a:gd name="T0" fmla="*/ 63 w 126"/>
                <a:gd name="T1" fmla="*/ 5 h 68"/>
                <a:gd name="T2" fmla="*/ 126 w 126"/>
                <a:gd name="T3" fmla="*/ 10 h 68"/>
                <a:gd name="T4" fmla="*/ 124 w 126"/>
                <a:gd name="T5" fmla="*/ 24 h 68"/>
                <a:gd name="T6" fmla="*/ 119 w 126"/>
                <a:gd name="T7" fmla="*/ 35 h 68"/>
                <a:gd name="T8" fmla="*/ 113 w 126"/>
                <a:gd name="T9" fmla="*/ 45 h 68"/>
                <a:gd name="T10" fmla="*/ 104 w 126"/>
                <a:gd name="T11" fmla="*/ 54 h 68"/>
                <a:gd name="T12" fmla="*/ 93 w 126"/>
                <a:gd name="T13" fmla="*/ 61 h 68"/>
                <a:gd name="T14" fmla="*/ 82 w 126"/>
                <a:gd name="T15" fmla="*/ 66 h 68"/>
                <a:gd name="T16" fmla="*/ 70 w 126"/>
                <a:gd name="T17" fmla="*/ 68 h 68"/>
                <a:gd name="T18" fmla="*/ 58 w 126"/>
                <a:gd name="T19" fmla="*/ 68 h 68"/>
                <a:gd name="T20" fmla="*/ 45 w 126"/>
                <a:gd name="T21" fmla="*/ 66 h 68"/>
                <a:gd name="T22" fmla="*/ 34 w 126"/>
                <a:gd name="T23" fmla="*/ 61 h 68"/>
                <a:gd name="T24" fmla="*/ 24 w 126"/>
                <a:gd name="T25" fmla="*/ 55 h 68"/>
                <a:gd name="T26" fmla="*/ 15 w 126"/>
                <a:gd name="T27" fmla="*/ 46 h 68"/>
                <a:gd name="T28" fmla="*/ 7 w 126"/>
                <a:gd name="T29" fmla="*/ 36 h 68"/>
                <a:gd name="T30" fmla="*/ 2 w 126"/>
                <a:gd name="T31" fmla="*/ 25 h 68"/>
                <a:gd name="T32" fmla="*/ 0 w 126"/>
                <a:gd name="T33" fmla="*/ 12 h 68"/>
                <a:gd name="T34" fmla="*/ 0 w 126"/>
                <a:gd name="T35" fmla="*/ 0 h 68"/>
                <a:gd name="T36" fmla="*/ 63 w 126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6" h="68">
                  <a:moveTo>
                    <a:pt x="63" y="5"/>
                  </a:moveTo>
                  <a:lnTo>
                    <a:pt x="126" y="10"/>
                  </a:lnTo>
                  <a:lnTo>
                    <a:pt x="124" y="24"/>
                  </a:lnTo>
                  <a:lnTo>
                    <a:pt x="119" y="35"/>
                  </a:lnTo>
                  <a:lnTo>
                    <a:pt x="113" y="45"/>
                  </a:lnTo>
                  <a:lnTo>
                    <a:pt x="104" y="54"/>
                  </a:lnTo>
                  <a:lnTo>
                    <a:pt x="93" y="61"/>
                  </a:lnTo>
                  <a:lnTo>
                    <a:pt x="82" y="66"/>
                  </a:lnTo>
                  <a:lnTo>
                    <a:pt x="70" y="68"/>
                  </a:lnTo>
                  <a:lnTo>
                    <a:pt x="58" y="68"/>
                  </a:lnTo>
                  <a:lnTo>
                    <a:pt x="45" y="66"/>
                  </a:lnTo>
                  <a:lnTo>
                    <a:pt x="34" y="61"/>
                  </a:lnTo>
                  <a:lnTo>
                    <a:pt x="24" y="55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7" name="Freeform 195"/>
            <p:cNvSpPr>
              <a:spLocks/>
            </p:cNvSpPr>
            <p:nvPr/>
          </p:nvSpPr>
          <p:spPr bwMode="auto">
            <a:xfrm>
              <a:off x="4514" y="507"/>
              <a:ext cx="7" cy="4"/>
            </a:xfrm>
            <a:custGeom>
              <a:avLst/>
              <a:gdLst>
                <a:gd name="T0" fmla="*/ 126 w 126"/>
                <a:gd name="T1" fmla="*/ 10 h 68"/>
                <a:gd name="T2" fmla="*/ 124 w 126"/>
                <a:gd name="T3" fmla="*/ 24 h 68"/>
                <a:gd name="T4" fmla="*/ 119 w 126"/>
                <a:gd name="T5" fmla="*/ 35 h 68"/>
                <a:gd name="T6" fmla="*/ 113 w 126"/>
                <a:gd name="T7" fmla="*/ 45 h 68"/>
                <a:gd name="T8" fmla="*/ 104 w 126"/>
                <a:gd name="T9" fmla="*/ 54 h 68"/>
                <a:gd name="T10" fmla="*/ 93 w 126"/>
                <a:gd name="T11" fmla="*/ 61 h 68"/>
                <a:gd name="T12" fmla="*/ 82 w 126"/>
                <a:gd name="T13" fmla="*/ 66 h 68"/>
                <a:gd name="T14" fmla="*/ 70 w 126"/>
                <a:gd name="T15" fmla="*/ 68 h 68"/>
                <a:gd name="T16" fmla="*/ 58 w 126"/>
                <a:gd name="T17" fmla="*/ 68 h 68"/>
                <a:gd name="T18" fmla="*/ 45 w 126"/>
                <a:gd name="T19" fmla="*/ 66 h 68"/>
                <a:gd name="T20" fmla="*/ 34 w 126"/>
                <a:gd name="T21" fmla="*/ 61 h 68"/>
                <a:gd name="T22" fmla="*/ 24 w 126"/>
                <a:gd name="T23" fmla="*/ 55 h 68"/>
                <a:gd name="T24" fmla="*/ 15 w 126"/>
                <a:gd name="T25" fmla="*/ 46 h 68"/>
                <a:gd name="T26" fmla="*/ 7 w 126"/>
                <a:gd name="T27" fmla="*/ 36 h 68"/>
                <a:gd name="T28" fmla="*/ 2 w 126"/>
                <a:gd name="T29" fmla="*/ 25 h 68"/>
                <a:gd name="T30" fmla="*/ 0 w 126"/>
                <a:gd name="T31" fmla="*/ 12 h 68"/>
                <a:gd name="T32" fmla="*/ 0 w 126"/>
                <a:gd name="T33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6" h="68">
                  <a:moveTo>
                    <a:pt x="126" y="10"/>
                  </a:moveTo>
                  <a:lnTo>
                    <a:pt x="124" y="24"/>
                  </a:lnTo>
                  <a:lnTo>
                    <a:pt x="119" y="35"/>
                  </a:lnTo>
                  <a:lnTo>
                    <a:pt x="113" y="45"/>
                  </a:lnTo>
                  <a:lnTo>
                    <a:pt x="104" y="54"/>
                  </a:lnTo>
                  <a:lnTo>
                    <a:pt x="93" y="61"/>
                  </a:lnTo>
                  <a:lnTo>
                    <a:pt x="82" y="66"/>
                  </a:lnTo>
                  <a:lnTo>
                    <a:pt x="70" y="68"/>
                  </a:lnTo>
                  <a:lnTo>
                    <a:pt x="58" y="68"/>
                  </a:lnTo>
                  <a:lnTo>
                    <a:pt x="45" y="66"/>
                  </a:lnTo>
                  <a:lnTo>
                    <a:pt x="34" y="61"/>
                  </a:lnTo>
                  <a:lnTo>
                    <a:pt x="24" y="55"/>
                  </a:lnTo>
                  <a:lnTo>
                    <a:pt x="15" y="46"/>
                  </a:lnTo>
                  <a:lnTo>
                    <a:pt x="7" y="36"/>
                  </a:lnTo>
                  <a:lnTo>
                    <a:pt x="2" y="25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8" name="Freeform 196"/>
            <p:cNvSpPr>
              <a:spLocks/>
            </p:cNvSpPr>
            <p:nvPr/>
          </p:nvSpPr>
          <p:spPr bwMode="auto">
            <a:xfrm>
              <a:off x="4514" y="753"/>
              <a:ext cx="7" cy="4"/>
            </a:xfrm>
            <a:custGeom>
              <a:avLst/>
              <a:gdLst>
                <a:gd name="T0" fmla="*/ 63 w 127"/>
                <a:gd name="T1" fmla="*/ 0 h 63"/>
                <a:gd name="T2" fmla="*/ 127 w 127"/>
                <a:gd name="T3" fmla="*/ 0 h 63"/>
                <a:gd name="T4" fmla="*/ 125 w 127"/>
                <a:gd name="T5" fmla="*/ 12 h 63"/>
                <a:gd name="T6" fmla="*/ 122 w 127"/>
                <a:gd name="T7" fmla="*/ 24 h 63"/>
                <a:gd name="T8" fmla="*/ 116 w 127"/>
                <a:gd name="T9" fmla="*/ 36 h 63"/>
                <a:gd name="T10" fmla="*/ 108 w 127"/>
                <a:gd name="T11" fmla="*/ 45 h 63"/>
                <a:gd name="T12" fmla="*/ 98 w 127"/>
                <a:gd name="T13" fmla="*/ 53 h 63"/>
                <a:gd name="T14" fmla="*/ 87 w 127"/>
                <a:gd name="T15" fmla="*/ 59 h 63"/>
                <a:gd name="T16" fmla="*/ 75 w 127"/>
                <a:gd name="T17" fmla="*/ 62 h 63"/>
                <a:gd name="T18" fmla="*/ 63 w 127"/>
                <a:gd name="T19" fmla="*/ 63 h 63"/>
                <a:gd name="T20" fmla="*/ 51 w 127"/>
                <a:gd name="T21" fmla="*/ 62 h 63"/>
                <a:gd name="T22" fmla="*/ 39 w 127"/>
                <a:gd name="T23" fmla="*/ 59 h 63"/>
                <a:gd name="T24" fmla="*/ 28 w 127"/>
                <a:gd name="T25" fmla="*/ 53 h 63"/>
                <a:gd name="T26" fmla="*/ 19 w 127"/>
                <a:gd name="T27" fmla="*/ 45 h 63"/>
                <a:gd name="T28" fmla="*/ 10 w 127"/>
                <a:gd name="T29" fmla="*/ 36 h 63"/>
                <a:gd name="T30" fmla="*/ 4 w 127"/>
                <a:gd name="T31" fmla="*/ 24 h 63"/>
                <a:gd name="T32" fmla="*/ 1 w 127"/>
                <a:gd name="T33" fmla="*/ 12 h 63"/>
                <a:gd name="T34" fmla="*/ 0 w 127"/>
                <a:gd name="T35" fmla="*/ 0 h 63"/>
                <a:gd name="T36" fmla="*/ 63 w 127"/>
                <a:gd name="T3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0"/>
                  </a:moveTo>
                  <a:lnTo>
                    <a:pt x="127" y="0"/>
                  </a:lnTo>
                  <a:lnTo>
                    <a:pt x="125" y="12"/>
                  </a:lnTo>
                  <a:lnTo>
                    <a:pt x="122" y="24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09" name="Freeform 197"/>
            <p:cNvSpPr>
              <a:spLocks/>
            </p:cNvSpPr>
            <p:nvPr/>
          </p:nvSpPr>
          <p:spPr bwMode="auto">
            <a:xfrm>
              <a:off x="4514" y="753"/>
              <a:ext cx="7" cy="4"/>
            </a:xfrm>
            <a:custGeom>
              <a:avLst/>
              <a:gdLst>
                <a:gd name="T0" fmla="*/ 127 w 127"/>
                <a:gd name="T1" fmla="*/ 0 h 63"/>
                <a:gd name="T2" fmla="*/ 125 w 127"/>
                <a:gd name="T3" fmla="*/ 12 h 63"/>
                <a:gd name="T4" fmla="*/ 122 w 127"/>
                <a:gd name="T5" fmla="*/ 24 h 63"/>
                <a:gd name="T6" fmla="*/ 116 w 127"/>
                <a:gd name="T7" fmla="*/ 36 h 63"/>
                <a:gd name="T8" fmla="*/ 108 w 127"/>
                <a:gd name="T9" fmla="*/ 45 h 63"/>
                <a:gd name="T10" fmla="*/ 98 w 127"/>
                <a:gd name="T11" fmla="*/ 53 h 63"/>
                <a:gd name="T12" fmla="*/ 87 w 127"/>
                <a:gd name="T13" fmla="*/ 59 h 63"/>
                <a:gd name="T14" fmla="*/ 75 w 127"/>
                <a:gd name="T15" fmla="*/ 62 h 63"/>
                <a:gd name="T16" fmla="*/ 63 w 127"/>
                <a:gd name="T17" fmla="*/ 63 h 63"/>
                <a:gd name="T18" fmla="*/ 51 w 127"/>
                <a:gd name="T19" fmla="*/ 62 h 63"/>
                <a:gd name="T20" fmla="*/ 39 w 127"/>
                <a:gd name="T21" fmla="*/ 59 h 63"/>
                <a:gd name="T22" fmla="*/ 28 w 127"/>
                <a:gd name="T23" fmla="*/ 53 h 63"/>
                <a:gd name="T24" fmla="*/ 19 w 127"/>
                <a:gd name="T25" fmla="*/ 45 h 63"/>
                <a:gd name="T26" fmla="*/ 10 w 127"/>
                <a:gd name="T27" fmla="*/ 36 h 63"/>
                <a:gd name="T28" fmla="*/ 4 w 127"/>
                <a:gd name="T29" fmla="*/ 24 h 63"/>
                <a:gd name="T30" fmla="*/ 1 w 127"/>
                <a:gd name="T31" fmla="*/ 12 h 63"/>
                <a:gd name="T32" fmla="*/ 0 w 127"/>
                <a:gd name="T33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127" y="0"/>
                  </a:moveTo>
                  <a:lnTo>
                    <a:pt x="125" y="12"/>
                  </a:lnTo>
                  <a:lnTo>
                    <a:pt x="122" y="24"/>
                  </a:lnTo>
                  <a:lnTo>
                    <a:pt x="116" y="36"/>
                  </a:lnTo>
                  <a:lnTo>
                    <a:pt x="108" y="45"/>
                  </a:lnTo>
                  <a:lnTo>
                    <a:pt x="98" y="53"/>
                  </a:lnTo>
                  <a:lnTo>
                    <a:pt x="87" y="59"/>
                  </a:lnTo>
                  <a:lnTo>
                    <a:pt x="75" y="62"/>
                  </a:lnTo>
                  <a:lnTo>
                    <a:pt x="63" y="63"/>
                  </a:lnTo>
                  <a:lnTo>
                    <a:pt x="51" y="62"/>
                  </a:lnTo>
                  <a:lnTo>
                    <a:pt x="39" y="59"/>
                  </a:lnTo>
                  <a:lnTo>
                    <a:pt x="28" y="53"/>
                  </a:lnTo>
                  <a:lnTo>
                    <a:pt x="19" y="45"/>
                  </a:lnTo>
                  <a:lnTo>
                    <a:pt x="10" y="36"/>
                  </a:lnTo>
                  <a:lnTo>
                    <a:pt x="4" y="24"/>
                  </a:lnTo>
                  <a:lnTo>
                    <a:pt x="1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0" name="Freeform 198"/>
            <p:cNvSpPr>
              <a:spLocks/>
            </p:cNvSpPr>
            <p:nvPr/>
          </p:nvSpPr>
          <p:spPr bwMode="auto">
            <a:xfrm>
              <a:off x="4514" y="507"/>
              <a:ext cx="7" cy="246"/>
            </a:xfrm>
            <a:custGeom>
              <a:avLst/>
              <a:gdLst>
                <a:gd name="T0" fmla="*/ 0 w 127"/>
                <a:gd name="T1" fmla="*/ 4431 h 4431"/>
                <a:gd name="T2" fmla="*/ 63 w 127"/>
                <a:gd name="T3" fmla="*/ 4431 h 4431"/>
                <a:gd name="T4" fmla="*/ 127 w 127"/>
                <a:gd name="T5" fmla="*/ 4431 h 4431"/>
                <a:gd name="T6" fmla="*/ 127 w 127"/>
                <a:gd name="T7" fmla="*/ 0 h 4431"/>
                <a:gd name="T8" fmla="*/ 63 w 127"/>
                <a:gd name="T9" fmla="*/ 0 h 4431"/>
                <a:gd name="T10" fmla="*/ 0 w 127"/>
                <a:gd name="T11" fmla="*/ 0 h 4431"/>
                <a:gd name="T12" fmla="*/ 0 w 127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4431">
                  <a:moveTo>
                    <a:pt x="0" y="4431"/>
                  </a:moveTo>
                  <a:lnTo>
                    <a:pt x="63" y="4431"/>
                  </a:lnTo>
                  <a:lnTo>
                    <a:pt x="127" y="443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1" name="Freeform 199"/>
            <p:cNvSpPr>
              <a:spLocks/>
            </p:cNvSpPr>
            <p:nvPr/>
          </p:nvSpPr>
          <p:spPr bwMode="auto">
            <a:xfrm>
              <a:off x="4514" y="507"/>
              <a:ext cx="7" cy="246"/>
            </a:xfrm>
            <a:custGeom>
              <a:avLst/>
              <a:gdLst>
                <a:gd name="T0" fmla="*/ 0 w 127"/>
                <a:gd name="T1" fmla="*/ 4431 h 4431"/>
                <a:gd name="T2" fmla="*/ 63 w 127"/>
                <a:gd name="T3" fmla="*/ 4431 h 4431"/>
                <a:gd name="T4" fmla="*/ 127 w 127"/>
                <a:gd name="T5" fmla="*/ 4431 h 4431"/>
                <a:gd name="T6" fmla="*/ 127 w 127"/>
                <a:gd name="T7" fmla="*/ 0 h 4431"/>
                <a:gd name="T8" fmla="*/ 63 w 127"/>
                <a:gd name="T9" fmla="*/ 0 h 4431"/>
                <a:gd name="T10" fmla="*/ 0 w 127"/>
                <a:gd name="T11" fmla="*/ 0 h 4431"/>
                <a:gd name="T12" fmla="*/ 0 w 127"/>
                <a:gd name="T13" fmla="*/ 4431 h 4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7" h="4431">
                  <a:moveTo>
                    <a:pt x="0" y="4431"/>
                  </a:moveTo>
                  <a:lnTo>
                    <a:pt x="63" y="4431"/>
                  </a:lnTo>
                  <a:lnTo>
                    <a:pt x="127" y="4431"/>
                  </a:lnTo>
                  <a:lnTo>
                    <a:pt x="127" y="0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3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2" name="Freeform 200"/>
            <p:cNvSpPr>
              <a:spLocks/>
            </p:cNvSpPr>
            <p:nvPr/>
          </p:nvSpPr>
          <p:spPr bwMode="auto">
            <a:xfrm>
              <a:off x="4514" y="504"/>
              <a:ext cx="7" cy="3"/>
            </a:xfrm>
            <a:custGeom>
              <a:avLst/>
              <a:gdLst>
                <a:gd name="T0" fmla="*/ 63 w 127"/>
                <a:gd name="T1" fmla="*/ 63 h 63"/>
                <a:gd name="T2" fmla="*/ 0 w 127"/>
                <a:gd name="T3" fmla="*/ 63 h 63"/>
                <a:gd name="T4" fmla="*/ 1 w 127"/>
                <a:gd name="T5" fmla="*/ 51 h 63"/>
                <a:gd name="T6" fmla="*/ 4 w 127"/>
                <a:gd name="T7" fmla="*/ 39 h 63"/>
                <a:gd name="T8" fmla="*/ 10 w 127"/>
                <a:gd name="T9" fmla="*/ 28 h 63"/>
                <a:gd name="T10" fmla="*/ 19 w 127"/>
                <a:gd name="T11" fmla="*/ 19 h 63"/>
                <a:gd name="T12" fmla="*/ 28 w 127"/>
                <a:gd name="T13" fmla="*/ 11 h 63"/>
                <a:gd name="T14" fmla="*/ 39 w 127"/>
                <a:gd name="T15" fmla="*/ 5 h 63"/>
                <a:gd name="T16" fmla="*/ 51 w 127"/>
                <a:gd name="T17" fmla="*/ 2 h 63"/>
                <a:gd name="T18" fmla="*/ 63 w 127"/>
                <a:gd name="T19" fmla="*/ 0 h 63"/>
                <a:gd name="T20" fmla="*/ 75 w 127"/>
                <a:gd name="T21" fmla="*/ 2 h 63"/>
                <a:gd name="T22" fmla="*/ 87 w 127"/>
                <a:gd name="T23" fmla="*/ 5 h 63"/>
                <a:gd name="T24" fmla="*/ 98 w 127"/>
                <a:gd name="T25" fmla="*/ 11 h 63"/>
                <a:gd name="T26" fmla="*/ 108 w 127"/>
                <a:gd name="T27" fmla="*/ 19 h 63"/>
                <a:gd name="T28" fmla="*/ 116 w 127"/>
                <a:gd name="T29" fmla="*/ 28 h 63"/>
                <a:gd name="T30" fmla="*/ 122 w 127"/>
                <a:gd name="T31" fmla="*/ 39 h 63"/>
                <a:gd name="T32" fmla="*/ 125 w 127"/>
                <a:gd name="T33" fmla="*/ 51 h 63"/>
                <a:gd name="T34" fmla="*/ 127 w 127"/>
                <a:gd name="T35" fmla="*/ 63 h 63"/>
                <a:gd name="T36" fmla="*/ 63 w 127"/>
                <a:gd name="T3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7" h="63">
                  <a:moveTo>
                    <a:pt x="63" y="63"/>
                  </a:moveTo>
                  <a:lnTo>
                    <a:pt x="0" y="63"/>
                  </a:ln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3"/>
                  </a:lnTo>
                  <a:lnTo>
                    <a:pt x="63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3" name="Freeform 201"/>
            <p:cNvSpPr>
              <a:spLocks/>
            </p:cNvSpPr>
            <p:nvPr/>
          </p:nvSpPr>
          <p:spPr bwMode="auto">
            <a:xfrm>
              <a:off x="4514" y="504"/>
              <a:ext cx="7" cy="3"/>
            </a:xfrm>
            <a:custGeom>
              <a:avLst/>
              <a:gdLst>
                <a:gd name="T0" fmla="*/ 0 w 127"/>
                <a:gd name="T1" fmla="*/ 63 h 63"/>
                <a:gd name="T2" fmla="*/ 1 w 127"/>
                <a:gd name="T3" fmla="*/ 51 h 63"/>
                <a:gd name="T4" fmla="*/ 4 w 127"/>
                <a:gd name="T5" fmla="*/ 39 h 63"/>
                <a:gd name="T6" fmla="*/ 10 w 127"/>
                <a:gd name="T7" fmla="*/ 28 h 63"/>
                <a:gd name="T8" fmla="*/ 19 w 127"/>
                <a:gd name="T9" fmla="*/ 19 h 63"/>
                <a:gd name="T10" fmla="*/ 28 w 127"/>
                <a:gd name="T11" fmla="*/ 11 h 63"/>
                <a:gd name="T12" fmla="*/ 39 w 127"/>
                <a:gd name="T13" fmla="*/ 5 h 63"/>
                <a:gd name="T14" fmla="*/ 51 w 127"/>
                <a:gd name="T15" fmla="*/ 2 h 63"/>
                <a:gd name="T16" fmla="*/ 63 w 127"/>
                <a:gd name="T17" fmla="*/ 0 h 63"/>
                <a:gd name="T18" fmla="*/ 75 w 127"/>
                <a:gd name="T19" fmla="*/ 2 h 63"/>
                <a:gd name="T20" fmla="*/ 87 w 127"/>
                <a:gd name="T21" fmla="*/ 5 h 63"/>
                <a:gd name="T22" fmla="*/ 98 w 127"/>
                <a:gd name="T23" fmla="*/ 11 h 63"/>
                <a:gd name="T24" fmla="*/ 108 w 127"/>
                <a:gd name="T25" fmla="*/ 19 h 63"/>
                <a:gd name="T26" fmla="*/ 116 w 127"/>
                <a:gd name="T27" fmla="*/ 28 h 63"/>
                <a:gd name="T28" fmla="*/ 122 w 127"/>
                <a:gd name="T29" fmla="*/ 39 h 63"/>
                <a:gd name="T30" fmla="*/ 125 w 127"/>
                <a:gd name="T31" fmla="*/ 51 h 63"/>
                <a:gd name="T32" fmla="*/ 127 w 127"/>
                <a:gd name="T33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63">
                  <a:moveTo>
                    <a:pt x="0" y="63"/>
                  </a:moveTo>
                  <a:lnTo>
                    <a:pt x="1" y="51"/>
                  </a:lnTo>
                  <a:lnTo>
                    <a:pt x="4" y="39"/>
                  </a:lnTo>
                  <a:lnTo>
                    <a:pt x="10" y="28"/>
                  </a:lnTo>
                  <a:lnTo>
                    <a:pt x="19" y="19"/>
                  </a:lnTo>
                  <a:lnTo>
                    <a:pt x="28" y="11"/>
                  </a:lnTo>
                  <a:lnTo>
                    <a:pt x="39" y="5"/>
                  </a:lnTo>
                  <a:lnTo>
                    <a:pt x="51" y="2"/>
                  </a:lnTo>
                  <a:lnTo>
                    <a:pt x="63" y="0"/>
                  </a:lnTo>
                  <a:lnTo>
                    <a:pt x="75" y="2"/>
                  </a:lnTo>
                  <a:lnTo>
                    <a:pt x="87" y="5"/>
                  </a:lnTo>
                  <a:lnTo>
                    <a:pt x="98" y="11"/>
                  </a:lnTo>
                  <a:lnTo>
                    <a:pt x="108" y="19"/>
                  </a:lnTo>
                  <a:lnTo>
                    <a:pt x="116" y="28"/>
                  </a:lnTo>
                  <a:lnTo>
                    <a:pt x="122" y="39"/>
                  </a:lnTo>
                  <a:lnTo>
                    <a:pt x="125" y="51"/>
                  </a:lnTo>
                  <a:lnTo>
                    <a:pt x="127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4" name="Freeform 202"/>
            <p:cNvSpPr>
              <a:spLocks/>
            </p:cNvSpPr>
            <p:nvPr/>
          </p:nvSpPr>
          <p:spPr bwMode="auto">
            <a:xfrm>
              <a:off x="5146" y="449"/>
              <a:ext cx="7" cy="4"/>
            </a:xfrm>
            <a:custGeom>
              <a:avLst/>
              <a:gdLst>
                <a:gd name="T0" fmla="*/ 63 w 125"/>
                <a:gd name="T1" fmla="*/ 5 h 68"/>
                <a:gd name="T2" fmla="*/ 125 w 125"/>
                <a:gd name="T3" fmla="*/ 0 h 68"/>
                <a:gd name="T4" fmla="*/ 125 w 125"/>
                <a:gd name="T5" fmla="*/ 13 h 68"/>
                <a:gd name="T6" fmla="*/ 123 w 125"/>
                <a:gd name="T7" fmla="*/ 25 h 68"/>
                <a:gd name="T8" fmla="*/ 118 w 125"/>
                <a:gd name="T9" fmla="*/ 36 h 68"/>
                <a:gd name="T10" fmla="*/ 111 w 125"/>
                <a:gd name="T11" fmla="*/ 46 h 68"/>
                <a:gd name="T12" fmla="*/ 102 w 125"/>
                <a:gd name="T13" fmla="*/ 55 h 68"/>
                <a:gd name="T14" fmla="*/ 92 w 125"/>
                <a:gd name="T15" fmla="*/ 61 h 68"/>
                <a:gd name="T16" fmla="*/ 80 w 125"/>
                <a:gd name="T17" fmla="*/ 66 h 68"/>
                <a:gd name="T18" fmla="*/ 68 w 125"/>
                <a:gd name="T19" fmla="*/ 68 h 68"/>
                <a:gd name="T20" fmla="*/ 56 w 125"/>
                <a:gd name="T21" fmla="*/ 68 h 68"/>
                <a:gd name="T22" fmla="*/ 43 w 125"/>
                <a:gd name="T23" fmla="*/ 66 h 68"/>
                <a:gd name="T24" fmla="*/ 32 w 125"/>
                <a:gd name="T25" fmla="*/ 61 h 68"/>
                <a:gd name="T26" fmla="*/ 22 w 125"/>
                <a:gd name="T27" fmla="*/ 54 h 68"/>
                <a:gd name="T28" fmla="*/ 13 w 125"/>
                <a:gd name="T29" fmla="*/ 45 h 68"/>
                <a:gd name="T30" fmla="*/ 7 w 125"/>
                <a:gd name="T31" fmla="*/ 35 h 68"/>
                <a:gd name="T32" fmla="*/ 2 w 125"/>
                <a:gd name="T33" fmla="*/ 23 h 68"/>
                <a:gd name="T34" fmla="*/ 0 w 125"/>
                <a:gd name="T35" fmla="*/ 11 h 68"/>
                <a:gd name="T36" fmla="*/ 63 w 125"/>
                <a:gd name="T37" fmla="*/ 5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68">
                  <a:moveTo>
                    <a:pt x="63" y="5"/>
                  </a:moveTo>
                  <a:lnTo>
                    <a:pt x="125" y="0"/>
                  </a:lnTo>
                  <a:lnTo>
                    <a:pt x="125" y="13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1"/>
                  </a:lnTo>
                  <a:lnTo>
                    <a:pt x="6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5" name="Freeform 203"/>
            <p:cNvSpPr>
              <a:spLocks/>
            </p:cNvSpPr>
            <p:nvPr/>
          </p:nvSpPr>
          <p:spPr bwMode="auto">
            <a:xfrm>
              <a:off x="5146" y="449"/>
              <a:ext cx="7" cy="4"/>
            </a:xfrm>
            <a:custGeom>
              <a:avLst/>
              <a:gdLst>
                <a:gd name="T0" fmla="*/ 125 w 125"/>
                <a:gd name="T1" fmla="*/ 0 h 68"/>
                <a:gd name="T2" fmla="*/ 125 w 125"/>
                <a:gd name="T3" fmla="*/ 13 h 68"/>
                <a:gd name="T4" fmla="*/ 123 w 125"/>
                <a:gd name="T5" fmla="*/ 25 h 68"/>
                <a:gd name="T6" fmla="*/ 118 w 125"/>
                <a:gd name="T7" fmla="*/ 36 h 68"/>
                <a:gd name="T8" fmla="*/ 111 w 125"/>
                <a:gd name="T9" fmla="*/ 46 h 68"/>
                <a:gd name="T10" fmla="*/ 102 w 125"/>
                <a:gd name="T11" fmla="*/ 55 h 68"/>
                <a:gd name="T12" fmla="*/ 92 w 125"/>
                <a:gd name="T13" fmla="*/ 61 h 68"/>
                <a:gd name="T14" fmla="*/ 80 w 125"/>
                <a:gd name="T15" fmla="*/ 66 h 68"/>
                <a:gd name="T16" fmla="*/ 68 w 125"/>
                <a:gd name="T17" fmla="*/ 68 h 68"/>
                <a:gd name="T18" fmla="*/ 56 w 125"/>
                <a:gd name="T19" fmla="*/ 68 h 68"/>
                <a:gd name="T20" fmla="*/ 43 w 125"/>
                <a:gd name="T21" fmla="*/ 66 h 68"/>
                <a:gd name="T22" fmla="*/ 32 w 125"/>
                <a:gd name="T23" fmla="*/ 61 h 68"/>
                <a:gd name="T24" fmla="*/ 22 w 125"/>
                <a:gd name="T25" fmla="*/ 54 h 68"/>
                <a:gd name="T26" fmla="*/ 13 w 125"/>
                <a:gd name="T27" fmla="*/ 45 h 68"/>
                <a:gd name="T28" fmla="*/ 7 w 125"/>
                <a:gd name="T29" fmla="*/ 35 h 68"/>
                <a:gd name="T30" fmla="*/ 2 w 125"/>
                <a:gd name="T31" fmla="*/ 23 h 68"/>
                <a:gd name="T32" fmla="*/ 0 w 125"/>
                <a:gd name="T33" fmla="*/ 11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5" h="68">
                  <a:moveTo>
                    <a:pt x="125" y="0"/>
                  </a:moveTo>
                  <a:lnTo>
                    <a:pt x="125" y="13"/>
                  </a:lnTo>
                  <a:lnTo>
                    <a:pt x="123" y="25"/>
                  </a:lnTo>
                  <a:lnTo>
                    <a:pt x="118" y="36"/>
                  </a:lnTo>
                  <a:lnTo>
                    <a:pt x="111" y="46"/>
                  </a:lnTo>
                  <a:lnTo>
                    <a:pt x="102" y="55"/>
                  </a:lnTo>
                  <a:lnTo>
                    <a:pt x="92" y="61"/>
                  </a:lnTo>
                  <a:lnTo>
                    <a:pt x="80" y="66"/>
                  </a:lnTo>
                  <a:lnTo>
                    <a:pt x="68" y="68"/>
                  </a:lnTo>
                  <a:lnTo>
                    <a:pt x="56" y="68"/>
                  </a:lnTo>
                  <a:lnTo>
                    <a:pt x="43" y="66"/>
                  </a:lnTo>
                  <a:lnTo>
                    <a:pt x="32" y="61"/>
                  </a:lnTo>
                  <a:lnTo>
                    <a:pt x="22" y="54"/>
                  </a:lnTo>
                  <a:lnTo>
                    <a:pt x="13" y="45"/>
                  </a:lnTo>
                  <a:lnTo>
                    <a:pt x="7" y="35"/>
                  </a:lnTo>
                  <a:lnTo>
                    <a:pt x="2" y="23"/>
                  </a:lnTo>
                  <a:lnTo>
                    <a:pt x="0" y="1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6" name="Freeform 204"/>
            <p:cNvSpPr>
              <a:spLocks/>
            </p:cNvSpPr>
            <p:nvPr/>
          </p:nvSpPr>
          <p:spPr bwMode="auto">
            <a:xfrm>
              <a:off x="5142" y="399"/>
              <a:ext cx="11" cy="50"/>
            </a:xfrm>
            <a:custGeom>
              <a:avLst/>
              <a:gdLst>
                <a:gd name="T0" fmla="*/ 77 w 202"/>
                <a:gd name="T1" fmla="*/ 901 h 901"/>
                <a:gd name="T2" fmla="*/ 140 w 202"/>
                <a:gd name="T3" fmla="*/ 895 h 901"/>
                <a:gd name="T4" fmla="*/ 202 w 202"/>
                <a:gd name="T5" fmla="*/ 890 h 901"/>
                <a:gd name="T6" fmla="*/ 125 w 202"/>
                <a:gd name="T7" fmla="*/ 0 h 901"/>
                <a:gd name="T8" fmla="*/ 63 w 202"/>
                <a:gd name="T9" fmla="*/ 5 h 901"/>
                <a:gd name="T10" fmla="*/ 0 w 202"/>
                <a:gd name="T11" fmla="*/ 10 h 901"/>
                <a:gd name="T12" fmla="*/ 77 w 202"/>
                <a:gd name="T1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901">
                  <a:moveTo>
                    <a:pt x="77" y="901"/>
                  </a:moveTo>
                  <a:lnTo>
                    <a:pt x="140" y="895"/>
                  </a:lnTo>
                  <a:lnTo>
                    <a:pt x="202" y="890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7" y="9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7" name="Freeform 205"/>
            <p:cNvSpPr>
              <a:spLocks/>
            </p:cNvSpPr>
            <p:nvPr/>
          </p:nvSpPr>
          <p:spPr bwMode="auto">
            <a:xfrm>
              <a:off x="5142" y="399"/>
              <a:ext cx="11" cy="50"/>
            </a:xfrm>
            <a:custGeom>
              <a:avLst/>
              <a:gdLst>
                <a:gd name="T0" fmla="*/ 77 w 202"/>
                <a:gd name="T1" fmla="*/ 901 h 901"/>
                <a:gd name="T2" fmla="*/ 140 w 202"/>
                <a:gd name="T3" fmla="*/ 895 h 901"/>
                <a:gd name="T4" fmla="*/ 202 w 202"/>
                <a:gd name="T5" fmla="*/ 890 h 901"/>
                <a:gd name="T6" fmla="*/ 125 w 202"/>
                <a:gd name="T7" fmla="*/ 0 h 901"/>
                <a:gd name="T8" fmla="*/ 63 w 202"/>
                <a:gd name="T9" fmla="*/ 5 h 901"/>
                <a:gd name="T10" fmla="*/ 0 w 202"/>
                <a:gd name="T11" fmla="*/ 10 h 901"/>
                <a:gd name="T12" fmla="*/ 77 w 202"/>
                <a:gd name="T13" fmla="*/ 901 h 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901">
                  <a:moveTo>
                    <a:pt x="77" y="901"/>
                  </a:moveTo>
                  <a:lnTo>
                    <a:pt x="140" y="895"/>
                  </a:lnTo>
                  <a:lnTo>
                    <a:pt x="202" y="890"/>
                  </a:lnTo>
                  <a:lnTo>
                    <a:pt x="125" y="0"/>
                  </a:lnTo>
                  <a:lnTo>
                    <a:pt x="63" y="5"/>
                  </a:lnTo>
                  <a:lnTo>
                    <a:pt x="0" y="10"/>
                  </a:lnTo>
                  <a:lnTo>
                    <a:pt x="77" y="9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8" name="Freeform 206"/>
            <p:cNvSpPr>
              <a:spLocks/>
            </p:cNvSpPr>
            <p:nvPr/>
          </p:nvSpPr>
          <p:spPr bwMode="auto">
            <a:xfrm>
              <a:off x="5145" y="399"/>
              <a:ext cx="4" cy="1"/>
            </a:xfrm>
            <a:custGeom>
              <a:avLst/>
              <a:gdLst>
                <a:gd name="T0" fmla="*/ 0 w 62"/>
                <a:gd name="T1" fmla="*/ 16 h 16"/>
                <a:gd name="T2" fmla="*/ 62 w 62"/>
                <a:gd name="T3" fmla="*/ 11 h 16"/>
                <a:gd name="T4" fmla="*/ 60 w 62"/>
                <a:gd name="T5" fmla="*/ 0 h 16"/>
                <a:gd name="T6" fmla="*/ 0 w 62"/>
                <a:gd name="T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" h="16">
                  <a:moveTo>
                    <a:pt x="0" y="16"/>
                  </a:moveTo>
                  <a:lnTo>
                    <a:pt x="62" y="11"/>
                  </a:lnTo>
                  <a:lnTo>
                    <a:pt x="60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19" name="Line 207"/>
            <p:cNvSpPr>
              <a:spLocks noChangeShapeType="1"/>
            </p:cNvSpPr>
            <p:nvPr/>
          </p:nvSpPr>
          <p:spPr bwMode="auto">
            <a:xfrm flipH="1" flipV="1">
              <a:off x="5148" y="399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0" name="Freeform 208"/>
            <p:cNvSpPr>
              <a:spLocks/>
            </p:cNvSpPr>
            <p:nvPr/>
          </p:nvSpPr>
          <p:spPr bwMode="auto">
            <a:xfrm>
              <a:off x="5129" y="351"/>
              <a:ext cx="19" cy="50"/>
            </a:xfrm>
            <a:custGeom>
              <a:avLst/>
              <a:gdLst>
                <a:gd name="T0" fmla="*/ 230 w 351"/>
                <a:gd name="T1" fmla="*/ 896 h 896"/>
                <a:gd name="T2" fmla="*/ 291 w 351"/>
                <a:gd name="T3" fmla="*/ 880 h 896"/>
                <a:gd name="T4" fmla="*/ 351 w 351"/>
                <a:gd name="T5" fmla="*/ 864 h 896"/>
                <a:gd name="T6" fmla="*/ 122 w 351"/>
                <a:gd name="T7" fmla="*/ 0 h 896"/>
                <a:gd name="T8" fmla="*/ 61 w 351"/>
                <a:gd name="T9" fmla="*/ 16 h 896"/>
                <a:gd name="T10" fmla="*/ 0 w 351"/>
                <a:gd name="T11" fmla="*/ 33 h 896"/>
                <a:gd name="T12" fmla="*/ 230 w 351"/>
                <a:gd name="T13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896">
                  <a:moveTo>
                    <a:pt x="230" y="896"/>
                  </a:moveTo>
                  <a:lnTo>
                    <a:pt x="291" y="880"/>
                  </a:lnTo>
                  <a:lnTo>
                    <a:pt x="351" y="864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3"/>
                  </a:lnTo>
                  <a:lnTo>
                    <a:pt x="230" y="8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1" name="Freeform 209"/>
            <p:cNvSpPr>
              <a:spLocks/>
            </p:cNvSpPr>
            <p:nvPr/>
          </p:nvSpPr>
          <p:spPr bwMode="auto">
            <a:xfrm>
              <a:off x="5129" y="351"/>
              <a:ext cx="19" cy="50"/>
            </a:xfrm>
            <a:custGeom>
              <a:avLst/>
              <a:gdLst>
                <a:gd name="T0" fmla="*/ 230 w 351"/>
                <a:gd name="T1" fmla="*/ 896 h 896"/>
                <a:gd name="T2" fmla="*/ 291 w 351"/>
                <a:gd name="T3" fmla="*/ 880 h 896"/>
                <a:gd name="T4" fmla="*/ 351 w 351"/>
                <a:gd name="T5" fmla="*/ 864 h 896"/>
                <a:gd name="T6" fmla="*/ 122 w 351"/>
                <a:gd name="T7" fmla="*/ 0 h 896"/>
                <a:gd name="T8" fmla="*/ 61 w 351"/>
                <a:gd name="T9" fmla="*/ 16 h 896"/>
                <a:gd name="T10" fmla="*/ 0 w 351"/>
                <a:gd name="T11" fmla="*/ 33 h 896"/>
                <a:gd name="T12" fmla="*/ 230 w 351"/>
                <a:gd name="T13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1" h="896">
                  <a:moveTo>
                    <a:pt x="230" y="896"/>
                  </a:moveTo>
                  <a:lnTo>
                    <a:pt x="291" y="880"/>
                  </a:lnTo>
                  <a:lnTo>
                    <a:pt x="351" y="864"/>
                  </a:lnTo>
                  <a:lnTo>
                    <a:pt x="122" y="0"/>
                  </a:lnTo>
                  <a:lnTo>
                    <a:pt x="61" y="16"/>
                  </a:lnTo>
                  <a:lnTo>
                    <a:pt x="0" y="33"/>
                  </a:lnTo>
                  <a:lnTo>
                    <a:pt x="230" y="89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2" name="Freeform 210"/>
            <p:cNvSpPr>
              <a:spLocks/>
            </p:cNvSpPr>
            <p:nvPr/>
          </p:nvSpPr>
          <p:spPr bwMode="auto">
            <a:xfrm>
              <a:off x="5132" y="350"/>
              <a:ext cx="4" cy="2"/>
            </a:xfrm>
            <a:custGeom>
              <a:avLst/>
              <a:gdLst>
                <a:gd name="T0" fmla="*/ 0 w 61"/>
                <a:gd name="T1" fmla="*/ 26 h 26"/>
                <a:gd name="T2" fmla="*/ 61 w 61"/>
                <a:gd name="T3" fmla="*/ 10 h 26"/>
                <a:gd name="T4" fmla="*/ 58 w 61"/>
                <a:gd name="T5" fmla="*/ 0 h 26"/>
                <a:gd name="T6" fmla="*/ 0 w 61"/>
                <a:gd name="T7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26">
                  <a:moveTo>
                    <a:pt x="0" y="26"/>
                  </a:moveTo>
                  <a:lnTo>
                    <a:pt x="61" y="10"/>
                  </a:lnTo>
                  <a:lnTo>
                    <a:pt x="58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3" name="Line 211"/>
            <p:cNvSpPr>
              <a:spLocks noChangeShapeType="1"/>
            </p:cNvSpPr>
            <p:nvPr/>
          </p:nvSpPr>
          <p:spPr bwMode="auto">
            <a:xfrm flipH="1" flipV="1">
              <a:off x="5136" y="350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4" name="Freeform 212"/>
            <p:cNvSpPr>
              <a:spLocks/>
            </p:cNvSpPr>
            <p:nvPr/>
          </p:nvSpPr>
          <p:spPr bwMode="auto">
            <a:xfrm>
              <a:off x="5108" y="305"/>
              <a:ext cx="28" cy="48"/>
            </a:xfrm>
            <a:custGeom>
              <a:avLst/>
              <a:gdLst>
                <a:gd name="T0" fmla="*/ 375 w 491"/>
                <a:gd name="T1" fmla="*/ 865 h 865"/>
                <a:gd name="T2" fmla="*/ 433 w 491"/>
                <a:gd name="T3" fmla="*/ 838 h 865"/>
                <a:gd name="T4" fmla="*/ 491 w 491"/>
                <a:gd name="T5" fmla="*/ 812 h 865"/>
                <a:gd name="T6" fmla="*/ 115 w 491"/>
                <a:gd name="T7" fmla="*/ 0 h 865"/>
                <a:gd name="T8" fmla="*/ 58 w 491"/>
                <a:gd name="T9" fmla="*/ 26 h 865"/>
                <a:gd name="T10" fmla="*/ 0 w 491"/>
                <a:gd name="T11" fmla="*/ 52 h 865"/>
                <a:gd name="T12" fmla="*/ 375 w 491"/>
                <a:gd name="T13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865">
                  <a:moveTo>
                    <a:pt x="375" y="865"/>
                  </a:moveTo>
                  <a:lnTo>
                    <a:pt x="433" y="838"/>
                  </a:lnTo>
                  <a:lnTo>
                    <a:pt x="491" y="812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75" y="8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5" name="Freeform 213"/>
            <p:cNvSpPr>
              <a:spLocks/>
            </p:cNvSpPr>
            <p:nvPr/>
          </p:nvSpPr>
          <p:spPr bwMode="auto">
            <a:xfrm>
              <a:off x="5108" y="305"/>
              <a:ext cx="28" cy="48"/>
            </a:xfrm>
            <a:custGeom>
              <a:avLst/>
              <a:gdLst>
                <a:gd name="T0" fmla="*/ 375 w 491"/>
                <a:gd name="T1" fmla="*/ 865 h 865"/>
                <a:gd name="T2" fmla="*/ 433 w 491"/>
                <a:gd name="T3" fmla="*/ 838 h 865"/>
                <a:gd name="T4" fmla="*/ 491 w 491"/>
                <a:gd name="T5" fmla="*/ 812 h 865"/>
                <a:gd name="T6" fmla="*/ 115 w 491"/>
                <a:gd name="T7" fmla="*/ 0 h 865"/>
                <a:gd name="T8" fmla="*/ 58 w 491"/>
                <a:gd name="T9" fmla="*/ 26 h 865"/>
                <a:gd name="T10" fmla="*/ 0 w 491"/>
                <a:gd name="T11" fmla="*/ 52 h 865"/>
                <a:gd name="T12" fmla="*/ 375 w 491"/>
                <a:gd name="T13" fmla="*/ 865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1" h="865">
                  <a:moveTo>
                    <a:pt x="375" y="865"/>
                  </a:moveTo>
                  <a:lnTo>
                    <a:pt x="433" y="838"/>
                  </a:lnTo>
                  <a:lnTo>
                    <a:pt x="491" y="812"/>
                  </a:lnTo>
                  <a:lnTo>
                    <a:pt x="115" y="0"/>
                  </a:lnTo>
                  <a:lnTo>
                    <a:pt x="58" y="26"/>
                  </a:lnTo>
                  <a:lnTo>
                    <a:pt x="0" y="52"/>
                  </a:lnTo>
                  <a:lnTo>
                    <a:pt x="375" y="86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6" name="Freeform 214"/>
            <p:cNvSpPr>
              <a:spLocks/>
            </p:cNvSpPr>
            <p:nvPr/>
          </p:nvSpPr>
          <p:spPr bwMode="auto">
            <a:xfrm>
              <a:off x="5111" y="304"/>
              <a:ext cx="4" cy="3"/>
            </a:xfrm>
            <a:custGeom>
              <a:avLst/>
              <a:gdLst>
                <a:gd name="T0" fmla="*/ 0 w 57"/>
                <a:gd name="T1" fmla="*/ 36 h 36"/>
                <a:gd name="T2" fmla="*/ 57 w 57"/>
                <a:gd name="T3" fmla="*/ 10 h 36"/>
                <a:gd name="T4" fmla="*/ 51 w 57"/>
                <a:gd name="T5" fmla="*/ 0 h 36"/>
                <a:gd name="T6" fmla="*/ 0 w 57"/>
                <a:gd name="T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36">
                  <a:moveTo>
                    <a:pt x="0" y="36"/>
                  </a:moveTo>
                  <a:lnTo>
                    <a:pt x="57" y="10"/>
                  </a:lnTo>
                  <a:lnTo>
                    <a:pt x="51" y="0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7" name="Line 215"/>
            <p:cNvSpPr>
              <a:spLocks noChangeShapeType="1"/>
            </p:cNvSpPr>
            <p:nvPr/>
          </p:nvSpPr>
          <p:spPr bwMode="auto">
            <a:xfrm flipH="1" flipV="1">
              <a:off x="5114" y="30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8" name="Freeform 216"/>
            <p:cNvSpPr>
              <a:spLocks/>
            </p:cNvSpPr>
            <p:nvPr/>
          </p:nvSpPr>
          <p:spPr bwMode="auto">
            <a:xfrm>
              <a:off x="5080" y="264"/>
              <a:ext cx="34" cy="45"/>
            </a:xfrm>
            <a:custGeom>
              <a:avLst/>
              <a:gdLst>
                <a:gd name="T0" fmla="*/ 509 w 612"/>
                <a:gd name="T1" fmla="*/ 807 h 807"/>
                <a:gd name="T2" fmla="*/ 561 w 612"/>
                <a:gd name="T3" fmla="*/ 771 h 807"/>
                <a:gd name="T4" fmla="*/ 612 w 612"/>
                <a:gd name="T5" fmla="*/ 735 h 807"/>
                <a:gd name="T6" fmla="*/ 104 w 612"/>
                <a:gd name="T7" fmla="*/ 0 h 807"/>
                <a:gd name="T8" fmla="*/ 52 w 612"/>
                <a:gd name="T9" fmla="*/ 37 h 807"/>
                <a:gd name="T10" fmla="*/ 0 w 612"/>
                <a:gd name="T11" fmla="*/ 73 h 807"/>
                <a:gd name="T12" fmla="*/ 509 w 612"/>
                <a:gd name="T13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807">
                  <a:moveTo>
                    <a:pt x="509" y="807"/>
                  </a:moveTo>
                  <a:lnTo>
                    <a:pt x="561" y="771"/>
                  </a:lnTo>
                  <a:lnTo>
                    <a:pt x="612" y="735"/>
                  </a:lnTo>
                  <a:lnTo>
                    <a:pt x="104" y="0"/>
                  </a:lnTo>
                  <a:lnTo>
                    <a:pt x="52" y="37"/>
                  </a:lnTo>
                  <a:lnTo>
                    <a:pt x="0" y="73"/>
                  </a:lnTo>
                  <a:lnTo>
                    <a:pt x="509" y="8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29" name="Freeform 217"/>
            <p:cNvSpPr>
              <a:spLocks/>
            </p:cNvSpPr>
            <p:nvPr/>
          </p:nvSpPr>
          <p:spPr bwMode="auto">
            <a:xfrm>
              <a:off x="5080" y="264"/>
              <a:ext cx="34" cy="45"/>
            </a:xfrm>
            <a:custGeom>
              <a:avLst/>
              <a:gdLst>
                <a:gd name="T0" fmla="*/ 509 w 612"/>
                <a:gd name="T1" fmla="*/ 807 h 807"/>
                <a:gd name="T2" fmla="*/ 561 w 612"/>
                <a:gd name="T3" fmla="*/ 771 h 807"/>
                <a:gd name="T4" fmla="*/ 612 w 612"/>
                <a:gd name="T5" fmla="*/ 735 h 807"/>
                <a:gd name="T6" fmla="*/ 104 w 612"/>
                <a:gd name="T7" fmla="*/ 0 h 807"/>
                <a:gd name="T8" fmla="*/ 52 w 612"/>
                <a:gd name="T9" fmla="*/ 37 h 807"/>
                <a:gd name="T10" fmla="*/ 0 w 612"/>
                <a:gd name="T11" fmla="*/ 73 h 807"/>
                <a:gd name="T12" fmla="*/ 509 w 612"/>
                <a:gd name="T13" fmla="*/ 807 h 8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807">
                  <a:moveTo>
                    <a:pt x="509" y="807"/>
                  </a:moveTo>
                  <a:lnTo>
                    <a:pt x="561" y="771"/>
                  </a:lnTo>
                  <a:lnTo>
                    <a:pt x="612" y="735"/>
                  </a:lnTo>
                  <a:lnTo>
                    <a:pt x="104" y="0"/>
                  </a:lnTo>
                  <a:lnTo>
                    <a:pt x="52" y="37"/>
                  </a:lnTo>
                  <a:lnTo>
                    <a:pt x="0" y="73"/>
                  </a:lnTo>
                  <a:lnTo>
                    <a:pt x="509" y="80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0" name="Freeform 218"/>
            <p:cNvSpPr>
              <a:spLocks/>
            </p:cNvSpPr>
            <p:nvPr/>
          </p:nvSpPr>
          <p:spPr bwMode="auto">
            <a:xfrm>
              <a:off x="5083" y="263"/>
              <a:ext cx="3" cy="3"/>
            </a:xfrm>
            <a:custGeom>
              <a:avLst/>
              <a:gdLst>
                <a:gd name="T0" fmla="*/ 0 w 52"/>
                <a:gd name="T1" fmla="*/ 45 h 45"/>
                <a:gd name="T2" fmla="*/ 52 w 52"/>
                <a:gd name="T3" fmla="*/ 8 h 45"/>
                <a:gd name="T4" fmla="*/ 45 w 52"/>
                <a:gd name="T5" fmla="*/ 0 h 45"/>
                <a:gd name="T6" fmla="*/ 0 w 52"/>
                <a:gd name="T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2" h="45">
                  <a:moveTo>
                    <a:pt x="0" y="45"/>
                  </a:moveTo>
                  <a:lnTo>
                    <a:pt x="52" y="8"/>
                  </a:lnTo>
                  <a:lnTo>
                    <a:pt x="45" y="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1" name="Line 219"/>
            <p:cNvSpPr>
              <a:spLocks noChangeShapeType="1"/>
            </p:cNvSpPr>
            <p:nvPr/>
          </p:nvSpPr>
          <p:spPr bwMode="auto">
            <a:xfrm flipH="1" flipV="1">
              <a:off x="5086" y="2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2" name="Freeform 220"/>
            <p:cNvSpPr>
              <a:spLocks/>
            </p:cNvSpPr>
            <p:nvPr/>
          </p:nvSpPr>
          <p:spPr bwMode="auto">
            <a:xfrm>
              <a:off x="5046" y="228"/>
              <a:ext cx="40" cy="40"/>
            </a:xfrm>
            <a:custGeom>
              <a:avLst/>
              <a:gdLst>
                <a:gd name="T0" fmla="*/ 627 w 718"/>
                <a:gd name="T1" fmla="*/ 725 h 725"/>
                <a:gd name="T2" fmla="*/ 673 w 718"/>
                <a:gd name="T3" fmla="*/ 681 h 725"/>
                <a:gd name="T4" fmla="*/ 718 w 718"/>
                <a:gd name="T5" fmla="*/ 636 h 725"/>
                <a:gd name="T6" fmla="*/ 91 w 718"/>
                <a:gd name="T7" fmla="*/ 0 h 725"/>
                <a:gd name="T8" fmla="*/ 46 w 718"/>
                <a:gd name="T9" fmla="*/ 44 h 725"/>
                <a:gd name="T10" fmla="*/ 0 w 718"/>
                <a:gd name="T11" fmla="*/ 89 h 725"/>
                <a:gd name="T12" fmla="*/ 627 w 71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8" h="725">
                  <a:moveTo>
                    <a:pt x="627" y="725"/>
                  </a:moveTo>
                  <a:lnTo>
                    <a:pt x="673" y="681"/>
                  </a:lnTo>
                  <a:lnTo>
                    <a:pt x="718" y="636"/>
                  </a:lnTo>
                  <a:lnTo>
                    <a:pt x="91" y="0"/>
                  </a:lnTo>
                  <a:lnTo>
                    <a:pt x="46" y="44"/>
                  </a:lnTo>
                  <a:lnTo>
                    <a:pt x="0" y="89"/>
                  </a:lnTo>
                  <a:lnTo>
                    <a:pt x="627" y="7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3" name="Freeform 221"/>
            <p:cNvSpPr>
              <a:spLocks/>
            </p:cNvSpPr>
            <p:nvPr/>
          </p:nvSpPr>
          <p:spPr bwMode="auto">
            <a:xfrm>
              <a:off x="5046" y="228"/>
              <a:ext cx="40" cy="40"/>
            </a:xfrm>
            <a:custGeom>
              <a:avLst/>
              <a:gdLst>
                <a:gd name="T0" fmla="*/ 627 w 718"/>
                <a:gd name="T1" fmla="*/ 725 h 725"/>
                <a:gd name="T2" fmla="*/ 673 w 718"/>
                <a:gd name="T3" fmla="*/ 681 h 725"/>
                <a:gd name="T4" fmla="*/ 718 w 718"/>
                <a:gd name="T5" fmla="*/ 636 h 725"/>
                <a:gd name="T6" fmla="*/ 91 w 718"/>
                <a:gd name="T7" fmla="*/ 0 h 725"/>
                <a:gd name="T8" fmla="*/ 46 w 718"/>
                <a:gd name="T9" fmla="*/ 44 h 725"/>
                <a:gd name="T10" fmla="*/ 0 w 718"/>
                <a:gd name="T11" fmla="*/ 89 h 725"/>
                <a:gd name="T12" fmla="*/ 627 w 718"/>
                <a:gd name="T13" fmla="*/ 725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8" h="725">
                  <a:moveTo>
                    <a:pt x="627" y="725"/>
                  </a:moveTo>
                  <a:lnTo>
                    <a:pt x="673" y="681"/>
                  </a:lnTo>
                  <a:lnTo>
                    <a:pt x="718" y="636"/>
                  </a:lnTo>
                  <a:lnTo>
                    <a:pt x="91" y="0"/>
                  </a:lnTo>
                  <a:lnTo>
                    <a:pt x="46" y="44"/>
                  </a:lnTo>
                  <a:lnTo>
                    <a:pt x="0" y="89"/>
                  </a:lnTo>
                  <a:lnTo>
                    <a:pt x="627" y="7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4" name="Freeform 222"/>
            <p:cNvSpPr>
              <a:spLocks/>
            </p:cNvSpPr>
            <p:nvPr/>
          </p:nvSpPr>
          <p:spPr bwMode="auto">
            <a:xfrm>
              <a:off x="5048" y="227"/>
              <a:ext cx="3" cy="3"/>
            </a:xfrm>
            <a:custGeom>
              <a:avLst/>
              <a:gdLst>
                <a:gd name="T0" fmla="*/ 0 w 45"/>
                <a:gd name="T1" fmla="*/ 51 h 51"/>
                <a:gd name="T2" fmla="*/ 45 w 45"/>
                <a:gd name="T3" fmla="*/ 7 h 51"/>
                <a:gd name="T4" fmla="*/ 36 w 45"/>
                <a:gd name="T5" fmla="*/ 0 h 51"/>
                <a:gd name="T6" fmla="*/ 0 w 45"/>
                <a:gd name="T7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1">
                  <a:moveTo>
                    <a:pt x="0" y="51"/>
                  </a:moveTo>
                  <a:lnTo>
                    <a:pt x="45" y="7"/>
                  </a:lnTo>
                  <a:lnTo>
                    <a:pt x="36" y="0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5" name="Line 223"/>
            <p:cNvSpPr>
              <a:spLocks noChangeShapeType="1"/>
            </p:cNvSpPr>
            <p:nvPr/>
          </p:nvSpPr>
          <p:spPr bwMode="auto">
            <a:xfrm flipH="1" flipV="1">
              <a:off x="5050" y="22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6" name="Freeform 224"/>
            <p:cNvSpPr>
              <a:spLocks/>
            </p:cNvSpPr>
            <p:nvPr/>
          </p:nvSpPr>
          <p:spPr bwMode="auto">
            <a:xfrm>
              <a:off x="5006" y="199"/>
              <a:ext cx="44" cy="34"/>
            </a:xfrm>
            <a:custGeom>
              <a:avLst/>
              <a:gdLst>
                <a:gd name="T0" fmla="*/ 728 w 801"/>
                <a:gd name="T1" fmla="*/ 621 h 621"/>
                <a:gd name="T2" fmla="*/ 765 w 801"/>
                <a:gd name="T3" fmla="*/ 569 h 621"/>
                <a:gd name="T4" fmla="*/ 801 w 801"/>
                <a:gd name="T5" fmla="*/ 518 h 621"/>
                <a:gd name="T6" fmla="*/ 73 w 801"/>
                <a:gd name="T7" fmla="*/ 0 h 621"/>
                <a:gd name="T8" fmla="*/ 36 w 801"/>
                <a:gd name="T9" fmla="*/ 51 h 621"/>
                <a:gd name="T10" fmla="*/ 0 w 801"/>
                <a:gd name="T11" fmla="*/ 103 h 621"/>
                <a:gd name="T12" fmla="*/ 728 w 801"/>
                <a:gd name="T13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1" h="621">
                  <a:moveTo>
                    <a:pt x="728" y="621"/>
                  </a:moveTo>
                  <a:lnTo>
                    <a:pt x="765" y="569"/>
                  </a:lnTo>
                  <a:lnTo>
                    <a:pt x="801" y="518"/>
                  </a:lnTo>
                  <a:lnTo>
                    <a:pt x="73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28" y="6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7" name="Freeform 225"/>
            <p:cNvSpPr>
              <a:spLocks/>
            </p:cNvSpPr>
            <p:nvPr/>
          </p:nvSpPr>
          <p:spPr bwMode="auto">
            <a:xfrm>
              <a:off x="5006" y="199"/>
              <a:ext cx="44" cy="34"/>
            </a:xfrm>
            <a:custGeom>
              <a:avLst/>
              <a:gdLst>
                <a:gd name="T0" fmla="*/ 728 w 801"/>
                <a:gd name="T1" fmla="*/ 621 h 621"/>
                <a:gd name="T2" fmla="*/ 765 w 801"/>
                <a:gd name="T3" fmla="*/ 569 h 621"/>
                <a:gd name="T4" fmla="*/ 801 w 801"/>
                <a:gd name="T5" fmla="*/ 518 h 621"/>
                <a:gd name="T6" fmla="*/ 73 w 801"/>
                <a:gd name="T7" fmla="*/ 0 h 621"/>
                <a:gd name="T8" fmla="*/ 36 w 801"/>
                <a:gd name="T9" fmla="*/ 51 h 621"/>
                <a:gd name="T10" fmla="*/ 0 w 801"/>
                <a:gd name="T11" fmla="*/ 103 h 621"/>
                <a:gd name="T12" fmla="*/ 728 w 801"/>
                <a:gd name="T13" fmla="*/ 62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1" h="621">
                  <a:moveTo>
                    <a:pt x="728" y="621"/>
                  </a:moveTo>
                  <a:lnTo>
                    <a:pt x="765" y="569"/>
                  </a:lnTo>
                  <a:lnTo>
                    <a:pt x="801" y="518"/>
                  </a:lnTo>
                  <a:lnTo>
                    <a:pt x="73" y="0"/>
                  </a:lnTo>
                  <a:lnTo>
                    <a:pt x="36" y="51"/>
                  </a:lnTo>
                  <a:lnTo>
                    <a:pt x="0" y="103"/>
                  </a:lnTo>
                  <a:lnTo>
                    <a:pt x="728" y="6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8" name="Freeform 226"/>
            <p:cNvSpPr>
              <a:spLocks/>
            </p:cNvSpPr>
            <p:nvPr/>
          </p:nvSpPr>
          <p:spPr bwMode="auto">
            <a:xfrm>
              <a:off x="5008" y="198"/>
              <a:ext cx="2" cy="4"/>
            </a:xfrm>
            <a:custGeom>
              <a:avLst/>
              <a:gdLst>
                <a:gd name="T0" fmla="*/ 0 w 37"/>
                <a:gd name="T1" fmla="*/ 56 h 56"/>
                <a:gd name="T2" fmla="*/ 37 w 37"/>
                <a:gd name="T3" fmla="*/ 5 h 56"/>
                <a:gd name="T4" fmla="*/ 28 w 37"/>
                <a:gd name="T5" fmla="*/ 0 h 56"/>
                <a:gd name="T6" fmla="*/ 0 w 37"/>
                <a:gd name="T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56">
                  <a:moveTo>
                    <a:pt x="0" y="56"/>
                  </a:moveTo>
                  <a:lnTo>
                    <a:pt x="37" y="5"/>
                  </a:lnTo>
                  <a:lnTo>
                    <a:pt x="28" y="0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39" name="Line 227"/>
            <p:cNvSpPr>
              <a:spLocks noChangeShapeType="1"/>
            </p:cNvSpPr>
            <p:nvPr/>
          </p:nvSpPr>
          <p:spPr bwMode="auto">
            <a:xfrm flipH="1" flipV="1">
              <a:off x="5009" y="19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0" name="Freeform 228"/>
            <p:cNvSpPr>
              <a:spLocks/>
            </p:cNvSpPr>
            <p:nvPr/>
          </p:nvSpPr>
          <p:spPr bwMode="auto">
            <a:xfrm>
              <a:off x="4962" y="177"/>
              <a:ext cx="47" cy="28"/>
            </a:xfrm>
            <a:custGeom>
              <a:avLst/>
              <a:gdLst>
                <a:gd name="T0" fmla="*/ 806 w 861"/>
                <a:gd name="T1" fmla="*/ 499 h 499"/>
                <a:gd name="T2" fmla="*/ 833 w 861"/>
                <a:gd name="T3" fmla="*/ 442 h 499"/>
                <a:gd name="T4" fmla="*/ 861 w 861"/>
                <a:gd name="T5" fmla="*/ 386 h 499"/>
                <a:gd name="T6" fmla="*/ 54 w 861"/>
                <a:gd name="T7" fmla="*/ 0 h 499"/>
                <a:gd name="T8" fmla="*/ 27 w 861"/>
                <a:gd name="T9" fmla="*/ 57 h 499"/>
                <a:gd name="T10" fmla="*/ 0 w 861"/>
                <a:gd name="T11" fmla="*/ 114 h 499"/>
                <a:gd name="T12" fmla="*/ 806 w 861"/>
                <a:gd name="T13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99">
                  <a:moveTo>
                    <a:pt x="806" y="499"/>
                  </a:moveTo>
                  <a:lnTo>
                    <a:pt x="833" y="442"/>
                  </a:lnTo>
                  <a:lnTo>
                    <a:pt x="861" y="386"/>
                  </a:lnTo>
                  <a:lnTo>
                    <a:pt x="54" y="0"/>
                  </a:lnTo>
                  <a:lnTo>
                    <a:pt x="27" y="57"/>
                  </a:lnTo>
                  <a:lnTo>
                    <a:pt x="0" y="114"/>
                  </a:lnTo>
                  <a:lnTo>
                    <a:pt x="806" y="49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1" name="Freeform 229"/>
            <p:cNvSpPr>
              <a:spLocks/>
            </p:cNvSpPr>
            <p:nvPr/>
          </p:nvSpPr>
          <p:spPr bwMode="auto">
            <a:xfrm>
              <a:off x="4962" y="177"/>
              <a:ext cx="47" cy="28"/>
            </a:xfrm>
            <a:custGeom>
              <a:avLst/>
              <a:gdLst>
                <a:gd name="T0" fmla="*/ 806 w 861"/>
                <a:gd name="T1" fmla="*/ 499 h 499"/>
                <a:gd name="T2" fmla="*/ 833 w 861"/>
                <a:gd name="T3" fmla="*/ 442 h 499"/>
                <a:gd name="T4" fmla="*/ 861 w 861"/>
                <a:gd name="T5" fmla="*/ 386 h 499"/>
                <a:gd name="T6" fmla="*/ 54 w 861"/>
                <a:gd name="T7" fmla="*/ 0 h 499"/>
                <a:gd name="T8" fmla="*/ 27 w 861"/>
                <a:gd name="T9" fmla="*/ 57 h 499"/>
                <a:gd name="T10" fmla="*/ 0 w 861"/>
                <a:gd name="T11" fmla="*/ 114 h 499"/>
                <a:gd name="T12" fmla="*/ 806 w 861"/>
                <a:gd name="T13" fmla="*/ 499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99">
                  <a:moveTo>
                    <a:pt x="806" y="499"/>
                  </a:moveTo>
                  <a:lnTo>
                    <a:pt x="833" y="442"/>
                  </a:lnTo>
                  <a:lnTo>
                    <a:pt x="861" y="386"/>
                  </a:lnTo>
                  <a:lnTo>
                    <a:pt x="54" y="0"/>
                  </a:lnTo>
                  <a:lnTo>
                    <a:pt x="27" y="57"/>
                  </a:lnTo>
                  <a:lnTo>
                    <a:pt x="0" y="114"/>
                  </a:lnTo>
                  <a:lnTo>
                    <a:pt x="806" y="49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2" name="Freeform 230"/>
            <p:cNvSpPr>
              <a:spLocks/>
            </p:cNvSpPr>
            <p:nvPr/>
          </p:nvSpPr>
          <p:spPr bwMode="auto">
            <a:xfrm>
              <a:off x="4963" y="177"/>
              <a:ext cx="2" cy="3"/>
            </a:xfrm>
            <a:custGeom>
              <a:avLst/>
              <a:gdLst>
                <a:gd name="T0" fmla="*/ 0 w 27"/>
                <a:gd name="T1" fmla="*/ 61 h 61"/>
                <a:gd name="T2" fmla="*/ 27 w 27"/>
                <a:gd name="T3" fmla="*/ 4 h 61"/>
                <a:gd name="T4" fmla="*/ 17 w 27"/>
                <a:gd name="T5" fmla="*/ 0 h 61"/>
                <a:gd name="T6" fmla="*/ 0 w 27"/>
                <a:gd name="T7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61">
                  <a:moveTo>
                    <a:pt x="0" y="61"/>
                  </a:moveTo>
                  <a:lnTo>
                    <a:pt x="27" y="4"/>
                  </a:lnTo>
                  <a:lnTo>
                    <a:pt x="17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3" name="Line 231"/>
            <p:cNvSpPr>
              <a:spLocks noChangeShapeType="1"/>
            </p:cNvSpPr>
            <p:nvPr/>
          </p:nvSpPr>
          <p:spPr bwMode="auto">
            <a:xfrm flipH="1" flipV="1">
              <a:off x="4964" y="177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4" name="Freeform 232"/>
            <p:cNvSpPr>
              <a:spLocks/>
            </p:cNvSpPr>
            <p:nvPr/>
          </p:nvSpPr>
          <p:spPr bwMode="auto">
            <a:xfrm>
              <a:off x="4914" y="163"/>
              <a:ext cx="50" cy="21"/>
            </a:xfrm>
            <a:custGeom>
              <a:avLst/>
              <a:gdLst>
                <a:gd name="T0" fmla="*/ 860 w 894"/>
                <a:gd name="T1" fmla="*/ 362 h 362"/>
                <a:gd name="T2" fmla="*/ 877 w 894"/>
                <a:gd name="T3" fmla="*/ 301 h 362"/>
                <a:gd name="T4" fmla="*/ 894 w 894"/>
                <a:gd name="T5" fmla="*/ 240 h 362"/>
                <a:gd name="T6" fmla="*/ 34 w 894"/>
                <a:gd name="T7" fmla="*/ 0 h 362"/>
                <a:gd name="T8" fmla="*/ 17 w 894"/>
                <a:gd name="T9" fmla="*/ 60 h 362"/>
                <a:gd name="T10" fmla="*/ 0 w 894"/>
                <a:gd name="T11" fmla="*/ 121 h 362"/>
                <a:gd name="T12" fmla="*/ 860 w 894"/>
                <a:gd name="T1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362">
                  <a:moveTo>
                    <a:pt x="860" y="362"/>
                  </a:moveTo>
                  <a:lnTo>
                    <a:pt x="877" y="301"/>
                  </a:lnTo>
                  <a:lnTo>
                    <a:pt x="894" y="240"/>
                  </a:lnTo>
                  <a:lnTo>
                    <a:pt x="34" y="0"/>
                  </a:lnTo>
                  <a:lnTo>
                    <a:pt x="17" y="60"/>
                  </a:lnTo>
                  <a:lnTo>
                    <a:pt x="0" y="121"/>
                  </a:lnTo>
                  <a:lnTo>
                    <a:pt x="860" y="3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5" name="Freeform 233"/>
            <p:cNvSpPr>
              <a:spLocks/>
            </p:cNvSpPr>
            <p:nvPr/>
          </p:nvSpPr>
          <p:spPr bwMode="auto">
            <a:xfrm>
              <a:off x="4914" y="163"/>
              <a:ext cx="50" cy="21"/>
            </a:xfrm>
            <a:custGeom>
              <a:avLst/>
              <a:gdLst>
                <a:gd name="T0" fmla="*/ 860 w 894"/>
                <a:gd name="T1" fmla="*/ 362 h 362"/>
                <a:gd name="T2" fmla="*/ 877 w 894"/>
                <a:gd name="T3" fmla="*/ 301 h 362"/>
                <a:gd name="T4" fmla="*/ 894 w 894"/>
                <a:gd name="T5" fmla="*/ 240 h 362"/>
                <a:gd name="T6" fmla="*/ 34 w 894"/>
                <a:gd name="T7" fmla="*/ 0 h 362"/>
                <a:gd name="T8" fmla="*/ 17 w 894"/>
                <a:gd name="T9" fmla="*/ 60 h 362"/>
                <a:gd name="T10" fmla="*/ 0 w 894"/>
                <a:gd name="T11" fmla="*/ 121 h 362"/>
                <a:gd name="T12" fmla="*/ 860 w 894"/>
                <a:gd name="T13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4" h="362">
                  <a:moveTo>
                    <a:pt x="860" y="362"/>
                  </a:moveTo>
                  <a:lnTo>
                    <a:pt x="877" y="301"/>
                  </a:lnTo>
                  <a:lnTo>
                    <a:pt x="894" y="240"/>
                  </a:lnTo>
                  <a:lnTo>
                    <a:pt x="34" y="0"/>
                  </a:lnTo>
                  <a:lnTo>
                    <a:pt x="17" y="60"/>
                  </a:lnTo>
                  <a:lnTo>
                    <a:pt x="0" y="121"/>
                  </a:lnTo>
                  <a:lnTo>
                    <a:pt x="860" y="36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6" name="Freeform 234"/>
            <p:cNvSpPr>
              <a:spLocks/>
            </p:cNvSpPr>
            <p:nvPr/>
          </p:nvSpPr>
          <p:spPr bwMode="auto">
            <a:xfrm>
              <a:off x="4915" y="163"/>
              <a:ext cx="1" cy="4"/>
            </a:xfrm>
            <a:custGeom>
              <a:avLst/>
              <a:gdLst>
                <a:gd name="T0" fmla="*/ 0 w 17"/>
                <a:gd name="T1" fmla="*/ 62 h 62"/>
                <a:gd name="T2" fmla="*/ 17 w 17"/>
                <a:gd name="T3" fmla="*/ 2 h 62"/>
                <a:gd name="T4" fmla="*/ 6 w 17"/>
                <a:gd name="T5" fmla="*/ 0 h 62"/>
                <a:gd name="T6" fmla="*/ 0 w 17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62">
                  <a:moveTo>
                    <a:pt x="0" y="62"/>
                  </a:moveTo>
                  <a:lnTo>
                    <a:pt x="17" y="2"/>
                  </a:lnTo>
                  <a:lnTo>
                    <a:pt x="6" y="0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7" name="Line 235"/>
            <p:cNvSpPr>
              <a:spLocks noChangeShapeType="1"/>
            </p:cNvSpPr>
            <p:nvPr/>
          </p:nvSpPr>
          <p:spPr bwMode="auto">
            <a:xfrm flipH="1" flipV="1">
              <a:off x="4916" y="163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8" name="Freeform 236"/>
            <p:cNvSpPr>
              <a:spLocks/>
            </p:cNvSpPr>
            <p:nvPr/>
          </p:nvSpPr>
          <p:spPr bwMode="auto">
            <a:xfrm>
              <a:off x="4866" y="158"/>
              <a:ext cx="50" cy="12"/>
            </a:xfrm>
            <a:custGeom>
              <a:avLst/>
              <a:gdLst>
                <a:gd name="T0" fmla="*/ 889 w 901"/>
                <a:gd name="T1" fmla="*/ 213 h 213"/>
                <a:gd name="T2" fmla="*/ 895 w 901"/>
                <a:gd name="T3" fmla="*/ 150 h 213"/>
                <a:gd name="T4" fmla="*/ 901 w 901"/>
                <a:gd name="T5" fmla="*/ 88 h 213"/>
                <a:gd name="T6" fmla="*/ 12 w 901"/>
                <a:gd name="T7" fmla="*/ 0 h 213"/>
                <a:gd name="T8" fmla="*/ 6 w 901"/>
                <a:gd name="T9" fmla="*/ 62 h 213"/>
                <a:gd name="T10" fmla="*/ 0 w 901"/>
                <a:gd name="T11" fmla="*/ 125 h 213"/>
                <a:gd name="T12" fmla="*/ 889 w 901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213">
                  <a:moveTo>
                    <a:pt x="889" y="213"/>
                  </a:moveTo>
                  <a:lnTo>
                    <a:pt x="895" y="150"/>
                  </a:lnTo>
                  <a:lnTo>
                    <a:pt x="901" y="88"/>
                  </a:lnTo>
                  <a:lnTo>
                    <a:pt x="12" y="0"/>
                  </a:lnTo>
                  <a:lnTo>
                    <a:pt x="6" y="62"/>
                  </a:lnTo>
                  <a:lnTo>
                    <a:pt x="0" y="125"/>
                  </a:lnTo>
                  <a:lnTo>
                    <a:pt x="889" y="2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49" name="Freeform 237"/>
            <p:cNvSpPr>
              <a:spLocks/>
            </p:cNvSpPr>
            <p:nvPr/>
          </p:nvSpPr>
          <p:spPr bwMode="auto">
            <a:xfrm>
              <a:off x="4866" y="158"/>
              <a:ext cx="50" cy="12"/>
            </a:xfrm>
            <a:custGeom>
              <a:avLst/>
              <a:gdLst>
                <a:gd name="T0" fmla="*/ 889 w 901"/>
                <a:gd name="T1" fmla="*/ 213 h 213"/>
                <a:gd name="T2" fmla="*/ 895 w 901"/>
                <a:gd name="T3" fmla="*/ 150 h 213"/>
                <a:gd name="T4" fmla="*/ 901 w 901"/>
                <a:gd name="T5" fmla="*/ 88 h 213"/>
                <a:gd name="T6" fmla="*/ 12 w 901"/>
                <a:gd name="T7" fmla="*/ 0 h 213"/>
                <a:gd name="T8" fmla="*/ 6 w 901"/>
                <a:gd name="T9" fmla="*/ 62 h 213"/>
                <a:gd name="T10" fmla="*/ 0 w 901"/>
                <a:gd name="T11" fmla="*/ 125 h 213"/>
                <a:gd name="T12" fmla="*/ 889 w 901"/>
                <a:gd name="T13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213">
                  <a:moveTo>
                    <a:pt x="889" y="213"/>
                  </a:moveTo>
                  <a:lnTo>
                    <a:pt x="895" y="150"/>
                  </a:lnTo>
                  <a:lnTo>
                    <a:pt x="901" y="88"/>
                  </a:lnTo>
                  <a:lnTo>
                    <a:pt x="12" y="0"/>
                  </a:lnTo>
                  <a:lnTo>
                    <a:pt x="6" y="62"/>
                  </a:lnTo>
                  <a:lnTo>
                    <a:pt x="0" y="125"/>
                  </a:lnTo>
                  <a:lnTo>
                    <a:pt x="889" y="2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0" name="Freeform 238"/>
            <p:cNvSpPr>
              <a:spLocks/>
            </p:cNvSpPr>
            <p:nvPr/>
          </p:nvSpPr>
          <p:spPr bwMode="auto">
            <a:xfrm>
              <a:off x="4866" y="158"/>
              <a:ext cx="1" cy="4"/>
            </a:xfrm>
            <a:custGeom>
              <a:avLst/>
              <a:gdLst>
                <a:gd name="T0" fmla="*/ 5 w 11"/>
                <a:gd name="T1" fmla="*/ 62 h 62"/>
                <a:gd name="T2" fmla="*/ 11 w 11"/>
                <a:gd name="T3" fmla="*/ 0 h 62"/>
                <a:gd name="T4" fmla="*/ 0 w 11"/>
                <a:gd name="T5" fmla="*/ 0 h 62"/>
                <a:gd name="T6" fmla="*/ 5 w 11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62">
                  <a:moveTo>
                    <a:pt x="5" y="6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5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1" name="Line 239"/>
            <p:cNvSpPr>
              <a:spLocks noChangeShapeType="1"/>
            </p:cNvSpPr>
            <p:nvPr/>
          </p:nvSpPr>
          <p:spPr bwMode="auto">
            <a:xfrm flipH="1">
              <a:off x="4866" y="158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2" name="Freeform 240"/>
            <p:cNvSpPr>
              <a:spLocks/>
            </p:cNvSpPr>
            <p:nvPr/>
          </p:nvSpPr>
          <p:spPr bwMode="auto">
            <a:xfrm>
              <a:off x="4816" y="158"/>
              <a:ext cx="50" cy="11"/>
            </a:xfrm>
            <a:custGeom>
              <a:avLst/>
              <a:gdLst>
                <a:gd name="T0" fmla="*/ 901 w 901"/>
                <a:gd name="T1" fmla="*/ 125 h 192"/>
                <a:gd name="T2" fmla="*/ 896 w 901"/>
                <a:gd name="T3" fmla="*/ 62 h 192"/>
                <a:gd name="T4" fmla="*/ 891 w 901"/>
                <a:gd name="T5" fmla="*/ 0 h 192"/>
                <a:gd name="T6" fmla="*/ 0 w 901"/>
                <a:gd name="T7" fmla="*/ 66 h 192"/>
                <a:gd name="T8" fmla="*/ 5 w 901"/>
                <a:gd name="T9" fmla="*/ 129 h 192"/>
                <a:gd name="T10" fmla="*/ 10 w 901"/>
                <a:gd name="T11" fmla="*/ 192 h 192"/>
                <a:gd name="T12" fmla="*/ 901 w 901"/>
                <a:gd name="T13" fmla="*/ 12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192">
                  <a:moveTo>
                    <a:pt x="901" y="125"/>
                  </a:moveTo>
                  <a:lnTo>
                    <a:pt x="896" y="62"/>
                  </a:lnTo>
                  <a:lnTo>
                    <a:pt x="891" y="0"/>
                  </a:lnTo>
                  <a:lnTo>
                    <a:pt x="0" y="66"/>
                  </a:lnTo>
                  <a:lnTo>
                    <a:pt x="5" y="129"/>
                  </a:lnTo>
                  <a:lnTo>
                    <a:pt x="10" y="192"/>
                  </a:lnTo>
                  <a:lnTo>
                    <a:pt x="901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3" name="Freeform 241"/>
            <p:cNvSpPr>
              <a:spLocks/>
            </p:cNvSpPr>
            <p:nvPr/>
          </p:nvSpPr>
          <p:spPr bwMode="auto">
            <a:xfrm>
              <a:off x="4816" y="158"/>
              <a:ext cx="50" cy="11"/>
            </a:xfrm>
            <a:custGeom>
              <a:avLst/>
              <a:gdLst>
                <a:gd name="T0" fmla="*/ 901 w 901"/>
                <a:gd name="T1" fmla="*/ 125 h 192"/>
                <a:gd name="T2" fmla="*/ 896 w 901"/>
                <a:gd name="T3" fmla="*/ 62 h 192"/>
                <a:gd name="T4" fmla="*/ 891 w 901"/>
                <a:gd name="T5" fmla="*/ 0 h 192"/>
                <a:gd name="T6" fmla="*/ 0 w 901"/>
                <a:gd name="T7" fmla="*/ 66 h 192"/>
                <a:gd name="T8" fmla="*/ 5 w 901"/>
                <a:gd name="T9" fmla="*/ 129 h 192"/>
                <a:gd name="T10" fmla="*/ 10 w 901"/>
                <a:gd name="T11" fmla="*/ 192 h 192"/>
                <a:gd name="T12" fmla="*/ 901 w 901"/>
                <a:gd name="T13" fmla="*/ 12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1" h="192">
                  <a:moveTo>
                    <a:pt x="901" y="125"/>
                  </a:moveTo>
                  <a:lnTo>
                    <a:pt x="896" y="62"/>
                  </a:lnTo>
                  <a:lnTo>
                    <a:pt x="891" y="0"/>
                  </a:lnTo>
                  <a:lnTo>
                    <a:pt x="0" y="66"/>
                  </a:lnTo>
                  <a:lnTo>
                    <a:pt x="5" y="129"/>
                  </a:lnTo>
                  <a:lnTo>
                    <a:pt x="10" y="192"/>
                  </a:lnTo>
                  <a:lnTo>
                    <a:pt x="901" y="12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4" name="Freeform 242"/>
            <p:cNvSpPr>
              <a:spLocks/>
            </p:cNvSpPr>
            <p:nvPr/>
          </p:nvSpPr>
          <p:spPr bwMode="auto">
            <a:xfrm>
              <a:off x="4816" y="162"/>
              <a:ext cx="1" cy="4"/>
            </a:xfrm>
            <a:custGeom>
              <a:avLst/>
              <a:gdLst>
                <a:gd name="T0" fmla="*/ 15 w 15"/>
                <a:gd name="T1" fmla="*/ 63 h 63"/>
                <a:gd name="T2" fmla="*/ 10 w 15"/>
                <a:gd name="T3" fmla="*/ 0 h 63"/>
                <a:gd name="T4" fmla="*/ 0 w 15"/>
                <a:gd name="T5" fmla="*/ 1 h 63"/>
                <a:gd name="T6" fmla="*/ 15 w 15"/>
                <a:gd name="T7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63">
                  <a:moveTo>
                    <a:pt x="15" y="63"/>
                  </a:moveTo>
                  <a:lnTo>
                    <a:pt x="10" y="0"/>
                  </a:lnTo>
                  <a:lnTo>
                    <a:pt x="0" y="1"/>
                  </a:lnTo>
                  <a:lnTo>
                    <a:pt x="1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5" name="Line 243"/>
            <p:cNvSpPr>
              <a:spLocks noChangeShapeType="1"/>
            </p:cNvSpPr>
            <p:nvPr/>
          </p:nvSpPr>
          <p:spPr bwMode="auto">
            <a:xfrm flipH="1">
              <a:off x="4816" y="162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6" name="Freeform 244"/>
            <p:cNvSpPr>
              <a:spLocks/>
            </p:cNvSpPr>
            <p:nvPr/>
          </p:nvSpPr>
          <p:spPr bwMode="auto">
            <a:xfrm>
              <a:off x="4767" y="162"/>
              <a:ext cx="50" cy="19"/>
            </a:xfrm>
            <a:custGeom>
              <a:avLst/>
              <a:gdLst>
                <a:gd name="T0" fmla="*/ 896 w 896"/>
                <a:gd name="T1" fmla="*/ 124 h 342"/>
                <a:gd name="T2" fmla="*/ 881 w 896"/>
                <a:gd name="T3" fmla="*/ 62 h 342"/>
                <a:gd name="T4" fmla="*/ 866 w 896"/>
                <a:gd name="T5" fmla="*/ 0 h 342"/>
                <a:gd name="T6" fmla="*/ 0 w 896"/>
                <a:gd name="T7" fmla="*/ 219 h 342"/>
                <a:gd name="T8" fmla="*/ 15 w 896"/>
                <a:gd name="T9" fmla="*/ 281 h 342"/>
                <a:gd name="T10" fmla="*/ 30 w 896"/>
                <a:gd name="T11" fmla="*/ 342 h 342"/>
                <a:gd name="T12" fmla="*/ 896 w 896"/>
                <a:gd name="T13" fmla="*/ 1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6" h="342">
                  <a:moveTo>
                    <a:pt x="896" y="124"/>
                  </a:moveTo>
                  <a:lnTo>
                    <a:pt x="881" y="62"/>
                  </a:lnTo>
                  <a:lnTo>
                    <a:pt x="866" y="0"/>
                  </a:lnTo>
                  <a:lnTo>
                    <a:pt x="0" y="219"/>
                  </a:lnTo>
                  <a:lnTo>
                    <a:pt x="15" y="281"/>
                  </a:lnTo>
                  <a:lnTo>
                    <a:pt x="30" y="342"/>
                  </a:lnTo>
                  <a:lnTo>
                    <a:pt x="896" y="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7" name="Freeform 245"/>
            <p:cNvSpPr>
              <a:spLocks/>
            </p:cNvSpPr>
            <p:nvPr/>
          </p:nvSpPr>
          <p:spPr bwMode="auto">
            <a:xfrm>
              <a:off x="4767" y="162"/>
              <a:ext cx="50" cy="19"/>
            </a:xfrm>
            <a:custGeom>
              <a:avLst/>
              <a:gdLst>
                <a:gd name="T0" fmla="*/ 896 w 896"/>
                <a:gd name="T1" fmla="*/ 124 h 342"/>
                <a:gd name="T2" fmla="*/ 881 w 896"/>
                <a:gd name="T3" fmla="*/ 62 h 342"/>
                <a:gd name="T4" fmla="*/ 866 w 896"/>
                <a:gd name="T5" fmla="*/ 0 h 342"/>
                <a:gd name="T6" fmla="*/ 0 w 896"/>
                <a:gd name="T7" fmla="*/ 219 h 342"/>
                <a:gd name="T8" fmla="*/ 15 w 896"/>
                <a:gd name="T9" fmla="*/ 281 h 342"/>
                <a:gd name="T10" fmla="*/ 30 w 896"/>
                <a:gd name="T11" fmla="*/ 342 h 342"/>
                <a:gd name="T12" fmla="*/ 896 w 896"/>
                <a:gd name="T13" fmla="*/ 124 h 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6" h="342">
                  <a:moveTo>
                    <a:pt x="896" y="124"/>
                  </a:moveTo>
                  <a:lnTo>
                    <a:pt x="881" y="62"/>
                  </a:lnTo>
                  <a:lnTo>
                    <a:pt x="866" y="0"/>
                  </a:lnTo>
                  <a:lnTo>
                    <a:pt x="0" y="219"/>
                  </a:lnTo>
                  <a:lnTo>
                    <a:pt x="15" y="281"/>
                  </a:lnTo>
                  <a:lnTo>
                    <a:pt x="30" y="342"/>
                  </a:lnTo>
                  <a:lnTo>
                    <a:pt x="896" y="12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8" name="Freeform 246"/>
            <p:cNvSpPr>
              <a:spLocks/>
            </p:cNvSpPr>
            <p:nvPr/>
          </p:nvSpPr>
          <p:spPr bwMode="auto">
            <a:xfrm>
              <a:off x="4767" y="174"/>
              <a:ext cx="1" cy="4"/>
            </a:xfrm>
            <a:custGeom>
              <a:avLst/>
              <a:gdLst>
                <a:gd name="T0" fmla="*/ 26 w 26"/>
                <a:gd name="T1" fmla="*/ 62 h 62"/>
                <a:gd name="T2" fmla="*/ 11 w 26"/>
                <a:gd name="T3" fmla="*/ 0 h 62"/>
                <a:gd name="T4" fmla="*/ 0 w 26"/>
                <a:gd name="T5" fmla="*/ 4 h 62"/>
                <a:gd name="T6" fmla="*/ 26 w 26"/>
                <a:gd name="T7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" h="62">
                  <a:moveTo>
                    <a:pt x="26" y="62"/>
                  </a:moveTo>
                  <a:lnTo>
                    <a:pt x="11" y="0"/>
                  </a:lnTo>
                  <a:lnTo>
                    <a:pt x="0" y="4"/>
                  </a:lnTo>
                  <a:lnTo>
                    <a:pt x="26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59" name="Line 247"/>
            <p:cNvSpPr>
              <a:spLocks noChangeShapeType="1"/>
            </p:cNvSpPr>
            <p:nvPr/>
          </p:nvSpPr>
          <p:spPr bwMode="auto">
            <a:xfrm flipH="1">
              <a:off x="4767" y="174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0" name="Freeform 248"/>
            <p:cNvSpPr>
              <a:spLocks/>
            </p:cNvSpPr>
            <p:nvPr/>
          </p:nvSpPr>
          <p:spPr bwMode="auto">
            <a:xfrm>
              <a:off x="4722" y="175"/>
              <a:ext cx="48" cy="26"/>
            </a:xfrm>
            <a:custGeom>
              <a:avLst/>
              <a:gdLst>
                <a:gd name="T0" fmla="*/ 868 w 868"/>
                <a:gd name="T1" fmla="*/ 115 h 480"/>
                <a:gd name="T2" fmla="*/ 842 w 868"/>
                <a:gd name="T3" fmla="*/ 58 h 480"/>
                <a:gd name="T4" fmla="*/ 816 w 868"/>
                <a:gd name="T5" fmla="*/ 0 h 480"/>
                <a:gd name="T6" fmla="*/ 0 w 868"/>
                <a:gd name="T7" fmla="*/ 365 h 480"/>
                <a:gd name="T8" fmla="*/ 27 w 868"/>
                <a:gd name="T9" fmla="*/ 423 h 480"/>
                <a:gd name="T10" fmla="*/ 53 w 868"/>
                <a:gd name="T11" fmla="*/ 480 h 480"/>
                <a:gd name="T12" fmla="*/ 868 w 868"/>
                <a:gd name="T13" fmla="*/ 11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80">
                  <a:moveTo>
                    <a:pt x="868" y="115"/>
                  </a:moveTo>
                  <a:lnTo>
                    <a:pt x="842" y="58"/>
                  </a:lnTo>
                  <a:lnTo>
                    <a:pt x="816" y="0"/>
                  </a:lnTo>
                  <a:lnTo>
                    <a:pt x="0" y="365"/>
                  </a:lnTo>
                  <a:lnTo>
                    <a:pt x="27" y="423"/>
                  </a:lnTo>
                  <a:lnTo>
                    <a:pt x="53" y="480"/>
                  </a:lnTo>
                  <a:lnTo>
                    <a:pt x="868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1" name="Freeform 249"/>
            <p:cNvSpPr>
              <a:spLocks/>
            </p:cNvSpPr>
            <p:nvPr/>
          </p:nvSpPr>
          <p:spPr bwMode="auto">
            <a:xfrm>
              <a:off x="4722" y="175"/>
              <a:ext cx="48" cy="26"/>
            </a:xfrm>
            <a:custGeom>
              <a:avLst/>
              <a:gdLst>
                <a:gd name="T0" fmla="*/ 868 w 868"/>
                <a:gd name="T1" fmla="*/ 115 h 480"/>
                <a:gd name="T2" fmla="*/ 842 w 868"/>
                <a:gd name="T3" fmla="*/ 58 h 480"/>
                <a:gd name="T4" fmla="*/ 816 w 868"/>
                <a:gd name="T5" fmla="*/ 0 h 480"/>
                <a:gd name="T6" fmla="*/ 0 w 868"/>
                <a:gd name="T7" fmla="*/ 365 h 480"/>
                <a:gd name="T8" fmla="*/ 27 w 868"/>
                <a:gd name="T9" fmla="*/ 423 h 480"/>
                <a:gd name="T10" fmla="*/ 53 w 868"/>
                <a:gd name="T11" fmla="*/ 480 h 480"/>
                <a:gd name="T12" fmla="*/ 868 w 868"/>
                <a:gd name="T13" fmla="*/ 115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8" h="480">
                  <a:moveTo>
                    <a:pt x="868" y="115"/>
                  </a:moveTo>
                  <a:lnTo>
                    <a:pt x="842" y="58"/>
                  </a:lnTo>
                  <a:lnTo>
                    <a:pt x="816" y="0"/>
                  </a:lnTo>
                  <a:lnTo>
                    <a:pt x="0" y="365"/>
                  </a:lnTo>
                  <a:lnTo>
                    <a:pt x="27" y="423"/>
                  </a:lnTo>
                  <a:lnTo>
                    <a:pt x="53" y="480"/>
                  </a:lnTo>
                  <a:lnTo>
                    <a:pt x="868" y="1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2" name="Freeform 250"/>
            <p:cNvSpPr>
              <a:spLocks/>
            </p:cNvSpPr>
            <p:nvPr/>
          </p:nvSpPr>
          <p:spPr bwMode="auto">
            <a:xfrm>
              <a:off x="4721" y="195"/>
              <a:ext cx="2" cy="3"/>
            </a:xfrm>
            <a:custGeom>
              <a:avLst/>
              <a:gdLst>
                <a:gd name="T0" fmla="*/ 36 w 36"/>
                <a:gd name="T1" fmla="*/ 58 h 58"/>
                <a:gd name="T2" fmla="*/ 9 w 36"/>
                <a:gd name="T3" fmla="*/ 0 h 58"/>
                <a:gd name="T4" fmla="*/ 0 w 36"/>
                <a:gd name="T5" fmla="*/ 5 h 58"/>
                <a:gd name="T6" fmla="*/ 36 w 36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58">
                  <a:moveTo>
                    <a:pt x="36" y="58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36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3" name="Line 251"/>
            <p:cNvSpPr>
              <a:spLocks noChangeShapeType="1"/>
            </p:cNvSpPr>
            <p:nvPr/>
          </p:nvSpPr>
          <p:spPr bwMode="auto">
            <a:xfrm flipH="1">
              <a:off x="4721" y="195"/>
              <a:ext cx="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4" name="Freeform 252"/>
            <p:cNvSpPr>
              <a:spLocks/>
            </p:cNvSpPr>
            <p:nvPr/>
          </p:nvSpPr>
          <p:spPr bwMode="auto">
            <a:xfrm>
              <a:off x="4680" y="195"/>
              <a:ext cx="45" cy="34"/>
            </a:xfrm>
            <a:custGeom>
              <a:avLst/>
              <a:gdLst>
                <a:gd name="T0" fmla="*/ 811 w 811"/>
                <a:gd name="T1" fmla="*/ 105 h 606"/>
                <a:gd name="T2" fmla="*/ 776 w 811"/>
                <a:gd name="T3" fmla="*/ 53 h 606"/>
                <a:gd name="T4" fmla="*/ 740 w 811"/>
                <a:gd name="T5" fmla="*/ 0 h 606"/>
                <a:gd name="T6" fmla="*/ 0 w 811"/>
                <a:gd name="T7" fmla="*/ 501 h 606"/>
                <a:gd name="T8" fmla="*/ 35 w 811"/>
                <a:gd name="T9" fmla="*/ 553 h 606"/>
                <a:gd name="T10" fmla="*/ 70 w 811"/>
                <a:gd name="T11" fmla="*/ 606 h 606"/>
                <a:gd name="T12" fmla="*/ 811 w 811"/>
                <a:gd name="T13" fmla="*/ 10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606">
                  <a:moveTo>
                    <a:pt x="811" y="105"/>
                  </a:moveTo>
                  <a:lnTo>
                    <a:pt x="776" y="53"/>
                  </a:lnTo>
                  <a:lnTo>
                    <a:pt x="740" y="0"/>
                  </a:lnTo>
                  <a:lnTo>
                    <a:pt x="0" y="501"/>
                  </a:lnTo>
                  <a:lnTo>
                    <a:pt x="35" y="553"/>
                  </a:lnTo>
                  <a:lnTo>
                    <a:pt x="70" y="606"/>
                  </a:lnTo>
                  <a:lnTo>
                    <a:pt x="811" y="1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5" name="Freeform 253"/>
            <p:cNvSpPr>
              <a:spLocks/>
            </p:cNvSpPr>
            <p:nvPr/>
          </p:nvSpPr>
          <p:spPr bwMode="auto">
            <a:xfrm>
              <a:off x="4680" y="195"/>
              <a:ext cx="45" cy="34"/>
            </a:xfrm>
            <a:custGeom>
              <a:avLst/>
              <a:gdLst>
                <a:gd name="T0" fmla="*/ 811 w 811"/>
                <a:gd name="T1" fmla="*/ 105 h 606"/>
                <a:gd name="T2" fmla="*/ 776 w 811"/>
                <a:gd name="T3" fmla="*/ 53 h 606"/>
                <a:gd name="T4" fmla="*/ 740 w 811"/>
                <a:gd name="T5" fmla="*/ 0 h 606"/>
                <a:gd name="T6" fmla="*/ 0 w 811"/>
                <a:gd name="T7" fmla="*/ 501 h 606"/>
                <a:gd name="T8" fmla="*/ 35 w 811"/>
                <a:gd name="T9" fmla="*/ 553 h 606"/>
                <a:gd name="T10" fmla="*/ 70 w 811"/>
                <a:gd name="T11" fmla="*/ 606 h 606"/>
                <a:gd name="T12" fmla="*/ 811 w 811"/>
                <a:gd name="T13" fmla="*/ 105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1" h="606">
                  <a:moveTo>
                    <a:pt x="811" y="105"/>
                  </a:moveTo>
                  <a:lnTo>
                    <a:pt x="776" y="53"/>
                  </a:lnTo>
                  <a:lnTo>
                    <a:pt x="740" y="0"/>
                  </a:lnTo>
                  <a:lnTo>
                    <a:pt x="0" y="501"/>
                  </a:lnTo>
                  <a:lnTo>
                    <a:pt x="35" y="553"/>
                  </a:lnTo>
                  <a:lnTo>
                    <a:pt x="70" y="606"/>
                  </a:lnTo>
                  <a:lnTo>
                    <a:pt x="811" y="10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6" name="Freeform 254"/>
            <p:cNvSpPr>
              <a:spLocks/>
            </p:cNvSpPr>
            <p:nvPr/>
          </p:nvSpPr>
          <p:spPr bwMode="auto">
            <a:xfrm>
              <a:off x="4678" y="223"/>
              <a:ext cx="6" cy="6"/>
            </a:xfrm>
            <a:custGeom>
              <a:avLst/>
              <a:gdLst>
                <a:gd name="T0" fmla="*/ 63 w 98"/>
                <a:gd name="T1" fmla="*/ 52 h 115"/>
                <a:gd name="T2" fmla="*/ 98 w 98"/>
                <a:gd name="T3" fmla="*/ 105 h 115"/>
                <a:gd name="T4" fmla="*/ 87 w 98"/>
                <a:gd name="T5" fmla="*/ 111 h 115"/>
                <a:gd name="T6" fmla="*/ 76 w 98"/>
                <a:gd name="T7" fmla="*/ 114 h 115"/>
                <a:gd name="T8" fmla="*/ 63 w 98"/>
                <a:gd name="T9" fmla="*/ 115 h 115"/>
                <a:gd name="T10" fmla="*/ 51 w 98"/>
                <a:gd name="T11" fmla="*/ 114 h 115"/>
                <a:gd name="T12" fmla="*/ 39 w 98"/>
                <a:gd name="T13" fmla="*/ 111 h 115"/>
                <a:gd name="T14" fmla="*/ 29 w 98"/>
                <a:gd name="T15" fmla="*/ 105 h 115"/>
                <a:gd name="T16" fmla="*/ 19 w 98"/>
                <a:gd name="T17" fmla="*/ 97 h 115"/>
                <a:gd name="T18" fmla="*/ 10 w 98"/>
                <a:gd name="T19" fmla="*/ 88 h 115"/>
                <a:gd name="T20" fmla="*/ 4 w 98"/>
                <a:gd name="T21" fmla="*/ 77 h 115"/>
                <a:gd name="T22" fmla="*/ 1 w 98"/>
                <a:gd name="T23" fmla="*/ 66 h 115"/>
                <a:gd name="T24" fmla="*/ 0 w 98"/>
                <a:gd name="T25" fmla="*/ 52 h 115"/>
                <a:gd name="T26" fmla="*/ 1 w 98"/>
                <a:gd name="T27" fmla="*/ 40 h 115"/>
                <a:gd name="T28" fmla="*/ 4 w 98"/>
                <a:gd name="T29" fmla="*/ 28 h 115"/>
                <a:gd name="T30" fmla="*/ 10 w 98"/>
                <a:gd name="T31" fmla="*/ 18 h 115"/>
                <a:gd name="T32" fmla="*/ 19 w 98"/>
                <a:gd name="T33" fmla="*/ 8 h 115"/>
                <a:gd name="T34" fmla="*/ 28 w 98"/>
                <a:gd name="T35" fmla="*/ 0 h 115"/>
                <a:gd name="T36" fmla="*/ 63 w 98"/>
                <a:gd name="T37" fmla="*/ 5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8" h="115">
                  <a:moveTo>
                    <a:pt x="63" y="52"/>
                  </a:moveTo>
                  <a:lnTo>
                    <a:pt x="98" y="105"/>
                  </a:lnTo>
                  <a:lnTo>
                    <a:pt x="87" y="111"/>
                  </a:lnTo>
                  <a:lnTo>
                    <a:pt x="76" y="114"/>
                  </a:lnTo>
                  <a:lnTo>
                    <a:pt x="63" y="115"/>
                  </a:lnTo>
                  <a:lnTo>
                    <a:pt x="51" y="114"/>
                  </a:lnTo>
                  <a:lnTo>
                    <a:pt x="39" y="111"/>
                  </a:lnTo>
                  <a:lnTo>
                    <a:pt x="29" y="105"/>
                  </a:lnTo>
                  <a:lnTo>
                    <a:pt x="19" y="97"/>
                  </a:lnTo>
                  <a:lnTo>
                    <a:pt x="10" y="88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2"/>
                  </a:lnTo>
                  <a:lnTo>
                    <a:pt x="1" y="40"/>
                  </a:lnTo>
                  <a:lnTo>
                    <a:pt x="4" y="28"/>
                  </a:lnTo>
                  <a:lnTo>
                    <a:pt x="10" y="18"/>
                  </a:lnTo>
                  <a:lnTo>
                    <a:pt x="19" y="8"/>
                  </a:lnTo>
                  <a:lnTo>
                    <a:pt x="28" y="0"/>
                  </a:lnTo>
                  <a:lnTo>
                    <a:pt x="6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7" name="Freeform 255"/>
            <p:cNvSpPr>
              <a:spLocks/>
            </p:cNvSpPr>
            <p:nvPr/>
          </p:nvSpPr>
          <p:spPr bwMode="auto">
            <a:xfrm>
              <a:off x="4678" y="223"/>
              <a:ext cx="6" cy="6"/>
            </a:xfrm>
            <a:custGeom>
              <a:avLst/>
              <a:gdLst>
                <a:gd name="T0" fmla="*/ 98 w 98"/>
                <a:gd name="T1" fmla="*/ 105 h 115"/>
                <a:gd name="T2" fmla="*/ 87 w 98"/>
                <a:gd name="T3" fmla="*/ 111 h 115"/>
                <a:gd name="T4" fmla="*/ 76 w 98"/>
                <a:gd name="T5" fmla="*/ 114 h 115"/>
                <a:gd name="T6" fmla="*/ 63 w 98"/>
                <a:gd name="T7" fmla="*/ 115 h 115"/>
                <a:gd name="T8" fmla="*/ 51 w 98"/>
                <a:gd name="T9" fmla="*/ 114 h 115"/>
                <a:gd name="T10" fmla="*/ 39 w 98"/>
                <a:gd name="T11" fmla="*/ 111 h 115"/>
                <a:gd name="T12" fmla="*/ 29 w 98"/>
                <a:gd name="T13" fmla="*/ 105 h 115"/>
                <a:gd name="T14" fmla="*/ 19 w 98"/>
                <a:gd name="T15" fmla="*/ 97 h 115"/>
                <a:gd name="T16" fmla="*/ 10 w 98"/>
                <a:gd name="T17" fmla="*/ 88 h 115"/>
                <a:gd name="T18" fmla="*/ 4 w 98"/>
                <a:gd name="T19" fmla="*/ 77 h 115"/>
                <a:gd name="T20" fmla="*/ 1 w 98"/>
                <a:gd name="T21" fmla="*/ 66 h 115"/>
                <a:gd name="T22" fmla="*/ 0 w 98"/>
                <a:gd name="T23" fmla="*/ 52 h 115"/>
                <a:gd name="T24" fmla="*/ 1 w 98"/>
                <a:gd name="T25" fmla="*/ 40 h 115"/>
                <a:gd name="T26" fmla="*/ 4 w 98"/>
                <a:gd name="T27" fmla="*/ 28 h 115"/>
                <a:gd name="T28" fmla="*/ 10 w 98"/>
                <a:gd name="T29" fmla="*/ 18 h 115"/>
                <a:gd name="T30" fmla="*/ 19 w 98"/>
                <a:gd name="T31" fmla="*/ 8 h 115"/>
                <a:gd name="T32" fmla="*/ 28 w 98"/>
                <a:gd name="T3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8" h="115">
                  <a:moveTo>
                    <a:pt x="98" y="105"/>
                  </a:moveTo>
                  <a:lnTo>
                    <a:pt x="87" y="111"/>
                  </a:lnTo>
                  <a:lnTo>
                    <a:pt x="76" y="114"/>
                  </a:lnTo>
                  <a:lnTo>
                    <a:pt x="63" y="115"/>
                  </a:lnTo>
                  <a:lnTo>
                    <a:pt x="51" y="114"/>
                  </a:lnTo>
                  <a:lnTo>
                    <a:pt x="39" y="111"/>
                  </a:lnTo>
                  <a:lnTo>
                    <a:pt x="29" y="105"/>
                  </a:lnTo>
                  <a:lnTo>
                    <a:pt x="19" y="97"/>
                  </a:lnTo>
                  <a:lnTo>
                    <a:pt x="10" y="88"/>
                  </a:lnTo>
                  <a:lnTo>
                    <a:pt x="4" y="77"/>
                  </a:lnTo>
                  <a:lnTo>
                    <a:pt x="1" y="66"/>
                  </a:lnTo>
                  <a:lnTo>
                    <a:pt x="0" y="52"/>
                  </a:lnTo>
                  <a:lnTo>
                    <a:pt x="1" y="40"/>
                  </a:lnTo>
                  <a:lnTo>
                    <a:pt x="4" y="28"/>
                  </a:lnTo>
                  <a:lnTo>
                    <a:pt x="10" y="18"/>
                  </a:lnTo>
                  <a:lnTo>
                    <a:pt x="19" y="8"/>
                  </a:lnTo>
                  <a:lnTo>
                    <a:pt x="2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8" name="Freeform 256"/>
            <p:cNvSpPr>
              <a:spLocks/>
            </p:cNvSpPr>
            <p:nvPr/>
          </p:nvSpPr>
          <p:spPr bwMode="auto">
            <a:xfrm>
              <a:off x="4620" y="281"/>
              <a:ext cx="6" cy="6"/>
            </a:xfrm>
            <a:custGeom>
              <a:avLst/>
              <a:gdLst>
                <a:gd name="T0" fmla="*/ 63 w 108"/>
                <a:gd name="T1" fmla="*/ 44 h 107"/>
                <a:gd name="T2" fmla="*/ 108 w 108"/>
                <a:gd name="T3" fmla="*/ 89 h 107"/>
                <a:gd name="T4" fmla="*/ 98 w 108"/>
                <a:gd name="T5" fmla="*/ 97 h 107"/>
                <a:gd name="T6" fmla="*/ 87 w 108"/>
                <a:gd name="T7" fmla="*/ 103 h 107"/>
                <a:gd name="T8" fmla="*/ 75 w 108"/>
                <a:gd name="T9" fmla="*/ 106 h 107"/>
                <a:gd name="T10" fmla="*/ 63 w 108"/>
                <a:gd name="T11" fmla="*/ 107 h 107"/>
                <a:gd name="T12" fmla="*/ 51 w 108"/>
                <a:gd name="T13" fmla="*/ 106 h 107"/>
                <a:gd name="T14" fmla="*/ 39 w 108"/>
                <a:gd name="T15" fmla="*/ 103 h 107"/>
                <a:gd name="T16" fmla="*/ 28 w 108"/>
                <a:gd name="T17" fmla="*/ 97 h 107"/>
                <a:gd name="T18" fmla="*/ 19 w 108"/>
                <a:gd name="T19" fmla="*/ 89 h 107"/>
                <a:gd name="T20" fmla="*/ 10 w 108"/>
                <a:gd name="T21" fmla="*/ 80 h 107"/>
                <a:gd name="T22" fmla="*/ 4 w 108"/>
                <a:gd name="T23" fmla="*/ 69 h 107"/>
                <a:gd name="T24" fmla="*/ 1 w 108"/>
                <a:gd name="T25" fmla="*/ 57 h 107"/>
                <a:gd name="T26" fmla="*/ 0 w 108"/>
                <a:gd name="T27" fmla="*/ 44 h 107"/>
                <a:gd name="T28" fmla="*/ 1 w 108"/>
                <a:gd name="T29" fmla="*/ 32 h 107"/>
                <a:gd name="T30" fmla="*/ 4 w 108"/>
                <a:gd name="T31" fmla="*/ 20 h 107"/>
                <a:gd name="T32" fmla="*/ 10 w 108"/>
                <a:gd name="T33" fmla="*/ 9 h 107"/>
                <a:gd name="T34" fmla="*/ 19 w 108"/>
                <a:gd name="T35" fmla="*/ 0 h 107"/>
                <a:gd name="T36" fmla="*/ 63 w 108"/>
                <a:gd name="T37" fmla="*/ 44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7">
                  <a:moveTo>
                    <a:pt x="63" y="44"/>
                  </a:moveTo>
                  <a:lnTo>
                    <a:pt x="108" y="89"/>
                  </a:ln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9" y="0"/>
                  </a:lnTo>
                  <a:lnTo>
                    <a:pt x="63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69" name="Freeform 257"/>
            <p:cNvSpPr>
              <a:spLocks/>
            </p:cNvSpPr>
            <p:nvPr/>
          </p:nvSpPr>
          <p:spPr bwMode="auto">
            <a:xfrm>
              <a:off x="4620" y="281"/>
              <a:ext cx="6" cy="6"/>
            </a:xfrm>
            <a:custGeom>
              <a:avLst/>
              <a:gdLst>
                <a:gd name="T0" fmla="*/ 108 w 108"/>
                <a:gd name="T1" fmla="*/ 89 h 107"/>
                <a:gd name="T2" fmla="*/ 98 w 108"/>
                <a:gd name="T3" fmla="*/ 97 h 107"/>
                <a:gd name="T4" fmla="*/ 87 w 108"/>
                <a:gd name="T5" fmla="*/ 103 h 107"/>
                <a:gd name="T6" fmla="*/ 75 w 108"/>
                <a:gd name="T7" fmla="*/ 106 h 107"/>
                <a:gd name="T8" fmla="*/ 63 w 108"/>
                <a:gd name="T9" fmla="*/ 107 h 107"/>
                <a:gd name="T10" fmla="*/ 51 w 108"/>
                <a:gd name="T11" fmla="*/ 106 h 107"/>
                <a:gd name="T12" fmla="*/ 39 w 108"/>
                <a:gd name="T13" fmla="*/ 103 h 107"/>
                <a:gd name="T14" fmla="*/ 28 w 108"/>
                <a:gd name="T15" fmla="*/ 97 h 107"/>
                <a:gd name="T16" fmla="*/ 19 w 108"/>
                <a:gd name="T17" fmla="*/ 89 h 107"/>
                <a:gd name="T18" fmla="*/ 10 w 108"/>
                <a:gd name="T19" fmla="*/ 80 h 107"/>
                <a:gd name="T20" fmla="*/ 4 w 108"/>
                <a:gd name="T21" fmla="*/ 69 h 107"/>
                <a:gd name="T22" fmla="*/ 1 w 108"/>
                <a:gd name="T23" fmla="*/ 57 h 107"/>
                <a:gd name="T24" fmla="*/ 0 w 108"/>
                <a:gd name="T25" fmla="*/ 44 h 107"/>
                <a:gd name="T26" fmla="*/ 1 w 108"/>
                <a:gd name="T27" fmla="*/ 32 h 107"/>
                <a:gd name="T28" fmla="*/ 4 w 108"/>
                <a:gd name="T29" fmla="*/ 20 h 107"/>
                <a:gd name="T30" fmla="*/ 10 w 108"/>
                <a:gd name="T31" fmla="*/ 9 h 107"/>
                <a:gd name="T32" fmla="*/ 19 w 108"/>
                <a:gd name="T3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7">
                  <a:moveTo>
                    <a:pt x="108" y="89"/>
                  </a:moveTo>
                  <a:lnTo>
                    <a:pt x="98" y="97"/>
                  </a:lnTo>
                  <a:lnTo>
                    <a:pt x="87" y="103"/>
                  </a:lnTo>
                  <a:lnTo>
                    <a:pt x="75" y="106"/>
                  </a:lnTo>
                  <a:lnTo>
                    <a:pt x="63" y="107"/>
                  </a:lnTo>
                  <a:lnTo>
                    <a:pt x="51" y="106"/>
                  </a:lnTo>
                  <a:lnTo>
                    <a:pt x="39" y="103"/>
                  </a:lnTo>
                  <a:lnTo>
                    <a:pt x="28" y="97"/>
                  </a:lnTo>
                  <a:lnTo>
                    <a:pt x="19" y="89"/>
                  </a:lnTo>
                  <a:lnTo>
                    <a:pt x="10" y="80"/>
                  </a:lnTo>
                  <a:lnTo>
                    <a:pt x="4" y="69"/>
                  </a:lnTo>
                  <a:lnTo>
                    <a:pt x="1" y="57"/>
                  </a:lnTo>
                  <a:lnTo>
                    <a:pt x="0" y="44"/>
                  </a:lnTo>
                  <a:lnTo>
                    <a:pt x="1" y="32"/>
                  </a:lnTo>
                  <a:lnTo>
                    <a:pt x="4" y="20"/>
                  </a:lnTo>
                  <a:lnTo>
                    <a:pt x="10" y="9"/>
                  </a:lnTo>
                  <a:lnTo>
                    <a:pt x="1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0" name="Freeform 258"/>
            <p:cNvSpPr>
              <a:spLocks/>
            </p:cNvSpPr>
            <p:nvPr/>
          </p:nvSpPr>
          <p:spPr bwMode="auto">
            <a:xfrm>
              <a:off x="4621" y="223"/>
              <a:ext cx="63" cy="63"/>
            </a:xfrm>
            <a:custGeom>
              <a:avLst/>
              <a:gdLst>
                <a:gd name="T0" fmla="*/ 0 w 1133"/>
                <a:gd name="T1" fmla="*/ 1044 h 1133"/>
                <a:gd name="T2" fmla="*/ 44 w 1133"/>
                <a:gd name="T3" fmla="*/ 1088 h 1133"/>
                <a:gd name="T4" fmla="*/ 89 w 1133"/>
                <a:gd name="T5" fmla="*/ 1133 h 1133"/>
                <a:gd name="T6" fmla="*/ 1133 w 1133"/>
                <a:gd name="T7" fmla="*/ 89 h 1133"/>
                <a:gd name="T8" fmla="*/ 1088 w 1133"/>
                <a:gd name="T9" fmla="*/ 44 h 1133"/>
                <a:gd name="T10" fmla="*/ 1044 w 1133"/>
                <a:gd name="T11" fmla="*/ 0 h 1133"/>
                <a:gd name="T12" fmla="*/ 0 w 1133"/>
                <a:gd name="T13" fmla="*/ 1044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3">
                  <a:moveTo>
                    <a:pt x="0" y="1044"/>
                  </a:moveTo>
                  <a:lnTo>
                    <a:pt x="44" y="1088"/>
                  </a:lnTo>
                  <a:lnTo>
                    <a:pt x="89" y="1133"/>
                  </a:lnTo>
                  <a:lnTo>
                    <a:pt x="1133" y="89"/>
                  </a:lnTo>
                  <a:lnTo>
                    <a:pt x="1088" y="44"/>
                  </a:lnTo>
                  <a:lnTo>
                    <a:pt x="1044" y="0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1" name="Freeform 259"/>
            <p:cNvSpPr>
              <a:spLocks/>
            </p:cNvSpPr>
            <p:nvPr/>
          </p:nvSpPr>
          <p:spPr bwMode="auto">
            <a:xfrm>
              <a:off x="4621" y="223"/>
              <a:ext cx="63" cy="63"/>
            </a:xfrm>
            <a:custGeom>
              <a:avLst/>
              <a:gdLst>
                <a:gd name="T0" fmla="*/ 0 w 1133"/>
                <a:gd name="T1" fmla="*/ 1044 h 1133"/>
                <a:gd name="T2" fmla="*/ 44 w 1133"/>
                <a:gd name="T3" fmla="*/ 1088 h 1133"/>
                <a:gd name="T4" fmla="*/ 89 w 1133"/>
                <a:gd name="T5" fmla="*/ 1133 h 1133"/>
                <a:gd name="T6" fmla="*/ 1133 w 1133"/>
                <a:gd name="T7" fmla="*/ 89 h 1133"/>
                <a:gd name="T8" fmla="*/ 1088 w 1133"/>
                <a:gd name="T9" fmla="*/ 44 h 1133"/>
                <a:gd name="T10" fmla="*/ 1044 w 1133"/>
                <a:gd name="T11" fmla="*/ 0 h 1133"/>
                <a:gd name="T12" fmla="*/ 0 w 1133"/>
                <a:gd name="T13" fmla="*/ 1044 h 1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" h="1133">
                  <a:moveTo>
                    <a:pt x="0" y="1044"/>
                  </a:moveTo>
                  <a:lnTo>
                    <a:pt x="44" y="1088"/>
                  </a:lnTo>
                  <a:lnTo>
                    <a:pt x="89" y="1133"/>
                  </a:lnTo>
                  <a:lnTo>
                    <a:pt x="1133" y="89"/>
                  </a:lnTo>
                  <a:lnTo>
                    <a:pt x="1088" y="44"/>
                  </a:lnTo>
                  <a:lnTo>
                    <a:pt x="1044" y="0"/>
                  </a:lnTo>
                  <a:lnTo>
                    <a:pt x="0" y="104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2" name="Freeform 260"/>
            <p:cNvSpPr>
              <a:spLocks/>
            </p:cNvSpPr>
            <p:nvPr/>
          </p:nvSpPr>
          <p:spPr bwMode="auto">
            <a:xfrm>
              <a:off x="4679" y="222"/>
              <a:ext cx="6" cy="6"/>
            </a:xfrm>
            <a:custGeom>
              <a:avLst/>
              <a:gdLst>
                <a:gd name="T0" fmla="*/ 44 w 108"/>
                <a:gd name="T1" fmla="*/ 63 h 108"/>
                <a:gd name="T2" fmla="*/ 0 w 108"/>
                <a:gd name="T3" fmla="*/ 19 h 108"/>
                <a:gd name="T4" fmla="*/ 9 w 108"/>
                <a:gd name="T5" fmla="*/ 11 h 108"/>
                <a:gd name="T6" fmla="*/ 20 w 108"/>
                <a:gd name="T7" fmla="*/ 5 h 108"/>
                <a:gd name="T8" fmla="*/ 32 w 108"/>
                <a:gd name="T9" fmla="*/ 2 h 108"/>
                <a:gd name="T10" fmla="*/ 44 w 108"/>
                <a:gd name="T11" fmla="*/ 0 h 108"/>
                <a:gd name="T12" fmla="*/ 56 w 108"/>
                <a:gd name="T13" fmla="*/ 2 h 108"/>
                <a:gd name="T14" fmla="*/ 68 w 108"/>
                <a:gd name="T15" fmla="*/ 5 h 108"/>
                <a:gd name="T16" fmla="*/ 79 w 108"/>
                <a:gd name="T17" fmla="*/ 11 h 108"/>
                <a:gd name="T18" fmla="*/ 89 w 108"/>
                <a:gd name="T19" fmla="*/ 19 h 108"/>
                <a:gd name="T20" fmla="*/ 97 w 108"/>
                <a:gd name="T21" fmla="*/ 28 h 108"/>
                <a:gd name="T22" fmla="*/ 103 w 108"/>
                <a:gd name="T23" fmla="*/ 39 h 108"/>
                <a:gd name="T24" fmla="*/ 106 w 108"/>
                <a:gd name="T25" fmla="*/ 51 h 108"/>
                <a:gd name="T26" fmla="*/ 108 w 108"/>
                <a:gd name="T27" fmla="*/ 63 h 108"/>
                <a:gd name="T28" fmla="*/ 106 w 108"/>
                <a:gd name="T29" fmla="*/ 76 h 108"/>
                <a:gd name="T30" fmla="*/ 103 w 108"/>
                <a:gd name="T31" fmla="*/ 88 h 108"/>
                <a:gd name="T32" fmla="*/ 97 w 108"/>
                <a:gd name="T33" fmla="*/ 99 h 108"/>
                <a:gd name="T34" fmla="*/ 89 w 108"/>
                <a:gd name="T35" fmla="*/ 108 h 108"/>
                <a:gd name="T36" fmla="*/ 44 w 108"/>
                <a:gd name="T37" fmla="*/ 6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08">
                  <a:moveTo>
                    <a:pt x="44" y="63"/>
                  </a:moveTo>
                  <a:lnTo>
                    <a:pt x="0" y="19"/>
                  </a:ln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  <a:lnTo>
                    <a:pt x="44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3" name="Freeform 261"/>
            <p:cNvSpPr>
              <a:spLocks/>
            </p:cNvSpPr>
            <p:nvPr/>
          </p:nvSpPr>
          <p:spPr bwMode="auto">
            <a:xfrm>
              <a:off x="4679" y="222"/>
              <a:ext cx="6" cy="6"/>
            </a:xfrm>
            <a:custGeom>
              <a:avLst/>
              <a:gdLst>
                <a:gd name="T0" fmla="*/ 0 w 108"/>
                <a:gd name="T1" fmla="*/ 19 h 108"/>
                <a:gd name="T2" fmla="*/ 9 w 108"/>
                <a:gd name="T3" fmla="*/ 11 h 108"/>
                <a:gd name="T4" fmla="*/ 20 w 108"/>
                <a:gd name="T5" fmla="*/ 5 h 108"/>
                <a:gd name="T6" fmla="*/ 32 w 108"/>
                <a:gd name="T7" fmla="*/ 2 h 108"/>
                <a:gd name="T8" fmla="*/ 44 w 108"/>
                <a:gd name="T9" fmla="*/ 0 h 108"/>
                <a:gd name="T10" fmla="*/ 56 w 108"/>
                <a:gd name="T11" fmla="*/ 2 h 108"/>
                <a:gd name="T12" fmla="*/ 68 w 108"/>
                <a:gd name="T13" fmla="*/ 5 h 108"/>
                <a:gd name="T14" fmla="*/ 79 w 108"/>
                <a:gd name="T15" fmla="*/ 11 h 108"/>
                <a:gd name="T16" fmla="*/ 89 w 108"/>
                <a:gd name="T17" fmla="*/ 19 h 108"/>
                <a:gd name="T18" fmla="*/ 97 w 108"/>
                <a:gd name="T19" fmla="*/ 28 h 108"/>
                <a:gd name="T20" fmla="*/ 103 w 108"/>
                <a:gd name="T21" fmla="*/ 39 h 108"/>
                <a:gd name="T22" fmla="*/ 106 w 108"/>
                <a:gd name="T23" fmla="*/ 51 h 108"/>
                <a:gd name="T24" fmla="*/ 108 w 108"/>
                <a:gd name="T25" fmla="*/ 63 h 108"/>
                <a:gd name="T26" fmla="*/ 106 w 108"/>
                <a:gd name="T27" fmla="*/ 76 h 108"/>
                <a:gd name="T28" fmla="*/ 103 w 108"/>
                <a:gd name="T29" fmla="*/ 88 h 108"/>
                <a:gd name="T30" fmla="*/ 97 w 108"/>
                <a:gd name="T31" fmla="*/ 99 h 108"/>
                <a:gd name="T32" fmla="*/ 89 w 108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" h="108">
                  <a:moveTo>
                    <a:pt x="0" y="19"/>
                  </a:moveTo>
                  <a:lnTo>
                    <a:pt x="9" y="11"/>
                  </a:lnTo>
                  <a:lnTo>
                    <a:pt x="20" y="5"/>
                  </a:lnTo>
                  <a:lnTo>
                    <a:pt x="32" y="2"/>
                  </a:lnTo>
                  <a:lnTo>
                    <a:pt x="44" y="0"/>
                  </a:lnTo>
                  <a:lnTo>
                    <a:pt x="56" y="2"/>
                  </a:lnTo>
                  <a:lnTo>
                    <a:pt x="68" y="5"/>
                  </a:lnTo>
                  <a:lnTo>
                    <a:pt x="79" y="11"/>
                  </a:lnTo>
                  <a:lnTo>
                    <a:pt x="89" y="19"/>
                  </a:lnTo>
                  <a:lnTo>
                    <a:pt x="97" y="28"/>
                  </a:lnTo>
                  <a:lnTo>
                    <a:pt x="103" y="39"/>
                  </a:lnTo>
                  <a:lnTo>
                    <a:pt x="106" y="51"/>
                  </a:lnTo>
                  <a:lnTo>
                    <a:pt x="108" y="63"/>
                  </a:lnTo>
                  <a:lnTo>
                    <a:pt x="106" y="76"/>
                  </a:lnTo>
                  <a:lnTo>
                    <a:pt x="103" y="88"/>
                  </a:lnTo>
                  <a:lnTo>
                    <a:pt x="97" y="99"/>
                  </a:lnTo>
                  <a:lnTo>
                    <a:pt x="89" y="10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4" name="Freeform 262"/>
            <p:cNvSpPr>
              <a:spLocks/>
            </p:cNvSpPr>
            <p:nvPr/>
          </p:nvSpPr>
          <p:spPr bwMode="auto">
            <a:xfrm>
              <a:off x="4920" y="475"/>
              <a:ext cx="11" cy="33"/>
            </a:xfrm>
            <a:custGeom>
              <a:avLst/>
              <a:gdLst>
                <a:gd name="T0" fmla="*/ 76 w 201"/>
                <a:gd name="T1" fmla="*/ 590 h 590"/>
                <a:gd name="T2" fmla="*/ 139 w 201"/>
                <a:gd name="T3" fmla="*/ 581 h 590"/>
                <a:gd name="T4" fmla="*/ 201 w 201"/>
                <a:gd name="T5" fmla="*/ 573 h 590"/>
                <a:gd name="T6" fmla="*/ 126 w 201"/>
                <a:gd name="T7" fmla="*/ 0 h 590"/>
                <a:gd name="T8" fmla="*/ 63 w 201"/>
                <a:gd name="T9" fmla="*/ 8 h 590"/>
                <a:gd name="T10" fmla="*/ 0 w 201"/>
                <a:gd name="T11" fmla="*/ 16 h 590"/>
                <a:gd name="T12" fmla="*/ 76 w 201"/>
                <a:gd name="T13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76" y="590"/>
                  </a:moveTo>
                  <a:lnTo>
                    <a:pt x="139" y="581"/>
                  </a:lnTo>
                  <a:lnTo>
                    <a:pt x="201" y="573"/>
                  </a:lnTo>
                  <a:lnTo>
                    <a:pt x="126" y="0"/>
                  </a:lnTo>
                  <a:lnTo>
                    <a:pt x="63" y="8"/>
                  </a:lnTo>
                  <a:lnTo>
                    <a:pt x="0" y="16"/>
                  </a:lnTo>
                  <a:lnTo>
                    <a:pt x="76" y="5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5" name="Freeform 263"/>
            <p:cNvSpPr>
              <a:spLocks/>
            </p:cNvSpPr>
            <p:nvPr/>
          </p:nvSpPr>
          <p:spPr bwMode="auto">
            <a:xfrm>
              <a:off x="4920" y="475"/>
              <a:ext cx="11" cy="33"/>
            </a:xfrm>
            <a:custGeom>
              <a:avLst/>
              <a:gdLst>
                <a:gd name="T0" fmla="*/ 76 w 201"/>
                <a:gd name="T1" fmla="*/ 590 h 590"/>
                <a:gd name="T2" fmla="*/ 139 w 201"/>
                <a:gd name="T3" fmla="*/ 581 h 590"/>
                <a:gd name="T4" fmla="*/ 201 w 201"/>
                <a:gd name="T5" fmla="*/ 573 h 590"/>
                <a:gd name="T6" fmla="*/ 126 w 201"/>
                <a:gd name="T7" fmla="*/ 0 h 590"/>
                <a:gd name="T8" fmla="*/ 63 w 201"/>
                <a:gd name="T9" fmla="*/ 8 h 590"/>
                <a:gd name="T10" fmla="*/ 0 w 201"/>
                <a:gd name="T11" fmla="*/ 16 h 590"/>
                <a:gd name="T12" fmla="*/ 76 w 201"/>
                <a:gd name="T13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76" y="590"/>
                  </a:moveTo>
                  <a:lnTo>
                    <a:pt x="139" y="581"/>
                  </a:lnTo>
                  <a:lnTo>
                    <a:pt x="201" y="573"/>
                  </a:lnTo>
                  <a:lnTo>
                    <a:pt x="126" y="0"/>
                  </a:lnTo>
                  <a:lnTo>
                    <a:pt x="63" y="8"/>
                  </a:lnTo>
                  <a:lnTo>
                    <a:pt x="0" y="16"/>
                  </a:lnTo>
                  <a:lnTo>
                    <a:pt x="76" y="59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6" name="Freeform 264"/>
            <p:cNvSpPr>
              <a:spLocks/>
            </p:cNvSpPr>
            <p:nvPr/>
          </p:nvSpPr>
          <p:spPr bwMode="auto">
            <a:xfrm>
              <a:off x="4923" y="474"/>
              <a:ext cx="4" cy="1"/>
            </a:xfrm>
            <a:custGeom>
              <a:avLst/>
              <a:gdLst>
                <a:gd name="T0" fmla="*/ 0 w 63"/>
                <a:gd name="T1" fmla="*/ 24 h 24"/>
                <a:gd name="T2" fmla="*/ 63 w 63"/>
                <a:gd name="T3" fmla="*/ 16 h 24"/>
                <a:gd name="T4" fmla="*/ 62 w 63"/>
                <a:gd name="T5" fmla="*/ 10 h 24"/>
                <a:gd name="T6" fmla="*/ 59 w 63"/>
                <a:gd name="T7" fmla="*/ 0 h 24"/>
                <a:gd name="T8" fmla="*/ 0 w 6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0" y="24"/>
                  </a:moveTo>
                  <a:lnTo>
                    <a:pt x="63" y="16"/>
                  </a:lnTo>
                  <a:lnTo>
                    <a:pt x="62" y="10"/>
                  </a:lnTo>
                  <a:lnTo>
                    <a:pt x="59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7" name="Freeform 265"/>
            <p:cNvSpPr>
              <a:spLocks/>
            </p:cNvSpPr>
            <p:nvPr/>
          </p:nvSpPr>
          <p:spPr bwMode="auto">
            <a:xfrm>
              <a:off x="4926" y="474"/>
              <a:ext cx="1" cy="1"/>
            </a:xfrm>
            <a:custGeom>
              <a:avLst/>
              <a:gdLst>
                <a:gd name="T0" fmla="*/ 4 w 4"/>
                <a:gd name="T1" fmla="*/ 16 h 16"/>
                <a:gd name="T2" fmla="*/ 3 w 4"/>
                <a:gd name="T3" fmla="*/ 10 h 16"/>
                <a:gd name="T4" fmla="*/ 0 w 4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16"/>
                  </a:moveTo>
                  <a:lnTo>
                    <a:pt x="3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8" name="Freeform 266"/>
            <p:cNvSpPr>
              <a:spLocks/>
            </p:cNvSpPr>
            <p:nvPr/>
          </p:nvSpPr>
          <p:spPr bwMode="auto">
            <a:xfrm>
              <a:off x="4908" y="444"/>
              <a:ext cx="18" cy="33"/>
            </a:xfrm>
            <a:custGeom>
              <a:avLst/>
              <a:gdLst>
                <a:gd name="T0" fmla="*/ 221 w 339"/>
                <a:gd name="T1" fmla="*/ 583 h 583"/>
                <a:gd name="T2" fmla="*/ 280 w 339"/>
                <a:gd name="T3" fmla="*/ 559 h 583"/>
                <a:gd name="T4" fmla="*/ 339 w 339"/>
                <a:gd name="T5" fmla="*/ 535 h 583"/>
                <a:gd name="T6" fmla="*/ 117 w 339"/>
                <a:gd name="T7" fmla="*/ 0 h 583"/>
                <a:gd name="T8" fmla="*/ 58 w 339"/>
                <a:gd name="T9" fmla="*/ 25 h 583"/>
                <a:gd name="T10" fmla="*/ 0 w 339"/>
                <a:gd name="T11" fmla="*/ 49 h 583"/>
                <a:gd name="T12" fmla="*/ 221 w 339"/>
                <a:gd name="T13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3">
                  <a:moveTo>
                    <a:pt x="221" y="583"/>
                  </a:moveTo>
                  <a:lnTo>
                    <a:pt x="280" y="559"/>
                  </a:lnTo>
                  <a:lnTo>
                    <a:pt x="339" y="535"/>
                  </a:lnTo>
                  <a:lnTo>
                    <a:pt x="117" y="0"/>
                  </a:lnTo>
                  <a:lnTo>
                    <a:pt x="58" y="25"/>
                  </a:lnTo>
                  <a:lnTo>
                    <a:pt x="0" y="49"/>
                  </a:lnTo>
                  <a:lnTo>
                    <a:pt x="221" y="5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79" name="Freeform 267"/>
            <p:cNvSpPr>
              <a:spLocks/>
            </p:cNvSpPr>
            <p:nvPr/>
          </p:nvSpPr>
          <p:spPr bwMode="auto">
            <a:xfrm>
              <a:off x="4908" y="444"/>
              <a:ext cx="18" cy="33"/>
            </a:xfrm>
            <a:custGeom>
              <a:avLst/>
              <a:gdLst>
                <a:gd name="T0" fmla="*/ 221 w 339"/>
                <a:gd name="T1" fmla="*/ 583 h 583"/>
                <a:gd name="T2" fmla="*/ 280 w 339"/>
                <a:gd name="T3" fmla="*/ 559 h 583"/>
                <a:gd name="T4" fmla="*/ 339 w 339"/>
                <a:gd name="T5" fmla="*/ 535 h 583"/>
                <a:gd name="T6" fmla="*/ 117 w 339"/>
                <a:gd name="T7" fmla="*/ 0 h 583"/>
                <a:gd name="T8" fmla="*/ 58 w 339"/>
                <a:gd name="T9" fmla="*/ 25 h 583"/>
                <a:gd name="T10" fmla="*/ 0 w 339"/>
                <a:gd name="T11" fmla="*/ 49 h 583"/>
                <a:gd name="T12" fmla="*/ 221 w 339"/>
                <a:gd name="T13" fmla="*/ 583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3">
                  <a:moveTo>
                    <a:pt x="221" y="583"/>
                  </a:moveTo>
                  <a:lnTo>
                    <a:pt x="280" y="559"/>
                  </a:lnTo>
                  <a:lnTo>
                    <a:pt x="339" y="535"/>
                  </a:lnTo>
                  <a:lnTo>
                    <a:pt x="117" y="0"/>
                  </a:lnTo>
                  <a:lnTo>
                    <a:pt x="58" y="25"/>
                  </a:lnTo>
                  <a:lnTo>
                    <a:pt x="0" y="49"/>
                  </a:lnTo>
                  <a:lnTo>
                    <a:pt x="221" y="5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0" name="Freeform 268"/>
            <p:cNvSpPr>
              <a:spLocks/>
            </p:cNvSpPr>
            <p:nvPr/>
          </p:nvSpPr>
          <p:spPr bwMode="auto">
            <a:xfrm>
              <a:off x="4911" y="443"/>
              <a:ext cx="3" cy="3"/>
            </a:xfrm>
            <a:custGeom>
              <a:avLst/>
              <a:gdLst>
                <a:gd name="T0" fmla="*/ 0 w 59"/>
                <a:gd name="T1" fmla="*/ 39 h 39"/>
                <a:gd name="T2" fmla="*/ 59 w 59"/>
                <a:gd name="T3" fmla="*/ 14 h 39"/>
                <a:gd name="T4" fmla="*/ 56 w 59"/>
                <a:gd name="T5" fmla="*/ 8 h 39"/>
                <a:gd name="T6" fmla="*/ 51 w 59"/>
                <a:gd name="T7" fmla="*/ 0 h 39"/>
                <a:gd name="T8" fmla="*/ 0 w 59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9">
                  <a:moveTo>
                    <a:pt x="0" y="39"/>
                  </a:moveTo>
                  <a:lnTo>
                    <a:pt x="59" y="14"/>
                  </a:lnTo>
                  <a:lnTo>
                    <a:pt x="56" y="8"/>
                  </a:lnTo>
                  <a:lnTo>
                    <a:pt x="51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1" name="Freeform 269"/>
            <p:cNvSpPr>
              <a:spLocks/>
            </p:cNvSpPr>
            <p:nvPr/>
          </p:nvSpPr>
          <p:spPr bwMode="auto">
            <a:xfrm>
              <a:off x="4914" y="443"/>
              <a:ext cx="1" cy="1"/>
            </a:xfrm>
            <a:custGeom>
              <a:avLst/>
              <a:gdLst>
                <a:gd name="T0" fmla="*/ 8 w 8"/>
                <a:gd name="T1" fmla="*/ 14 h 14"/>
                <a:gd name="T2" fmla="*/ 5 w 8"/>
                <a:gd name="T3" fmla="*/ 8 h 14"/>
                <a:gd name="T4" fmla="*/ 0 w 8"/>
                <a:gd name="T5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4">
                  <a:moveTo>
                    <a:pt x="8" y="14"/>
                  </a:moveTo>
                  <a:lnTo>
                    <a:pt x="5" y="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2" name="Freeform 270"/>
            <p:cNvSpPr>
              <a:spLocks/>
            </p:cNvSpPr>
            <p:nvPr/>
          </p:nvSpPr>
          <p:spPr bwMode="auto">
            <a:xfrm>
              <a:off x="4889" y="418"/>
              <a:ext cx="25" cy="30"/>
            </a:xfrm>
            <a:custGeom>
              <a:avLst/>
              <a:gdLst>
                <a:gd name="T0" fmla="*/ 351 w 452"/>
                <a:gd name="T1" fmla="*/ 536 h 536"/>
                <a:gd name="T2" fmla="*/ 401 w 452"/>
                <a:gd name="T3" fmla="*/ 498 h 536"/>
                <a:gd name="T4" fmla="*/ 452 w 452"/>
                <a:gd name="T5" fmla="*/ 459 h 536"/>
                <a:gd name="T6" fmla="*/ 101 w 452"/>
                <a:gd name="T7" fmla="*/ 0 h 536"/>
                <a:gd name="T8" fmla="*/ 50 w 452"/>
                <a:gd name="T9" fmla="*/ 38 h 536"/>
                <a:gd name="T10" fmla="*/ 0 w 452"/>
                <a:gd name="T11" fmla="*/ 77 h 536"/>
                <a:gd name="T12" fmla="*/ 351 w 452"/>
                <a:gd name="T13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351" y="536"/>
                  </a:moveTo>
                  <a:lnTo>
                    <a:pt x="401" y="498"/>
                  </a:lnTo>
                  <a:lnTo>
                    <a:pt x="452" y="459"/>
                  </a:lnTo>
                  <a:lnTo>
                    <a:pt x="101" y="0"/>
                  </a:lnTo>
                  <a:lnTo>
                    <a:pt x="50" y="38"/>
                  </a:lnTo>
                  <a:lnTo>
                    <a:pt x="0" y="77"/>
                  </a:lnTo>
                  <a:lnTo>
                    <a:pt x="351" y="5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3" name="Freeform 271"/>
            <p:cNvSpPr>
              <a:spLocks/>
            </p:cNvSpPr>
            <p:nvPr/>
          </p:nvSpPr>
          <p:spPr bwMode="auto">
            <a:xfrm>
              <a:off x="4889" y="418"/>
              <a:ext cx="25" cy="30"/>
            </a:xfrm>
            <a:custGeom>
              <a:avLst/>
              <a:gdLst>
                <a:gd name="T0" fmla="*/ 351 w 452"/>
                <a:gd name="T1" fmla="*/ 536 h 536"/>
                <a:gd name="T2" fmla="*/ 401 w 452"/>
                <a:gd name="T3" fmla="*/ 498 h 536"/>
                <a:gd name="T4" fmla="*/ 452 w 452"/>
                <a:gd name="T5" fmla="*/ 459 h 536"/>
                <a:gd name="T6" fmla="*/ 101 w 452"/>
                <a:gd name="T7" fmla="*/ 0 h 536"/>
                <a:gd name="T8" fmla="*/ 50 w 452"/>
                <a:gd name="T9" fmla="*/ 38 h 536"/>
                <a:gd name="T10" fmla="*/ 0 w 452"/>
                <a:gd name="T11" fmla="*/ 77 h 536"/>
                <a:gd name="T12" fmla="*/ 351 w 452"/>
                <a:gd name="T13" fmla="*/ 536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351" y="536"/>
                  </a:moveTo>
                  <a:lnTo>
                    <a:pt x="401" y="498"/>
                  </a:lnTo>
                  <a:lnTo>
                    <a:pt x="452" y="459"/>
                  </a:lnTo>
                  <a:lnTo>
                    <a:pt x="101" y="0"/>
                  </a:lnTo>
                  <a:lnTo>
                    <a:pt x="50" y="38"/>
                  </a:lnTo>
                  <a:lnTo>
                    <a:pt x="0" y="77"/>
                  </a:lnTo>
                  <a:lnTo>
                    <a:pt x="351" y="53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4" name="Freeform 272"/>
            <p:cNvSpPr>
              <a:spLocks/>
            </p:cNvSpPr>
            <p:nvPr/>
          </p:nvSpPr>
          <p:spPr bwMode="auto">
            <a:xfrm>
              <a:off x="4891" y="417"/>
              <a:ext cx="3" cy="3"/>
            </a:xfrm>
            <a:custGeom>
              <a:avLst/>
              <a:gdLst>
                <a:gd name="T0" fmla="*/ 0 w 51"/>
                <a:gd name="T1" fmla="*/ 50 h 50"/>
                <a:gd name="T2" fmla="*/ 51 w 51"/>
                <a:gd name="T3" fmla="*/ 12 h 50"/>
                <a:gd name="T4" fmla="*/ 47 w 51"/>
                <a:gd name="T5" fmla="*/ 7 h 50"/>
                <a:gd name="T6" fmla="*/ 39 w 51"/>
                <a:gd name="T7" fmla="*/ 0 h 50"/>
                <a:gd name="T8" fmla="*/ 0 w 51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0" y="50"/>
                  </a:moveTo>
                  <a:lnTo>
                    <a:pt x="51" y="12"/>
                  </a:lnTo>
                  <a:lnTo>
                    <a:pt x="47" y="7"/>
                  </a:lnTo>
                  <a:lnTo>
                    <a:pt x="39" y="0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5" name="Freeform 273"/>
            <p:cNvSpPr>
              <a:spLocks/>
            </p:cNvSpPr>
            <p:nvPr/>
          </p:nvSpPr>
          <p:spPr bwMode="auto">
            <a:xfrm>
              <a:off x="4894" y="417"/>
              <a:ext cx="1" cy="1"/>
            </a:xfrm>
            <a:custGeom>
              <a:avLst/>
              <a:gdLst>
                <a:gd name="T0" fmla="*/ 12 w 12"/>
                <a:gd name="T1" fmla="*/ 12 h 12"/>
                <a:gd name="T2" fmla="*/ 8 w 12"/>
                <a:gd name="T3" fmla="*/ 7 h 12"/>
                <a:gd name="T4" fmla="*/ 0 w 1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6" name="Freeform 274"/>
            <p:cNvSpPr>
              <a:spLocks/>
            </p:cNvSpPr>
            <p:nvPr/>
          </p:nvSpPr>
          <p:spPr bwMode="auto">
            <a:xfrm>
              <a:off x="4864" y="398"/>
              <a:ext cx="30" cy="25"/>
            </a:xfrm>
            <a:custGeom>
              <a:avLst/>
              <a:gdLst>
                <a:gd name="T0" fmla="*/ 459 w 536"/>
                <a:gd name="T1" fmla="*/ 453 h 453"/>
                <a:gd name="T2" fmla="*/ 497 w 536"/>
                <a:gd name="T3" fmla="*/ 402 h 453"/>
                <a:gd name="T4" fmla="*/ 536 w 536"/>
                <a:gd name="T5" fmla="*/ 352 h 453"/>
                <a:gd name="T6" fmla="*/ 76 w 536"/>
                <a:gd name="T7" fmla="*/ 0 h 453"/>
                <a:gd name="T8" fmla="*/ 38 w 536"/>
                <a:gd name="T9" fmla="*/ 50 h 453"/>
                <a:gd name="T10" fmla="*/ 0 w 536"/>
                <a:gd name="T11" fmla="*/ 101 h 453"/>
                <a:gd name="T12" fmla="*/ 459 w 536"/>
                <a:gd name="T1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459" y="453"/>
                  </a:moveTo>
                  <a:lnTo>
                    <a:pt x="497" y="402"/>
                  </a:lnTo>
                  <a:lnTo>
                    <a:pt x="536" y="352"/>
                  </a:lnTo>
                  <a:lnTo>
                    <a:pt x="76" y="0"/>
                  </a:lnTo>
                  <a:lnTo>
                    <a:pt x="38" y="50"/>
                  </a:lnTo>
                  <a:lnTo>
                    <a:pt x="0" y="101"/>
                  </a:lnTo>
                  <a:lnTo>
                    <a:pt x="459" y="4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7" name="Freeform 275"/>
            <p:cNvSpPr>
              <a:spLocks/>
            </p:cNvSpPr>
            <p:nvPr/>
          </p:nvSpPr>
          <p:spPr bwMode="auto">
            <a:xfrm>
              <a:off x="4864" y="398"/>
              <a:ext cx="30" cy="25"/>
            </a:xfrm>
            <a:custGeom>
              <a:avLst/>
              <a:gdLst>
                <a:gd name="T0" fmla="*/ 459 w 536"/>
                <a:gd name="T1" fmla="*/ 453 h 453"/>
                <a:gd name="T2" fmla="*/ 497 w 536"/>
                <a:gd name="T3" fmla="*/ 402 h 453"/>
                <a:gd name="T4" fmla="*/ 536 w 536"/>
                <a:gd name="T5" fmla="*/ 352 h 453"/>
                <a:gd name="T6" fmla="*/ 76 w 536"/>
                <a:gd name="T7" fmla="*/ 0 h 453"/>
                <a:gd name="T8" fmla="*/ 38 w 536"/>
                <a:gd name="T9" fmla="*/ 50 h 453"/>
                <a:gd name="T10" fmla="*/ 0 w 536"/>
                <a:gd name="T11" fmla="*/ 101 h 453"/>
                <a:gd name="T12" fmla="*/ 459 w 536"/>
                <a:gd name="T13" fmla="*/ 453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459" y="453"/>
                  </a:moveTo>
                  <a:lnTo>
                    <a:pt x="497" y="402"/>
                  </a:lnTo>
                  <a:lnTo>
                    <a:pt x="536" y="352"/>
                  </a:lnTo>
                  <a:lnTo>
                    <a:pt x="76" y="0"/>
                  </a:lnTo>
                  <a:lnTo>
                    <a:pt x="38" y="50"/>
                  </a:lnTo>
                  <a:lnTo>
                    <a:pt x="0" y="101"/>
                  </a:lnTo>
                  <a:lnTo>
                    <a:pt x="459" y="45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8" name="Freeform 276"/>
            <p:cNvSpPr>
              <a:spLocks/>
            </p:cNvSpPr>
            <p:nvPr/>
          </p:nvSpPr>
          <p:spPr bwMode="auto">
            <a:xfrm>
              <a:off x="4866" y="397"/>
              <a:ext cx="2" cy="4"/>
            </a:xfrm>
            <a:custGeom>
              <a:avLst/>
              <a:gdLst>
                <a:gd name="T0" fmla="*/ 0 w 38"/>
                <a:gd name="T1" fmla="*/ 58 h 58"/>
                <a:gd name="T2" fmla="*/ 38 w 38"/>
                <a:gd name="T3" fmla="*/ 8 h 58"/>
                <a:gd name="T4" fmla="*/ 33 w 38"/>
                <a:gd name="T5" fmla="*/ 5 h 58"/>
                <a:gd name="T6" fmla="*/ 24 w 38"/>
                <a:gd name="T7" fmla="*/ 0 h 58"/>
                <a:gd name="T8" fmla="*/ 0 w 38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8">
                  <a:moveTo>
                    <a:pt x="0" y="58"/>
                  </a:moveTo>
                  <a:lnTo>
                    <a:pt x="38" y="8"/>
                  </a:lnTo>
                  <a:lnTo>
                    <a:pt x="33" y="5"/>
                  </a:lnTo>
                  <a:lnTo>
                    <a:pt x="24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89" name="Freeform 277"/>
            <p:cNvSpPr>
              <a:spLocks/>
            </p:cNvSpPr>
            <p:nvPr/>
          </p:nvSpPr>
          <p:spPr bwMode="auto">
            <a:xfrm>
              <a:off x="4867" y="397"/>
              <a:ext cx="1" cy="1"/>
            </a:xfrm>
            <a:custGeom>
              <a:avLst/>
              <a:gdLst>
                <a:gd name="T0" fmla="*/ 14 w 14"/>
                <a:gd name="T1" fmla="*/ 8 h 8"/>
                <a:gd name="T2" fmla="*/ 9 w 14"/>
                <a:gd name="T3" fmla="*/ 5 h 8"/>
                <a:gd name="T4" fmla="*/ 0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8"/>
                  </a:moveTo>
                  <a:lnTo>
                    <a:pt x="9" y="5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0" name="Freeform 278"/>
            <p:cNvSpPr>
              <a:spLocks/>
            </p:cNvSpPr>
            <p:nvPr/>
          </p:nvSpPr>
          <p:spPr bwMode="auto">
            <a:xfrm>
              <a:off x="4835" y="385"/>
              <a:ext cx="32" cy="19"/>
            </a:xfrm>
            <a:custGeom>
              <a:avLst/>
              <a:gdLst>
                <a:gd name="T0" fmla="*/ 533 w 581"/>
                <a:gd name="T1" fmla="*/ 339 h 339"/>
                <a:gd name="T2" fmla="*/ 557 w 581"/>
                <a:gd name="T3" fmla="*/ 280 h 339"/>
                <a:gd name="T4" fmla="*/ 581 w 581"/>
                <a:gd name="T5" fmla="*/ 222 h 339"/>
                <a:gd name="T6" fmla="*/ 48 w 581"/>
                <a:gd name="T7" fmla="*/ 0 h 339"/>
                <a:gd name="T8" fmla="*/ 24 w 581"/>
                <a:gd name="T9" fmla="*/ 59 h 339"/>
                <a:gd name="T10" fmla="*/ 0 w 581"/>
                <a:gd name="T11" fmla="*/ 118 h 339"/>
                <a:gd name="T12" fmla="*/ 533 w 581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533" y="339"/>
                  </a:moveTo>
                  <a:lnTo>
                    <a:pt x="557" y="280"/>
                  </a:lnTo>
                  <a:lnTo>
                    <a:pt x="581" y="222"/>
                  </a:lnTo>
                  <a:lnTo>
                    <a:pt x="48" y="0"/>
                  </a:lnTo>
                  <a:lnTo>
                    <a:pt x="24" y="59"/>
                  </a:lnTo>
                  <a:lnTo>
                    <a:pt x="0" y="118"/>
                  </a:lnTo>
                  <a:lnTo>
                    <a:pt x="533" y="3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1" name="Freeform 279"/>
            <p:cNvSpPr>
              <a:spLocks/>
            </p:cNvSpPr>
            <p:nvPr/>
          </p:nvSpPr>
          <p:spPr bwMode="auto">
            <a:xfrm>
              <a:off x="4835" y="385"/>
              <a:ext cx="32" cy="19"/>
            </a:xfrm>
            <a:custGeom>
              <a:avLst/>
              <a:gdLst>
                <a:gd name="T0" fmla="*/ 533 w 581"/>
                <a:gd name="T1" fmla="*/ 339 h 339"/>
                <a:gd name="T2" fmla="*/ 557 w 581"/>
                <a:gd name="T3" fmla="*/ 280 h 339"/>
                <a:gd name="T4" fmla="*/ 581 w 581"/>
                <a:gd name="T5" fmla="*/ 222 h 339"/>
                <a:gd name="T6" fmla="*/ 48 w 581"/>
                <a:gd name="T7" fmla="*/ 0 h 339"/>
                <a:gd name="T8" fmla="*/ 24 w 581"/>
                <a:gd name="T9" fmla="*/ 59 h 339"/>
                <a:gd name="T10" fmla="*/ 0 w 581"/>
                <a:gd name="T11" fmla="*/ 118 h 339"/>
                <a:gd name="T12" fmla="*/ 533 w 581"/>
                <a:gd name="T13" fmla="*/ 339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533" y="339"/>
                  </a:moveTo>
                  <a:lnTo>
                    <a:pt x="557" y="280"/>
                  </a:lnTo>
                  <a:lnTo>
                    <a:pt x="581" y="222"/>
                  </a:lnTo>
                  <a:lnTo>
                    <a:pt x="48" y="0"/>
                  </a:lnTo>
                  <a:lnTo>
                    <a:pt x="24" y="59"/>
                  </a:lnTo>
                  <a:lnTo>
                    <a:pt x="0" y="118"/>
                  </a:lnTo>
                  <a:lnTo>
                    <a:pt x="533" y="3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2" name="Freeform 280"/>
            <p:cNvSpPr>
              <a:spLocks/>
            </p:cNvSpPr>
            <p:nvPr/>
          </p:nvSpPr>
          <p:spPr bwMode="auto">
            <a:xfrm>
              <a:off x="4836" y="385"/>
              <a:ext cx="2" cy="3"/>
            </a:xfrm>
            <a:custGeom>
              <a:avLst/>
              <a:gdLst>
                <a:gd name="T0" fmla="*/ 0 w 24"/>
                <a:gd name="T1" fmla="*/ 63 h 63"/>
                <a:gd name="T2" fmla="*/ 24 w 24"/>
                <a:gd name="T3" fmla="*/ 4 h 63"/>
                <a:gd name="T4" fmla="*/ 18 w 24"/>
                <a:gd name="T5" fmla="*/ 2 h 63"/>
                <a:gd name="T6" fmla="*/ 8 w 24"/>
                <a:gd name="T7" fmla="*/ 0 h 63"/>
                <a:gd name="T8" fmla="*/ 0 w 24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">
                  <a:moveTo>
                    <a:pt x="0" y="63"/>
                  </a:moveTo>
                  <a:lnTo>
                    <a:pt x="24" y="4"/>
                  </a:lnTo>
                  <a:lnTo>
                    <a:pt x="18" y="2"/>
                  </a:lnTo>
                  <a:lnTo>
                    <a:pt x="8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3" name="Freeform 281"/>
            <p:cNvSpPr>
              <a:spLocks/>
            </p:cNvSpPr>
            <p:nvPr/>
          </p:nvSpPr>
          <p:spPr bwMode="auto">
            <a:xfrm>
              <a:off x="4837" y="385"/>
              <a:ext cx="1" cy="1"/>
            </a:xfrm>
            <a:custGeom>
              <a:avLst/>
              <a:gdLst>
                <a:gd name="T0" fmla="*/ 16 w 16"/>
                <a:gd name="T1" fmla="*/ 4 h 4"/>
                <a:gd name="T2" fmla="*/ 10 w 16"/>
                <a:gd name="T3" fmla="*/ 2 h 4"/>
                <a:gd name="T4" fmla="*/ 0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16" y="4"/>
                  </a:moveTo>
                  <a:lnTo>
                    <a:pt x="10" y="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4" name="Freeform 282"/>
            <p:cNvSpPr>
              <a:spLocks/>
            </p:cNvSpPr>
            <p:nvPr/>
          </p:nvSpPr>
          <p:spPr bwMode="auto">
            <a:xfrm>
              <a:off x="4804" y="381"/>
              <a:ext cx="33" cy="11"/>
            </a:xfrm>
            <a:custGeom>
              <a:avLst/>
              <a:gdLst>
                <a:gd name="T0" fmla="*/ 574 w 590"/>
                <a:gd name="T1" fmla="*/ 201 h 201"/>
                <a:gd name="T2" fmla="*/ 582 w 590"/>
                <a:gd name="T3" fmla="*/ 138 h 201"/>
                <a:gd name="T4" fmla="*/ 590 w 590"/>
                <a:gd name="T5" fmla="*/ 75 h 201"/>
                <a:gd name="T6" fmla="*/ 16 w 590"/>
                <a:gd name="T7" fmla="*/ 0 h 201"/>
                <a:gd name="T8" fmla="*/ 8 w 590"/>
                <a:gd name="T9" fmla="*/ 63 h 201"/>
                <a:gd name="T10" fmla="*/ 0 w 590"/>
                <a:gd name="T11" fmla="*/ 126 h 201"/>
                <a:gd name="T12" fmla="*/ 574 w 590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1">
                  <a:moveTo>
                    <a:pt x="574" y="201"/>
                  </a:moveTo>
                  <a:lnTo>
                    <a:pt x="582" y="138"/>
                  </a:lnTo>
                  <a:lnTo>
                    <a:pt x="590" y="75"/>
                  </a:lnTo>
                  <a:lnTo>
                    <a:pt x="16" y="0"/>
                  </a:lnTo>
                  <a:lnTo>
                    <a:pt x="8" y="63"/>
                  </a:lnTo>
                  <a:lnTo>
                    <a:pt x="0" y="126"/>
                  </a:lnTo>
                  <a:lnTo>
                    <a:pt x="574" y="2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5" name="Freeform 283"/>
            <p:cNvSpPr>
              <a:spLocks/>
            </p:cNvSpPr>
            <p:nvPr/>
          </p:nvSpPr>
          <p:spPr bwMode="auto">
            <a:xfrm>
              <a:off x="4804" y="381"/>
              <a:ext cx="33" cy="11"/>
            </a:xfrm>
            <a:custGeom>
              <a:avLst/>
              <a:gdLst>
                <a:gd name="T0" fmla="*/ 574 w 590"/>
                <a:gd name="T1" fmla="*/ 201 h 201"/>
                <a:gd name="T2" fmla="*/ 582 w 590"/>
                <a:gd name="T3" fmla="*/ 138 h 201"/>
                <a:gd name="T4" fmla="*/ 590 w 590"/>
                <a:gd name="T5" fmla="*/ 75 h 201"/>
                <a:gd name="T6" fmla="*/ 16 w 590"/>
                <a:gd name="T7" fmla="*/ 0 h 201"/>
                <a:gd name="T8" fmla="*/ 8 w 590"/>
                <a:gd name="T9" fmla="*/ 63 h 201"/>
                <a:gd name="T10" fmla="*/ 0 w 590"/>
                <a:gd name="T11" fmla="*/ 126 h 201"/>
                <a:gd name="T12" fmla="*/ 574 w 590"/>
                <a:gd name="T13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1">
                  <a:moveTo>
                    <a:pt x="574" y="201"/>
                  </a:moveTo>
                  <a:lnTo>
                    <a:pt x="582" y="138"/>
                  </a:lnTo>
                  <a:lnTo>
                    <a:pt x="590" y="75"/>
                  </a:lnTo>
                  <a:lnTo>
                    <a:pt x="16" y="0"/>
                  </a:lnTo>
                  <a:lnTo>
                    <a:pt x="8" y="63"/>
                  </a:lnTo>
                  <a:lnTo>
                    <a:pt x="0" y="126"/>
                  </a:lnTo>
                  <a:lnTo>
                    <a:pt x="574" y="2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6" name="Freeform 284"/>
            <p:cNvSpPr>
              <a:spLocks/>
            </p:cNvSpPr>
            <p:nvPr/>
          </p:nvSpPr>
          <p:spPr bwMode="auto">
            <a:xfrm>
              <a:off x="4804" y="381"/>
              <a:ext cx="1" cy="3"/>
            </a:xfrm>
            <a:custGeom>
              <a:avLst/>
              <a:gdLst>
                <a:gd name="T0" fmla="*/ 8 w 16"/>
                <a:gd name="T1" fmla="*/ 63 h 63"/>
                <a:gd name="T2" fmla="*/ 16 w 16"/>
                <a:gd name="T3" fmla="*/ 0 h 63"/>
                <a:gd name="T4" fmla="*/ 10 w 16"/>
                <a:gd name="T5" fmla="*/ 0 h 63"/>
                <a:gd name="T6" fmla="*/ 0 w 16"/>
                <a:gd name="T7" fmla="*/ 0 h 63"/>
                <a:gd name="T8" fmla="*/ 8 w 16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3">
                  <a:moveTo>
                    <a:pt x="8" y="63"/>
                  </a:moveTo>
                  <a:lnTo>
                    <a:pt x="16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8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7" name="Freeform 285"/>
            <p:cNvSpPr>
              <a:spLocks/>
            </p:cNvSpPr>
            <p:nvPr/>
          </p:nvSpPr>
          <p:spPr bwMode="auto">
            <a:xfrm>
              <a:off x="4804" y="381"/>
              <a:ext cx="1" cy="1"/>
            </a:xfrm>
            <a:custGeom>
              <a:avLst/>
              <a:gdLst>
                <a:gd name="T0" fmla="*/ 16 w 16"/>
                <a:gd name="T1" fmla="*/ 10 w 16"/>
                <a:gd name="T2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10" y="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8" name="Freeform 286"/>
            <p:cNvSpPr>
              <a:spLocks/>
            </p:cNvSpPr>
            <p:nvPr/>
          </p:nvSpPr>
          <p:spPr bwMode="auto">
            <a:xfrm>
              <a:off x="4772" y="381"/>
              <a:ext cx="33" cy="11"/>
            </a:xfrm>
            <a:custGeom>
              <a:avLst/>
              <a:gdLst>
                <a:gd name="T0" fmla="*/ 588 w 588"/>
                <a:gd name="T1" fmla="*/ 126 h 201"/>
                <a:gd name="T2" fmla="*/ 580 w 588"/>
                <a:gd name="T3" fmla="*/ 63 h 201"/>
                <a:gd name="T4" fmla="*/ 572 w 588"/>
                <a:gd name="T5" fmla="*/ 0 h 201"/>
                <a:gd name="T6" fmla="*/ 0 w 588"/>
                <a:gd name="T7" fmla="*/ 75 h 201"/>
                <a:gd name="T8" fmla="*/ 8 w 588"/>
                <a:gd name="T9" fmla="*/ 138 h 201"/>
                <a:gd name="T10" fmla="*/ 16 w 588"/>
                <a:gd name="T11" fmla="*/ 201 h 201"/>
                <a:gd name="T12" fmla="*/ 588 w 588"/>
                <a:gd name="T13" fmla="*/ 12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1">
                  <a:moveTo>
                    <a:pt x="588" y="126"/>
                  </a:moveTo>
                  <a:lnTo>
                    <a:pt x="580" y="63"/>
                  </a:lnTo>
                  <a:lnTo>
                    <a:pt x="572" y="0"/>
                  </a:lnTo>
                  <a:lnTo>
                    <a:pt x="0" y="75"/>
                  </a:lnTo>
                  <a:lnTo>
                    <a:pt x="8" y="138"/>
                  </a:lnTo>
                  <a:lnTo>
                    <a:pt x="16" y="201"/>
                  </a:lnTo>
                  <a:lnTo>
                    <a:pt x="588" y="1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3999" name="Freeform 287"/>
            <p:cNvSpPr>
              <a:spLocks/>
            </p:cNvSpPr>
            <p:nvPr/>
          </p:nvSpPr>
          <p:spPr bwMode="auto">
            <a:xfrm>
              <a:off x="4772" y="381"/>
              <a:ext cx="33" cy="11"/>
            </a:xfrm>
            <a:custGeom>
              <a:avLst/>
              <a:gdLst>
                <a:gd name="T0" fmla="*/ 588 w 588"/>
                <a:gd name="T1" fmla="*/ 126 h 201"/>
                <a:gd name="T2" fmla="*/ 580 w 588"/>
                <a:gd name="T3" fmla="*/ 63 h 201"/>
                <a:gd name="T4" fmla="*/ 572 w 588"/>
                <a:gd name="T5" fmla="*/ 0 h 201"/>
                <a:gd name="T6" fmla="*/ 0 w 588"/>
                <a:gd name="T7" fmla="*/ 75 h 201"/>
                <a:gd name="T8" fmla="*/ 8 w 588"/>
                <a:gd name="T9" fmla="*/ 138 h 201"/>
                <a:gd name="T10" fmla="*/ 16 w 588"/>
                <a:gd name="T11" fmla="*/ 201 h 201"/>
                <a:gd name="T12" fmla="*/ 588 w 588"/>
                <a:gd name="T13" fmla="*/ 12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1">
                  <a:moveTo>
                    <a:pt x="588" y="126"/>
                  </a:moveTo>
                  <a:lnTo>
                    <a:pt x="580" y="63"/>
                  </a:lnTo>
                  <a:lnTo>
                    <a:pt x="572" y="0"/>
                  </a:lnTo>
                  <a:lnTo>
                    <a:pt x="0" y="75"/>
                  </a:lnTo>
                  <a:lnTo>
                    <a:pt x="8" y="138"/>
                  </a:lnTo>
                  <a:lnTo>
                    <a:pt x="16" y="201"/>
                  </a:lnTo>
                  <a:lnTo>
                    <a:pt x="588" y="12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0" name="Freeform 288"/>
            <p:cNvSpPr>
              <a:spLocks/>
            </p:cNvSpPr>
            <p:nvPr/>
          </p:nvSpPr>
          <p:spPr bwMode="auto">
            <a:xfrm>
              <a:off x="4771" y="385"/>
              <a:ext cx="2" cy="3"/>
            </a:xfrm>
            <a:custGeom>
              <a:avLst/>
              <a:gdLst>
                <a:gd name="T0" fmla="*/ 25 w 25"/>
                <a:gd name="T1" fmla="*/ 63 h 63"/>
                <a:gd name="T2" fmla="*/ 17 w 25"/>
                <a:gd name="T3" fmla="*/ 0 h 63"/>
                <a:gd name="T4" fmla="*/ 11 w 25"/>
                <a:gd name="T5" fmla="*/ 1 h 63"/>
                <a:gd name="T6" fmla="*/ 0 w 25"/>
                <a:gd name="T7" fmla="*/ 4 h 63"/>
                <a:gd name="T8" fmla="*/ 25 w 25"/>
                <a:gd name="T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3">
                  <a:moveTo>
                    <a:pt x="25" y="63"/>
                  </a:moveTo>
                  <a:lnTo>
                    <a:pt x="17" y="0"/>
                  </a:lnTo>
                  <a:lnTo>
                    <a:pt x="11" y="1"/>
                  </a:lnTo>
                  <a:lnTo>
                    <a:pt x="0" y="4"/>
                  </a:lnTo>
                  <a:lnTo>
                    <a:pt x="25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1" name="Freeform 289"/>
            <p:cNvSpPr>
              <a:spLocks/>
            </p:cNvSpPr>
            <p:nvPr/>
          </p:nvSpPr>
          <p:spPr bwMode="auto">
            <a:xfrm>
              <a:off x="4771" y="385"/>
              <a:ext cx="1" cy="1"/>
            </a:xfrm>
            <a:custGeom>
              <a:avLst/>
              <a:gdLst>
                <a:gd name="T0" fmla="*/ 17 w 17"/>
                <a:gd name="T1" fmla="*/ 0 h 4"/>
                <a:gd name="T2" fmla="*/ 11 w 17"/>
                <a:gd name="T3" fmla="*/ 1 h 4"/>
                <a:gd name="T4" fmla="*/ 0 w 1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">
                  <a:moveTo>
                    <a:pt x="17" y="0"/>
                  </a:moveTo>
                  <a:lnTo>
                    <a:pt x="11" y="1"/>
                  </a:lnTo>
                  <a:lnTo>
                    <a:pt x="0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2" name="Freeform 290"/>
            <p:cNvSpPr>
              <a:spLocks/>
            </p:cNvSpPr>
            <p:nvPr/>
          </p:nvSpPr>
          <p:spPr bwMode="auto">
            <a:xfrm>
              <a:off x="4742" y="385"/>
              <a:ext cx="32" cy="19"/>
            </a:xfrm>
            <a:custGeom>
              <a:avLst/>
              <a:gdLst>
                <a:gd name="T0" fmla="*/ 583 w 583"/>
                <a:gd name="T1" fmla="*/ 118 h 339"/>
                <a:gd name="T2" fmla="*/ 559 w 583"/>
                <a:gd name="T3" fmla="*/ 59 h 339"/>
                <a:gd name="T4" fmla="*/ 534 w 583"/>
                <a:gd name="T5" fmla="*/ 0 h 339"/>
                <a:gd name="T6" fmla="*/ 0 w 583"/>
                <a:gd name="T7" fmla="*/ 222 h 339"/>
                <a:gd name="T8" fmla="*/ 25 w 583"/>
                <a:gd name="T9" fmla="*/ 280 h 339"/>
                <a:gd name="T10" fmla="*/ 49 w 583"/>
                <a:gd name="T11" fmla="*/ 339 h 339"/>
                <a:gd name="T12" fmla="*/ 583 w 583"/>
                <a:gd name="T13" fmla="*/ 11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583" y="118"/>
                  </a:moveTo>
                  <a:lnTo>
                    <a:pt x="559" y="59"/>
                  </a:lnTo>
                  <a:lnTo>
                    <a:pt x="534" y="0"/>
                  </a:lnTo>
                  <a:lnTo>
                    <a:pt x="0" y="222"/>
                  </a:lnTo>
                  <a:lnTo>
                    <a:pt x="25" y="280"/>
                  </a:lnTo>
                  <a:lnTo>
                    <a:pt x="49" y="339"/>
                  </a:lnTo>
                  <a:lnTo>
                    <a:pt x="583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3" name="Freeform 291"/>
            <p:cNvSpPr>
              <a:spLocks/>
            </p:cNvSpPr>
            <p:nvPr/>
          </p:nvSpPr>
          <p:spPr bwMode="auto">
            <a:xfrm>
              <a:off x="4742" y="385"/>
              <a:ext cx="32" cy="19"/>
            </a:xfrm>
            <a:custGeom>
              <a:avLst/>
              <a:gdLst>
                <a:gd name="T0" fmla="*/ 583 w 583"/>
                <a:gd name="T1" fmla="*/ 118 h 339"/>
                <a:gd name="T2" fmla="*/ 559 w 583"/>
                <a:gd name="T3" fmla="*/ 59 h 339"/>
                <a:gd name="T4" fmla="*/ 534 w 583"/>
                <a:gd name="T5" fmla="*/ 0 h 339"/>
                <a:gd name="T6" fmla="*/ 0 w 583"/>
                <a:gd name="T7" fmla="*/ 222 h 339"/>
                <a:gd name="T8" fmla="*/ 25 w 583"/>
                <a:gd name="T9" fmla="*/ 280 h 339"/>
                <a:gd name="T10" fmla="*/ 49 w 583"/>
                <a:gd name="T11" fmla="*/ 339 h 339"/>
                <a:gd name="T12" fmla="*/ 583 w 583"/>
                <a:gd name="T13" fmla="*/ 118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583" y="118"/>
                  </a:moveTo>
                  <a:lnTo>
                    <a:pt x="559" y="59"/>
                  </a:lnTo>
                  <a:lnTo>
                    <a:pt x="534" y="0"/>
                  </a:lnTo>
                  <a:lnTo>
                    <a:pt x="0" y="222"/>
                  </a:lnTo>
                  <a:lnTo>
                    <a:pt x="25" y="280"/>
                  </a:lnTo>
                  <a:lnTo>
                    <a:pt x="49" y="339"/>
                  </a:lnTo>
                  <a:lnTo>
                    <a:pt x="583" y="11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4" name="Freeform 292"/>
            <p:cNvSpPr>
              <a:spLocks/>
            </p:cNvSpPr>
            <p:nvPr/>
          </p:nvSpPr>
          <p:spPr bwMode="auto">
            <a:xfrm>
              <a:off x="4741" y="397"/>
              <a:ext cx="2" cy="4"/>
            </a:xfrm>
            <a:custGeom>
              <a:avLst/>
              <a:gdLst>
                <a:gd name="T0" fmla="*/ 39 w 39"/>
                <a:gd name="T1" fmla="*/ 58 h 58"/>
                <a:gd name="T2" fmla="*/ 14 w 39"/>
                <a:gd name="T3" fmla="*/ 0 h 58"/>
                <a:gd name="T4" fmla="*/ 8 w 39"/>
                <a:gd name="T5" fmla="*/ 3 h 58"/>
                <a:gd name="T6" fmla="*/ 0 w 39"/>
                <a:gd name="T7" fmla="*/ 8 h 58"/>
                <a:gd name="T8" fmla="*/ 39 w 39"/>
                <a:gd name="T9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8">
                  <a:moveTo>
                    <a:pt x="39" y="58"/>
                  </a:moveTo>
                  <a:lnTo>
                    <a:pt x="14" y="0"/>
                  </a:lnTo>
                  <a:lnTo>
                    <a:pt x="8" y="3"/>
                  </a:lnTo>
                  <a:lnTo>
                    <a:pt x="0" y="8"/>
                  </a:lnTo>
                  <a:lnTo>
                    <a:pt x="39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5" name="Freeform 293"/>
            <p:cNvSpPr>
              <a:spLocks/>
            </p:cNvSpPr>
            <p:nvPr/>
          </p:nvSpPr>
          <p:spPr bwMode="auto">
            <a:xfrm>
              <a:off x="4741" y="397"/>
              <a:ext cx="1" cy="1"/>
            </a:xfrm>
            <a:custGeom>
              <a:avLst/>
              <a:gdLst>
                <a:gd name="T0" fmla="*/ 14 w 14"/>
                <a:gd name="T1" fmla="*/ 0 h 8"/>
                <a:gd name="T2" fmla="*/ 8 w 14"/>
                <a:gd name="T3" fmla="*/ 3 h 8"/>
                <a:gd name="T4" fmla="*/ 0 w 1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lnTo>
                    <a:pt x="8" y="3"/>
                  </a:lnTo>
                  <a:lnTo>
                    <a:pt x="0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6" name="Freeform 294"/>
            <p:cNvSpPr>
              <a:spLocks/>
            </p:cNvSpPr>
            <p:nvPr/>
          </p:nvSpPr>
          <p:spPr bwMode="auto">
            <a:xfrm>
              <a:off x="4715" y="398"/>
              <a:ext cx="30" cy="25"/>
            </a:xfrm>
            <a:custGeom>
              <a:avLst/>
              <a:gdLst>
                <a:gd name="T0" fmla="*/ 535 w 535"/>
                <a:gd name="T1" fmla="*/ 101 h 453"/>
                <a:gd name="T2" fmla="*/ 497 w 535"/>
                <a:gd name="T3" fmla="*/ 50 h 453"/>
                <a:gd name="T4" fmla="*/ 458 w 535"/>
                <a:gd name="T5" fmla="*/ 0 h 453"/>
                <a:gd name="T6" fmla="*/ 0 w 535"/>
                <a:gd name="T7" fmla="*/ 352 h 453"/>
                <a:gd name="T8" fmla="*/ 38 w 535"/>
                <a:gd name="T9" fmla="*/ 402 h 453"/>
                <a:gd name="T10" fmla="*/ 77 w 535"/>
                <a:gd name="T11" fmla="*/ 453 h 453"/>
                <a:gd name="T12" fmla="*/ 535 w 535"/>
                <a:gd name="T13" fmla="*/ 10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535" y="101"/>
                  </a:moveTo>
                  <a:lnTo>
                    <a:pt x="497" y="50"/>
                  </a:lnTo>
                  <a:lnTo>
                    <a:pt x="458" y="0"/>
                  </a:lnTo>
                  <a:lnTo>
                    <a:pt x="0" y="352"/>
                  </a:lnTo>
                  <a:lnTo>
                    <a:pt x="38" y="402"/>
                  </a:lnTo>
                  <a:lnTo>
                    <a:pt x="77" y="453"/>
                  </a:lnTo>
                  <a:lnTo>
                    <a:pt x="535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7" name="Freeform 295"/>
            <p:cNvSpPr>
              <a:spLocks/>
            </p:cNvSpPr>
            <p:nvPr/>
          </p:nvSpPr>
          <p:spPr bwMode="auto">
            <a:xfrm>
              <a:off x="4715" y="398"/>
              <a:ext cx="30" cy="25"/>
            </a:xfrm>
            <a:custGeom>
              <a:avLst/>
              <a:gdLst>
                <a:gd name="T0" fmla="*/ 535 w 535"/>
                <a:gd name="T1" fmla="*/ 101 h 453"/>
                <a:gd name="T2" fmla="*/ 497 w 535"/>
                <a:gd name="T3" fmla="*/ 50 h 453"/>
                <a:gd name="T4" fmla="*/ 458 w 535"/>
                <a:gd name="T5" fmla="*/ 0 h 453"/>
                <a:gd name="T6" fmla="*/ 0 w 535"/>
                <a:gd name="T7" fmla="*/ 352 h 453"/>
                <a:gd name="T8" fmla="*/ 38 w 535"/>
                <a:gd name="T9" fmla="*/ 402 h 453"/>
                <a:gd name="T10" fmla="*/ 77 w 535"/>
                <a:gd name="T11" fmla="*/ 453 h 453"/>
                <a:gd name="T12" fmla="*/ 535 w 535"/>
                <a:gd name="T13" fmla="*/ 101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535" y="101"/>
                  </a:moveTo>
                  <a:lnTo>
                    <a:pt x="497" y="50"/>
                  </a:lnTo>
                  <a:lnTo>
                    <a:pt x="458" y="0"/>
                  </a:lnTo>
                  <a:lnTo>
                    <a:pt x="0" y="352"/>
                  </a:lnTo>
                  <a:lnTo>
                    <a:pt x="38" y="402"/>
                  </a:lnTo>
                  <a:lnTo>
                    <a:pt x="77" y="453"/>
                  </a:lnTo>
                  <a:lnTo>
                    <a:pt x="535" y="1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8" name="Freeform 296"/>
            <p:cNvSpPr>
              <a:spLocks/>
            </p:cNvSpPr>
            <p:nvPr/>
          </p:nvSpPr>
          <p:spPr bwMode="auto">
            <a:xfrm>
              <a:off x="4715" y="417"/>
              <a:ext cx="2" cy="3"/>
            </a:xfrm>
            <a:custGeom>
              <a:avLst/>
              <a:gdLst>
                <a:gd name="T0" fmla="*/ 50 w 50"/>
                <a:gd name="T1" fmla="*/ 50 h 50"/>
                <a:gd name="T2" fmla="*/ 12 w 50"/>
                <a:gd name="T3" fmla="*/ 0 h 50"/>
                <a:gd name="T4" fmla="*/ 7 w 50"/>
                <a:gd name="T5" fmla="*/ 5 h 50"/>
                <a:gd name="T6" fmla="*/ 0 w 50"/>
                <a:gd name="T7" fmla="*/ 12 h 50"/>
                <a:gd name="T8" fmla="*/ 50 w 50"/>
                <a:gd name="T9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50"/>
                  </a:moveTo>
                  <a:lnTo>
                    <a:pt x="12" y="0"/>
                  </a:lnTo>
                  <a:lnTo>
                    <a:pt x="7" y="5"/>
                  </a:lnTo>
                  <a:lnTo>
                    <a:pt x="0" y="12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09" name="Freeform 297"/>
            <p:cNvSpPr>
              <a:spLocks/>
            </p:cNvSpPr>
            <p:nvPr/>
          </p:nvSpPr>
          <p:spPr bwMode="auto">
            <a:xfrm>
              <a:off x="4715" y="417"/>
              <a:ext cx="1" cy="1"/>
            </a:xfrm>
            <a:custGeom>
              <a:avLst/>
              <a:gdLst>
                <a:gd name="T0" fmla="*/ 12 w 12"/>
                <a:gd name="T1" fmla="*/ 0 h 12"/>
                <a:gd name="T2" fmla="*/ 7 w 12"/>
                <a:gd name="T3" fmla="*/ 5 h 12"/>
                <a:gd name="T4" fmla="*/ 0 w 1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lnTo>
                    <a:pt x="7" y="5"/>
                  </a:lnTo>
                  <a:lnTo>
                    <a:pt x="0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0" name="Freeform 298"/>
            <p:cNvSpPr>
              <a:spLocks/>
            </p:cNvSpPr>
            <p:nvPr/>
          </p:nvSpPr>
          <p:spPr bwMode="auto">
            <a:xfrm>
              <a:off x="4695" y="418"/>
              <a:ext cx="25" cy="30"/>
            </a:xfrm>
            <a:custGeom>
              <a:avLst/>
              <a:gdLst>
                <a:gd name="T0" fmla="*/ 453 w 453"/>
                <a:gd name="T1" fmla="*/ 77 h 536"/>
                <a:gd name="T2" fmla="*/ 402 w 453"/>
                <a:gd name="T3" fmla="*/ 38 h 536"/>
                <a:gd name="T4" fmla="*/ 352 w 453"/>
                <a:gd name="T5" fmla="*/ 0 h 536"/>
                <a:gd name="T6" fmla="*/ 0 w 453"/>
                <a:gd name="T7" fmla="*/ 459 h 536"/>
                <a:gd name="T8" fmla="*/ 50 w 453"/>
                <a:gd name="T9" fmla="*/ 498 h 536"/>
                <a:gd name="T10" fmla="*/ 101 w 453"/>
                <a:gd name="T11" fmla="*/ 536 h 536"/>
                <a:gd name="T12" fmla="*/ 453 w 453"/>
                <a:gd name="T13" fmla="*/ 7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453" y="77"/>
                  </a:moveTo>
                  <a:lnTo>
                    <a:pt x="402" y="38"/>
                  </a:lnTo>
                  <a:lnTo>
                    <a:pt x="352" y="0"/>
                  </a:lnTo>
                  <a:lnTo>
                    <a:pt x="0" y="459"/>
                  </a:lnTo>
                  <a:lnTo>
                    <a:pt x="50" y="498"/>
                  </a:lnTo>
                  <a:lnTo>
                    <a:pt x="101" y="536"/>
                  </a:lnTo>
                  <a:lnTo>
                    <a:pt x="453" y="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1" name="Freeform 299"/>
            <p:cNvSpPr>
              <a:spLocks/>
            </p:cNvSpPr>
            <p:nvPr/>
          </p:nvSpPr>
          <p:spPr bwMode="auto">
            <a:xfrm>
              <a:off x="4695" y="418"/>
              <a:ext cx="25" cy="30"/>
            </a:xfrm>
            <a:custGeom>
              <a:avLst/>
              <a:gdLst>
                <a:gd name="T0" fmla="*/ 453 w 453"/>
                <a:gd name="T1" fmla="*/ 77 h 536"/>
                <a:gd name="T2" fmla="*/ 402 w 453"/>
                <a:gd name="T3" fmla="*/ 38 h 536"/>
                <a:gd name="T4" fmla="*/ 352 w 453"/>
                <a:gd name="T5" fmla="*/ 0 h 536"/>
                <a:gd name="T6" fmla="*/ 0 w 453"/>
                <a:gd name="T7" fmla="*/ 459 h 536"/>
                <a:gd name="T8" fmla="*/ 50 w 453"/>
                <a:gd name="T9" fmla="*/ 498 h 536"/>
                <a:gd name="T10" fmla="*/ 101 w 453"/>
                <a:gd name="T11" fmla="*/ 536 h 536"/>
                <a:gd name="T12" fmla="*/ 453 w 453"/>
                <a:gd name="T13" fmla="*/ 77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453" y="77"/>
                  </a:moveTo>
                  <a:lnTo>
                    <a:pt x="402" y="38"/>
                  </a:lnTo>
                  <a:lnTo>
                    <a:pt x="352" y="0"/>
                  </a:lnTo>
                  <a:lnTo>
                    <a:pt x="0" y="459"/>
                  </a:lnTo>
                  <a:lnTo>
                    <a:pt x="50" y="498"/>
                  </a:lnTo>
                  <a:lnTo>
                    <a:pt x="101" y="536"/>
                  </a:lnTo>
                  <a:lnTo>
                    <a:pt x="453" y="7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2" name="Freeform 300"/>
            <p:cNvSpPr>
              <a:spLocks/>
            </p:cNvSpPr>
            <p:nvPr/>
          </p:nvSpPr>
          <p:spPr bwMode="auto">
            <a:xfrm>
              <a:off x="4695" y="443"/>
              <a:ext cx="3" cy="3"/>
            </a:xfrm>
            <a:custGeom>
              <a:avLst/>
              <a:gdLst>
                <a:gd name="T0" fmla="*/ 58 w 58"/>
                <a:gd name="T1" fmla="*/ 39 h 39"/>
                <a:gd name="T2" fmla="*/ 8 w 58"/>
                <a:gd name="T3" fmla="*/ 0 h 39"/>
                <a:gd name="T4" fmla="*/ 5 w 58"/>
                <a:gd name="T5" fmla="*/ 5 h 39"/>
                <a:gd name="T6" fmla="*/ 0 w 58"/>
                <a:gd name="T7" fmla="*/ 14 h 39"/>
                <a:gd name="T8" fmla="*/ 58 w 58"/>
                <a:gd name="T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9">
                  <a:moveTo>
                    <a:pt x="58" y="39"/>
                  </a:moveTo>
                  <a:lnTo>
                    <a:pt x="8" y="0"/>
                  </a:lnTo>
                  <a:lnTo>
                    <a:pt x="5" y="5"/>
                  </a:lnTo>
                  <a:lnTo>
                    <a:pt x="0" y="14"/>
                  </a:lnTo>
                  <a:lnTo>
                    <a:pt x="58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3" name="Freeform 301"/>
            <p:cNvSpPr>
              <a:spLocks/>
            </p:cNvSpPr>
            <p:nvPr/>
          </p:nvSpPr>
          <p:spPr bwMode="auto">
            <a:xfrm>
              <a:off x="4695" y="443"/>
              <a:ext cx="1" cy="1"/>
            </a:xfrm>
            <a:custGeom>
              <a:avLst/>
              <a:gdLst>
                <a:gd name="T0" fmla="*/ 8 w 8"/>
                <a:gd name="T1" fmla="*/ 0 h 14"/>
                <a:gd name="T2" fmla="*/ 5 w 8"/>
                <a:gd name="T3" fmla="*/ 5 h 14"/>
                <a:gd name="T4" fmla="*/ 0 w 8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4">
                  <a:moveTo>
                    <a:pt x="8" y="0"/>
                  </a:moveTo>
                  <a:lnTo>
                    <a:pt x="5" y="5"/>
                  </a:lnTo>
                  <a:lnTo>
                    <a:pt x="0" y="1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4" name="Freeform 302"/>
            <p:cNvSpPr>
              <a:spLocks/>
            </p:cNvSpPr>
            <p:nvPr/>
          </p:nvSpPr>
          <p:spPr bwMode="auto">
            <a:xfrm>
              <a:off x="4682" y="444"/>
              <a:ext cx="19" cy="33"/>
            </a:xfrm>
            <a:custGeom>
              <a:avLst/>
              <a:gdLst>
                <a:gd name="T0" fmla="*/ 338 w 338"/>
                <a:gd name="T1" fmla="*/ 49 h 583"/>
                <a:gd name="T2" fmla="*/ 279 w 338"/>
                <a:gd name="T3" fmla="*/ 25 h 583"/>
                <a:gd name="T4" fmla="*/ 221 w 338"/>
                <a:gd name="T5" fmla="*/ 0 h 583"/>
                <a:gd name="T6" fmla="*/ 0 w 338"/>
                <a:gd name="T7" fmla="*/ 535 h 583"/>
                <a:gd name="T8" fmla="*/ 59 w 338"/>
                <a:gd name="T9" fmla="*/ 559 h 583"/>
                <a:gd name="T10" fmla="*/ 117 w 338"/>
                <a:gd name="T11" fmla="*/ 583 h 583"/>
                <a:gd name="T12" fmla="*/ 338 w 338"/>
                <a:gd name="T13" fmla="*/ 4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3">
                  <a:moveTo>
                    <a:pt x="338" y="49"/>
                  </a:moveTo>
                  <a:lnTo>
                    <a:pt x="279" y="25"/>
                  </a:lnTo>
                  <a:lnTo>
                    <a:pt x="221" y="0"/>
                  </a:lnTo>
                  <a:lnTo>
                    <a:pt x="0" y="535"/>
                  </a:lnTo>
                  <a:lnTo>
                    <a:pt x="59" y="559"/>
                  </a:lnTo>
                  <a:lnTo>
                    <a:pt x="117" y="583"/>
                  </a:lnTo>
                  <a:lnTo>
                    <a:pt x="338" y="4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5" name="Freeform 303"/>
            <p:cNvSpPr>
              <a:spLocks/>
            </p:cNvSpPr>
            <p:nvPr/>
          </p:nvSpPr>
          <p:spPr bwMode="auto">
            <a:xfrm>
              <a:off x="4682" y="444"/>
              <a:ext cx="19" cy="33"/>
            </a:xfrm>
            <a:custGeom>
              <a:avLst/>
              <a:gdLst>
                <a:gd name="T0" fmla="*/ 338 w 338"/>
                <a:gd name="T1" fmla="*/ 49 h 583"/>
                <a:gd name="T2" fmla="*/ 279 w 338"/>
                <a:gd name="T3" fmla="*/ 25 h 583"/>
                <a:gd name="T4" fmla="*/ 221 w 338"/>
                <a:gd name="T5" fmla="*/ 0 h 583"/>
                <a:gd name="T6" fmla="*/ 0 w 338"/>
                <a:gd name="T7" fmla="*/ 535 h 583"/>
                <a:gd name="T8" fmla="*/ 59 w 338"/>
                <a:gd name="T9" fmla="*/ 559 h 583"/>
                <a:gd name="T10" fmla="*/ 117 w 338"/>
                <a:gd name="T11" fmla="*/ 583 h 583"/>
                <a:gd name="T12" fmla="*/ 338 w 338"/>
                <a:gd name="T13" fmla="*/ 49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3">
                  <a:moveTo>
                    <a:pt x="338" y="49"/>
                  </a:moveTo>
                  <a:lnTo>
                    <a:pt x="279" y="25"/>
                  </a:lnTo>
                  <a:lnTo>
                    <a:pt x="221" y="0"/>
                  </a:lnTo>
                  <a:lnTo>
                    <a:pt x="0" y="535"/>
                  </a:lnTo>
                  <a:lnTo>
                    <a:pt x="59" y="559"/>
                  </a:lnTo>
                  <a:lnTo>
                    <a:pt x="117" y="583"/>
                  </a:lnTo>
                  <a:lnTo>
                    <a:pt x="338" y="4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6" name="Freeform 304"/>
            <p:cNvSpPr>
              <a:spLocks/>
            </p:cNvSpPr>
            <p:nvPr/>
          </p:nvSpPr>
          <p:spPr bwMode="auto">
            <a:xfrm>
              <a:off x="4682" y="474"/>
              <a:ext cx="4" cy="1"/>
            </a:xfrm>
            <a:custGeom>
              <a:avLst/>
              <a:gdLst>
                <a:gd name="T0" fmla="*/ 63 w 63"/>
                <a:gd name="T1" fmla="*/ 24 h 24"/>
                <a:gd name="T2" fmla="*/ 4 w 63"/>
                <a:gd name="T3" fmla="*/ 0 h 24"/>
                <a:gd name="T4" fmla="*/ 2 w 63"/>
                <a:gd name="T5" fmla="*/ 6 h 24"/>
                <a:gd name="T6" fmla="*/ 0 w 63"/>
                <a:gd name="T7" fmla="*/ 16 h 24"/>
                <a:gd name="T8" fmla="*/ 63 w 63"/>
                <a:gd name="T9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63" y="24"/>
                  </a:moveTo>
                  <a:lnTo>
                    <a:pt x="4" y="0"/>
                  </a:lnTo>
                  <a:lnTo>
                    <a:pt x="2" y="6"/>
                  </a:lnTo>
                  <a:lnTo>
                    <a:pt x="0" y="16"/>
                  </a:lnTo>
                  <a:lnTo>
                    <a:pt x="63" y="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7" name="Freeform 305"/>
            <p:cNvSpPr>
              <a:spLocks/>
            </p:cNvSpPr>
            <p:nvPr/>
          </p:nvSpPr>
          <p:spPr bwMode="auto">
            <a:xfrm>
              <a:off x="4682" y="474"/>
              <a:ext cx="1" cy="1"/>
            </a:xfrm>
            <a:custGeom>
              <a:avLst/>
              <a:gdLst>
                <a:gd name="T0" fmla="*/ 4 w 4"/>
                <a:gd name="T1" fmla="*/ 0 h 16"/>
                <a:gd name="T2" fmla="*/ 2 w 4"/>
                <a:gd name="T3" fmla="*/ 6 h 16"/>
                <a:gd name="T4" fmla="*/ 0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4" y="0"/>
                  </a:moveTo>
                  <a:lnTo>
                    <a:pt x="2" y="6"/>
                  </a:lnTo>
                  <a:lnTo>
                    <a:pt x="0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8" name="Freeform 306"/>
            <p:cNvSpPr>
              <a:spLocks/>
            </p:cNvSpPr>
            <p:nvPr/>
          </p:nvSpPr>
          <p:spPr bwMode="auto">
            <a:xfrm>
              <a:off x="4678" y="475"/>
              <a:ext cx="11" cy="33"/>
            </a:xfrm>
            <a:custGeom>
              <a:avLst/>
              <a:gdLst>
                <a:gd name="T0" fmla="*/ 202 w 202"/>
                <a:gd name="T1" fmla="*/ 16 h 590"/>
                <a:gd name="T2" fmla="*/ 139 w 202"/>
                <a:gd name="T3" fmla="*/ 8 h 590"/>
                <a:gd name="T4" fmla="*/ 76 w 202"/>
                <a:gd name="T5" fmla="*/ 0 h 590"/>
                <a:gd name="T6" fmla="*/ 0 w 202"/>
                <a:gd name="T7" fmla="*/ 573 h 590"/>
                <a:gd name="T8" fmla="*/ 63 w 202"/>
                <a:gd name="T9" fmla="*/ 581 h 590"/>
                <a:gd name="T10" fmla="*/ 126 w 202"/>
                <a:gd name="T11" fmla="*/ 590 h 590"/>
                <a:gd name="T12" fmla="*/ 202 w 202"/>
                <a:gd name="T13" fmla="*/ 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202" y="16"/>
                  </a:moveTo>
                  <a:lnTo>
                    <a:pt x="139" y="8"/>
                  </a:lnTo>
                  <a:lnTo>
                    <a:pt x="76" y="0"/>
                  </a:lnTo>
                  <a:lnTo>
                    <a:pt x="0" y="573"/>
                  </a:lnTo>
                  <a:lnTo>
                    <a:pt x="63" y="581"/>
                  </a:lnTo>
                  <a:lnTo>
                    <a:pt x="126" y="590"/>
                  </a:lnTo>
                  <a:lnTo>
                    <a:pt x="202" y="1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19" name="Freeform 307"/>
            <p:cNvSpPr>
              <a:spLocks/>
            </p:cNvSpPr>
            <p:nvPr/>
          </p:nvSpPr>
          <p:spPr bwMode="auto">
            <a:xfrm>
              <a:off x="4678" y="475"/>
              <a:ext cx="11" cy="33"/>
            </a:xfrm>
            <a:custGeom>
              <a:avLst/>
              <a:gdLst>
                <a:gd name="T0" fmla="*/ 202 w 202"/>
                <a:gd name="T1" fmla="*/ 16 h 590"/>
                <a:gd name="T2" fmla="*/ 139 w 202"/>
                <a:gd name="T3" fmla="*/ 8 h 590"/>
                <a:gd name="T4" fmla="*/ 76 w 202"/>
                <a:gd name="T5" fmla="*/ 0 h 590"/>
                <a:gd name="T6" fmla="*/ 0 w 202"/>
                <a:gd name="T7" fmla="*/ 573 h 590"/>
                <a:gd name="T8" fmla="*/ 63 w 202"/>
                <a:gd name="T9" fmla="*/ 581 h 590"/>
                <a:gd name="T10" fmla="*/ 126 w 202"/>
                <a:gd name="T11" fmla="*/ 590 h 590"/>
                <a:gd name="T12" fmla="*/ 202 w 202"/>
                <a:gd name="T13" fmla="*/ 16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202" y="16"/>
                  </a:moveTo>
                  <a:lnTo>
                    <a:pt x="139" y="8"/>
                  </a:lnTo>
                  <a:lnTo>
                    <a:pt x="76" y="0"/>
                  </a:lnTo>
                  <a:lnTo>
                    <a:pt x="0" y="573"/>
                  </a:lnTo>
                  <a:lnTo>
                    <a:pt x="63" y="581"/>
                  </a:lnTo>
                  <a:lnTo>
                    <a:pt x="126" y="590"/>
                  </a:lnTo>
                  <a:lnTo>
                    <a:pt x="202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0" name="Freeform 308"/>
            <p:cNvSpPr>
              <a:spLocks/>
            </p:cNvSpPr>
            <p:nvPr/>
          </p:nvSpPr>
          <p:spPr bwMode="auto">
            <a:xfrm>
              <a:off x="4678" y="507"/>
              <a:ext cx="3" cy="1"/>
            </a:xfrm>
            <a:custGeom>
              <a:avLst/>
              <a:gdLst>
                <a:gd name="T0" fmla="*/ 63 w 63"/>
                <a:gd name="T1" fmla="*/ 8 h 17"/>
                <a:gd name="T2" fmla="*/ 0 w 63"/>
                <a:gd name="T3" fmla="*/ 0 h 17"/>
                <a:gd name="T4" fmla="*/ 0 w 63"/>
                <a:gd name="T5" fmla="*/ 6 h 17"/>
                <a:gd name="T6" fmla="*/ 0 w 63"/>
                <a:gd name="T7" fmla="*/ 17 h 17"/>
                <a:gd name="T8" fmla="*/ 63 w 63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7">
                  <a:moveTo>
                    <a:pt x="63" y="8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0" y="17"/>
                  </a:lnTo>
                  <a:lnTo>
                    <a:pt x="63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1" name="Freeform 309"/>
            <p:cNvSpPr>
              <a:spLocks/>
            </p:cNvSpPr>
            <p:nvPr/>
          </p:nvSpPr>
          <p:spPr bwMode="auto">
            <a:xfrm>
              <a:off x="4678" y="507"/>
              <a:ext cx="1" cy="1"/>
            </a:xfrm>
            <a:custGeom>
              <a:avLst/>
              <a:gdLst>
                <a:gd name="T0" fmla="*/ 0 h 17"/>
                <a:gd name="T1" fmla="*/ 6 h 17"/>
                <a:gd name="T2" fmla="*/ 17 h 1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">
                  <a:moveTo>
                    <a:pt x="0" y="0"/>
                  </a:moveTo>
                  <a:lnTo>
                    <a:pt x="0" y="6"/>
                  </a:lnTo>
                  <a:lnTo>
                    <a:pt x="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2" name="Freeform 310"/>
            <p:cNvSpPr>
              <a:spLocks/>
            </p:cNvSpPr>
            <p:nvPr/>
          </p:nvSpPr>
          <p:spPr bwMode="auto">
            <a:xfrm>
              <a:off x="4678" y="507"/>
              <a:ext cx="11" cy="32"/>
            </a:xfrm>
            <a:custGeom>
              <a:avLst/>
              <a:gdLst>
                <a:gd name="T0" fmla="*/ 126 w 202"/>
                <a:gd name="T1" fmla="*/ 0 h 590"/>
                <a:gd name="T2" fmla="*/ 63 w 202"/>
                <a:gd name="T3" fmla="*/ 8 h 590"/>
                <a:gd name="T4" fmla="*/ 0 w 202"/>
                <a:gd name="T5" fmla="*/ 17 h 590"/>
                <a:gd name="T6" fmla="*/ 76 w 202"/>
                <a:gd name="T7" fmla="*/ 590 h 590"/>
                <a:gd name="T8" fmla="*/ 139 w 202"/>
                <a:gd name="T9" fmla="*/ 582 h 590"/>
                <a:gd name="T10" fmla="*/ 202 w 202"/>
                <a:gd name="T11" fmla="*/ 574 h 590"/>
                <a:gd name="T12" fmla="*/ 126 w 202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126" y="0"/>
                  </a:moveTo>
                  <a:lnTo>
                    <a:pt x="63" y="8"/>
                  </a:lnTo>
                  <a:lnTo>
                    <a:pt x="0" y="17"/>
                  </a:lnTo>
                  <a:lnTo>
                    <a:pt x="76" y="590"/>
                  </a:lnTo>
                  <a:lnTo>
                    <a:pt x="139" y="582"/>
                  </a:lnTo>
                  <a:lnTo>
                    <a:pt x="202" y="574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3" name="Freeform 311"/>
            <p:cNvSpPr>
              <a:spLocks/>
            </p:cNvSpPr>
            <p:nvPr/>
          </p:nvSpPr>
          <p:spPr bwMode="auto">
            <a:xfrm>
              <a:off x="4678" y="507"/>
              <a:ext cx="11" cy="32"/>
            </a:xfrm>
            <a:custGeom>
              <a:avLst/>
              <a:gdLst>
                <a:gd name="T0" fmla="*/ 126 w 202"/>
                <a:gd name="T1" fmla="*/ 0 h 590"/>
                <a:gd name="T2" fmla="*/ 63 w 202"/>
                <a:gd name="T3" fmla="*/ 8 h 590"/>
                <a:gd name="T4" fmla="*/ 0 w 202"/>
                <a:gd name="T5" fmla="*/ 17 h 590"/>
                <a:gd name="T6" fmla="*/ 76 w 202"/>
                <a:gd name="T7" fmla="*/ 590 h 590"/>
                <a:gd name="T8" fmla="*/ 139 w 202"/>
                <a:gd name="T9" fmla="*/ 582 h 590"/>
                <a:gd name="T10" fmla="*/ 202 w 202"/>
                <a:gd name="T11" fmla="*/ 574 h 590"/>
                <a:gd name="T12" fmla="*/ 126 w 202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590">
                  <a:moveTo>
                    <a:pt x="126" y="0"/>
                  </a:moveTo>
                  <a:lnTo>
                    <a:pt x="63" y="8"/>
                  </a:lnTo>
                  <a:lnTo>
                    <a:pt x="0" y="17"/>
                  </a:lnTo>
                  <a:lnTo>
                    <a:pt x="76" y="590"/>
                  </a:lnTo>
                  <a:lnTo>
                    <a:pt x="139" y="582"/>
                  </a:lnTo>
                  <a:lnTo>
                    <a:pt x="202" y="574"/>
                  </a:lnTo>
                  <a:lnTo>
                    <a:pt x="12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4" name="Freeform 312"/>
            <p:cNvSpPr>
              <a:spLocks/>
            </p:cNvSpPr>
            <p:nvPr/>
          </p:nvSpPr>
          <p:spPr bwMode="auto">
            <a:xfrm>
              <a:off x="4682" y="539"/>
              <a:ext cx="4" cy="1"/>
            </a:xfrm>
            <a:custGeom>
              <a:avLst/>
              <a:gdLst>
                <a:gd name="T0" fmla="*/ 63 w 63"/>
                <a:gd name="T1" fmla="*/ 0 h 24"/>
                <a:gd name="T2" fmla="*/ 0 w 63"/>
                <a:gd name="T3" fmla="*/ 8 h 24"/>
                <a:gd name="T4" fmla="*/ 1 w 63"/>
                <a:gd name="T5" fmla="*/ 14 h 24"/>
                <a:gd name="T6" fmla="*/ 4 w 63"/>
                <a:gd name="T7" fmla="*/ 24 h 24"/>
                <a:gd name="T8" fmla="*/ 63 w 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63" y="0"/>
                  </a:moveTo>
                  <a:lnTo>
                    <a:pt x="0" y="8"/>
                  </a:lnTo>
                  <a:lnTo>
                    <a:pt x="1" y="14"/>
                  </a:lnTo>
                  <a:lnTo>
                    <a:pt x="4" y="2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5" name="Freeform 313"/>
            <p:cNvSpPr>
              <a:spLocks/>
            </p:cNvSpPr>
            <p:nvPr/>
          </p:nvSpPr>
          <p:spPr bwMode="auto">
            <a:xfrm>
              <a:off x="4682" y="539"/>
              <a:ext cx="1" cy="1"/>
            </a:xfrm>
            <a:custGeom>
              <a:avLst/>
              <a:gdLst>
                <a:gd name="T0" fmla="*/ 0 w 4"/>
                <a:gd name="T1" fmla="*/ 0 h 16"/>
                <a:gd name="T2" fmla="*/ 1 w 4"/>
                <a:gd name="T3" fmla="*/ 6 h 16"/>
                <a:gd name="T4" fmla="*/ 4 w 4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0" y="0"/>
                  </a:moveTo>
                  <a:lnTo>
                    <a:pt x="1" y="6"/>
                  </a:lnTo>
                  <a:lnTo>
                    <a:pt x="4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6" name="Freeform 314"/>
            <p:cNvSpPr>
              <a:spLocks/>
            </p:cNvSpPr>
            <p:nvPr/>
          </p:nvSpPr>
          <p:spPr bwMode="auto">
            <a:xfrm>
              <a:off x="4682" y="538"/>
              <a:ext cx="19" cy="32"/>
            </a:xfrm>
            <a:custGeom>
              <a:avLst/>
              <a:gdLst>
                <a:gd name="T0" fmla="*/ 117 w 338"/>
                <a:gd name="T1" fmla="*/ 0 h 582"/>
                <a:gd name="T2" fmla="*/ 59 w 338"/>
                <a:gd name="T3" fmla="*/ 24 h 582"/>
                <a:gd name="T4" fmla="*/ 0 w 338"/>
                <a:gd name="T5" fmla="*/ 48 h 582"/>
                <a:gd name="T6" fmla="*/ 221 w 338"/>
                <a:gd name="T7" fmla="*/ 582 h 582"/>
                <a:gd name="T8" fmla="*/ 279 w 338"/>
                <a:gd name="T9" fmla="*/ 558 h 582"/>
                <a:gd name="T10" fmla="*/ 338 w 338"/>
                <a:gd name="T11" fmla="*/ 534 h 582"/>
                <a:gd name="T12" fmla="*/ 117 w 338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2">
                  <a:moveTo>
                    <a:pt x="117" y="0"/>
                  </a:moveTo>
                  <a:lnTo>
                    <a:pt x="59" y="24"/>
                  </a:lnTo>
                  <a:lnTo>
                    <a:pt x="0" y="48"/>
                  </a:lnTo>
                  <a:lnTo>
                    <a:pt x="221" y="582"/>
                  </a:lnTo>
                  <a:lnTo>
                    <a:pt x="279" y="558"/>
                  </a:lnTo>
                  <a:lnTo>
                    <a:pt x="338" y="534"/>
                  </a:lnTo>
                  <a:lnTo>
                    <a:pt x="11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7" name="Freeform 315"/>
            <p:cNvSpPr>
              <a:spLocks/>
            </p:cNvSpPr>
            <p:nvPr/>
          </p:nvSpPr>
          <p:spPr bwMode="auto">
            <a:xfrm>
              <a:off x="4682" y="538"/>
              <a:ext cx="19" cy="32"/>
            </a:xfrm>
            <a:custGeom>
              <a:avLst/>
              <a:gdLst>
                <a:gd name="T0" fmla="*/ 117 w 338"/>
                <a:gd name="T1" fmla="*/ 0 h 582"/>
                <a:gd name="T2" fmla="*/ 59 w 338"/>
                <a:gd name="T3" fmla="*/ 24 h 582"/>
                <a:gd name="T4" fmla="*/ 0 w 338"/>
                <a:gd name="T5" fmla="*/ 48 h 582"/>
                <a:gd name="T6" fmla="*/ 221 w 338"/>
                <a:gd name="T7" fmla="*/ 582 h 582"/>
                <a:gd name="T8" fmla="*/ 279 w 338"/>
                <a:gd name="T9" fmla="*/ 558 h 582"/>
                <a:gd name="T10" fmla="*/ 338 w 338"/>
                <a:gd name="T11" fmla="*/ 534 h 582"/>
                <a:gd name="T12" fmla="*/ 117 w 338"/>
                <a:gd name="T13" fmla="*/ 0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8" h="582">
                  <a:moveTo>
                    <a:pt x="117" y="0"/>
                  </a:moveTo>
                  <a:lnTo>
                    <a:pt x="59" y="24"/>
                  </a:lnTo>
                  <a:lnTo>
                    <a:pt x="0" y="48"/>
                  </a:lnTo>
                  <a:lnTo>
                    <a:pt x="221" y="582"/>
                  </a:lnTo>
                  <a:lnTo>
                    <a:pt x="279" y="558"/>
                  </a:lnTo>
                  <a:lnTo>
                    <a:pt x="338" y="534"/>
                  </a:lnTo>
                  <a:lnTo>
                    <a:pt x="1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8" name="Freeform 316"/>
            <p:cNvSpPr>
              <a:spLocks/>
            </p:cNvSpPr>
            <p:nvPr/>
          </p:nvSpPr>
          <p:spPr bwMode="auto">
            <a:xfrm>
              <a:off x="4695" y="569"/>
              <a:ext cx="3" cy="2"/>
            </a:xfrm>
            <a:custGeom>
              <a:avLst/>
              <a:gdLst>
                <a:gd name="T0" fmla="*/ 58 w 58"/>
                <a:gd name="T1" fmla="*/ 0 h 39"/>
                <a:gd name="T2" fmla="*/ 0 w 58"/>
                <a:gd name="T3" fmla="*/ 24 h 39"/>
                <a:gd name="T4" fmla="*/ 3 w 58"/>
                <a:gd name="T5" fmla="*/ 30 h 39"/>
                <a:gd name="T6" fmla="*/ 8 w 58"/>
                <a:gd name="T7" fmla="*/ 39 h 39"/>
                <a:gd name="T8" fmla="*/ 58 w 58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39">
                  <a:moveTo>
                    <a:pt x="58" y="0"/>
                  </a:moveTo>
                  <a:lnTo>
                    <a:pt x="0" y="24"/>
                  </a:lnTo>
                  <a:lnTo>
                    <a:pt x="3" y="30"/>
                  </a:lnTo>
                  <a:lnTo>
                    <a:pt x="8" y="39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29" name="Freeform 317"/>
            <p:cNvSpPr>
              <a:spLocks/>
            </p:cNvSpPr>
            <p:nvPr/>
          </p:nvSpPr>
          <p:spPr bwMode="auto">
            <a:xfrm>
              <a:off x="4695" y="570"/>
              <a:ext cx="1" cy="1"/>
            </a:xfrm>
            <a:custGeom>
              <a:avLst/>
              <a:gdLst>
                <a:gd name="T0" fmla="*/ 0 w 8"/>
                <a:gd name="T1" fmla="*/ 0 h 15"/>
                <a:gd name="T2" fmla="*/ 3 w 8"/>
                <a:gd name="T3" fmla="*/ 6 h 15"/>
                <a:gd name="T4" fmla="*/ 8 w 8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3" y="6"/>
                  </a:lnTo>
                  <a:lnTo>
                    <a:pt x="8" y="1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0" name="Freeform 318"/>
            <p:cNvSpPr>
              <a:spLocks/>
            </p:cNvSpPr>
            <p:nvPr/>
          </p:nvSpPr>
          <p:spPr bwMode="auto">
            <a:xfrm>
              <a:off x="4695" y="567"/>
              <a:ext cx="25" cy="29"/>
            </a:xfrm>
            <a:custGeom>
              <a:avLst/>
              <a:gdLst>
                <a:gd name="T0" fmla="*/ 101 w 453"/>
                <a:gd name="T1" fmla="*/ 0 h 536"/>
                <a:gd name="T2" fmla="*/ 50 w 453"/>
                <a:gd name="T3" fmla="*/ 38 h 536"/>
                <a:gd name="T4" fmla="*/ 0 w 453"/>
                <a:gd name="T5" fmla="*/ 77 h 536"/>
                <a:gd name="T6" fmla="*/ 352 w 453"/>
                <a:gd name="T7" fmla="*/ 536 h 536"/>
                <a:gd name="T8" fmla="*/ 402 w 453"/>
                <a:gd name="T9" fmla="*/ 497 h 536"/>
                <a:gd name="T10" fmla="*/ 453 w 453"/>
                <a:gd name="T11" fmla="*/ 459 h 536"/>
                <a:gd name="T12" fmla="*/ 101 w 453"/>
                <a:gd name="T1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101" y="0"/>
                  </a:moveTo>
                  <a:lnTo>
                    <a:pt x="50" y="38"/>
                  </a:lnTo>
                  <a:lnTo>
                    <a:pt x="0" y="77"/>
                  </a:lnTo>
                  <a:lnTo>
                    <a:pt x="352" y="536"/>
                  </a:lnTo>
                  <a:lnTo>
                    <a:pt x="402" y="497"/>
                  </a:lnTo>
                  <a:lnTo>
                    <a:pt x="453" y="459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1" name="Freeform 319"/>
            <p:cNvSpPr>
              <a:spLocks/>
            </p:cNvSpPr>
            <p:nvPr/>
          </p:nvSpPr>
          <p:spPr bwMode="auto">
            <a:xfrm>
              <a:off x="4695" y="567"/>
              <a:ext cx="25" cy="29"/>
            </a:xfrm>
            <a:custGeom>
              <a:avLst/>
              <a:gdLst>
                <a:gd name="T0" fmla="*/ 101 w 453"/>
                <a:gd name="T1" fmla="*/ 0 h 536"/>
                <a:gd name="T2" fmla="*/ 50 w 453"/>
                <a:gd name="T3" fmla="*/ 38 h 536"/>
                <a:gd name="T4" fmla="*/ 0 w 453"/>
                <a:gd name="T5" fmla="*/ 77 h 536"/>
                <a:gd name="T6" fmla="*/ 352 w 453"/>
                <a:gd name="T7" fmla="*/ 536 h 536"/>
                <a:gd name="T8" fmla="*/ 402 w 453"/>
                <a:gd name="T9" fmla="*/ 497 h 536"/>
                <a:gd name="T10" fmla="*/ 453 w 453"/>
                <a:gd name="T11" fmla="*/ 459 h 536"/>
                <a:gd name="T12" fmla="*/ 101 w 453"/>
                <a:gd name="T13" fmla="*/ 0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3" h="536">
                  <a:moveTo>
                    <a:pt x="101" y="0"/>
                  </a:moveTo>
                  <a:lnTo>
                    <a:pt x="50" y="38"/>
                  </a:lnTo>
                  <a:lnTo>
                    <a:pt x="0" y="77"/>
                  </a:lnTo>
                  <a:lnTo>
                    <a:pt x="352" y="536"/>
                  </a:lnTo>
                  <a:lnTo>
                    <a:pt x="402" y="497"/>
                  </a:lnTo>
                  <a:lnTo>
                    <a:pt x="453" y="459"/>
                  </a:lnTo>
                  <a:lnTo>
                    <a:pt x="10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2" name="Freeform 320"/>
            <p:cNvSpPr>
              <a:spLocks/>
            </p:cNvSpPr>
            <p:nvPr/>
          </p:nvSpPr>
          <p:spPr bwMode="auto">
            <a:xfrm>
              <a:off x="4715" y="594"/>
              <a:ext cx="2" cy="3"/>
            </a:xfrm>
            <a:custGeom>
              <a:avLst/>
              <a:gdLst>
                <a:gd name="T0" fmla="*/ 50 w 50"/>
                <a:gd name="T1" fmla="*/ 0 h 51"/>
                <a:gd name="T2" fmla="*/ 0 w 50"/>
                <a:gd name="T3" fmla="*/ 39 h 51"/>
                <a:gd name="T4" fmla="*/ 4 w 50"/>
                <a:gd name="T5" fmla="*/ 44 h 51"/>
                <a:gd name="T6" fmla="*/ 12 w 50"/>
                <a:gd name="T7" fmla="*/ 51 h 51"/>
                <a:gd name="T8" fmla="*/ 50 w 50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1">
                  <a:moveTo>
                    <a:pt x="50" y="0"/>
                  </a:moveTo>
                  <a:lnTo>
                    <a:pt x="0" y="39"/>
                  </a:lnTo>
                  <a:lnTo>
                    <a:pt x="4" y="44"/>
                  </a:lnTo>
                  <a:lnTo>
                    <a:pt x="12" y="5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3" name="Freeform 321"/>
            <p:cNvSpPr>
              <a:spLocks/>
            </p:cNvSpPr>
            <p:nvPr/>
          </p:nvSpPr>
          <p:spPr bwMode="auto">
            <a:xfrm>
              <a:off x="4715" y="596"/>
              <a:ext cx="1" cy="1"/>
            </a:xfrm>
            <a:custGeom>
              <a:avLst/>
              <a:gdLst>
                <a:gd name="T0" fmla="*/ 0 w 12"/>
                <a:gd name="T1" fmla="*/ 0 h 12"/>
                <a:gd name="T2" fmla="*/ 4 w 12"/>
                <a:gd name="T3" fmla="*/ 5 h 12"/>
                <a:gd name="T4" fmla="*/ 12 w 12"/>
                <a:gd name="T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0" y="0"/>
                  </a:moveTo>
                  <a:lnTo>
                    <a:pt x="4" y="5"/>
                  </a:lnTo>
                  <a:lnTo>
                    <a:pt x="12" y="1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4" name="Freeform 322"/>
            <p:cNvSpPr>
              <a:spLocks/>
            </p:cNvSpPr>
            <p:nvPr/>
          </p:nvSpPr>
          <p:spPr bwMode="auto">
            <a:xfrm>
              <a:off x="4715" y="591"/>
              <a:ext cx="30" cy="26"/>
            </a:xfrm>
            <a:custGeom>
              <a:avLst/>
              <a:gdLst>
                <a:gd name="T0" fmla="*/ 77 w 535"/>
                <a:gd name="T1" fmla="*/ 0 h 453"/>
                <a:gd name="T2" fmla="*/ 38 w 535"/>
                <a:gd name="T3" fmla="*/ 50 h 453"/>
                <a:gd name="T4" fmla="*/ 0 w 535"/>
                <a:gd name="T5" fmla="*/ 101 h 453"/>
                <a:gd name="T6" fmla="*/ 458 w 535"/>
                <a:gd name="T7" fmla="*/ 453 h 453"/>
                <a:gd name="T8" fmla="*/ 497 w 535"/>
                <a:gd name="T9" fmla="*/ 402 h 453"/>
                <a:gd name="T10" fmla="*/ 535 w 535"/>
                <a:gd name="T11" fmla="*/ 352 h 453"/>
                <a:gd name="T12" fmla="*/ 77 w 535"/>
                <a:gd name="T13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77" y="0"/>
                  </a:moveTo>
                  <a:lnTo>
                    <a:pt x="38" y="50"/>
                  </a:lnTo>
                  <a:lnTo>
                    <a:pt x="0" y="101"/>
                  </a:lnTo>
                  <a:lnTo>
                    <a:pt x="458" y="453"/>
                  </a:lnTo>
                  <a:lnTo>
                    <a:pt x="497" y="402"/>
                  </a:lnTo>
                  <a:lnTo>
                    <a:pt x="535" y="352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5" name="Freeform 323"/>
            <p:cNvSpPr>
              <a:spLocks/>
            </p:cNvSpPr>
            <p:nvPr/>
          </p:nvSpPr>
          <p:spPr bwMode="auto">
            <a:xfrm>
              <a:off x="4715" y="591"/>
              <a:ext cx="30" cy="26"/>
            </a:xfrm>
            <a:custGeom>
              <a:avLst/>
              <a:gdLst>
                <a:gd name="T0" fmla="*/ 77 w 535"/>
                <a:gd name="T1" fmla="*/ 0 h 453"/>
                <a:gd name="T2" fmla="*/ 38 w 535"/>
                <a:gd name="T3" fmla="*/ 50 h 453"/>
                <a:gd name="T4" fmla="*/ 0 w 535"/>
                <a:gd name="T5" fmla="*/ 101 h 453"/>
                <a:gd name="T6" fmla="*/ 458 w 535"/>
                <a:gd name="T7" fmla="*/ 453 h 453"/>
                <a:gd name="T8" fmla="*/ 497 w 535"/>
                <a:gd name="T9" fmla="*/ 402 h 453"/>
                <a:gd name="T10" fmla="*/ 535 w 535"/>
                <a:gd name="T11" fmla="*/ 352 h 453"/>
                <a:gd name="T12" fmla="*/ 77 w 535"/>
                <a:gd name="T13" fmla="*/ 0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5" h="453">
                  <a:moveTo>
                    <a:pt x="77" y="0"/>
                  </a:moveTo>
                  <a:lnTo>
                    <a:pt x="38" y="50"/>
                  </a:lnTo>
                  <a:lnTo>
                    <a:pt x="0" y="101"/>
                  </a:lnTo>
                  <a:lnTo>
                    <a:pt x="458" y="453"/>
                  </a:lnTo>
                  <a:lnTo>
                    <a:pt x="497" y="402"/>
                  </a:lnTo>
                  <a:lnTo>
                    <a:pt x="535" y="352"/>
                  </a:lnTo>
                  <a:lnTo>
                    <a:pt x="7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6" name="Freeform 324"/>
            <p:cNvSpPr>
              <a:spLocks/>
            </p:cNvSpPr>
            <p:nvPr/>
          </p:nvSpPr>
          <p:spPr bwMode="auto">
            <a:xfrm>
              <a:off x="4741" y="614"/>
              <a:ext cx="2" cy="3"/>
            </a:xfrm>
            <a:custGeom>
              <a:avLst/>
              <a:gdLst>
                <a:gd name="T0" fmla="*/ 39 w 39"/>
                <a:gd name="T1" fmla="*/ 0 h 59"/>
                <a:gd name="T2" fmla="*/ 0 w 39"/>
                <a:gd name="T3" fmla="*/ 51 h 59"/>
                <a:gd name="T4" fmla="*/ 5 w 39"/>
                <a:gd name="T5" fmla="*/ 54 h 59"/>
                <a:gd name="T6" fmla="*/ 14 w 39"/>
                <a:gd name="T7" fmla="*/ 59 h 59"/>
                <a:gd name="T8" fmla="*/ 39 w 39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9">
                  <a:moveTo>
                    <a:pt x="39" y="0"/>
                  </a:moveTo>
                  <a:lnTo>
                    <a:pt x="0" y="51"/>
                  </a:lnTo>
                  <a:lnTo>
                    <a:pt x="5" y="54"/>
                  </a:lnTo>
                  <a:lnTo>
                    <a:pt x="14" y="59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7" name="Freeform 325"/>
            <p:cNvSpPr>
              <a:spLocks/>
            </p:cNvSpPr>
            <p:nvPr/>
          </p:nvSpPr>
          <p:spPr bwMode="auto">
            <a:xfrm>
              <a:off x="4741" y="617"/>
              <a:ext cx="1" cy="1"/>
            </a:xfrm>
            <a:custGeom>
              <a:avLst/>
              <a:gdLst>
                <a:gd name="T0" fmla="*/ 0 w 14"/>
                <a:gd name="T1" fmla="*/ 0 h 8"/>
                <a:gd name="T2" fmla="*/ 5 w 14"/>
                <a:gd name="T3" fmla="*/ 3 h 8"/>
                <a:gd name="T4" fmla="*/ 14 w 1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0" y="0"/>
                  </a:moveTo>
                  <a:lnTo>
                    <a:pt x="5" y="3"/>
                  </a:lnTo>
                  <a:lnTo>
                    <a:pt x="14" y="8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8" name="Freeform 326"/>
            <p:cNvSpPr>
              <a:spLocks/>
            </p:cNvSpPr>
            <p:nvPr/>
          </p:nvSpPr>
          <p:spPr bwMode="auto">
            <a:xfrm>
              <a:off x="4742" y="610"/>
              <a:ext cx="32" cy="19"/>
            </a:xfrm>
            <a:custGeom>
              <a:avLst/>
              <a:gdLst>
                <a:gd name="T0" fmla="*/ 49 w 583"/>
                <a:gd name="T1" fmla="*/ 0 h 339"/>
                <a:gd name="T2" fmla="*/ 25 w 583"/>
                <a:gd name="T3" fmla="*/ 58 h 339"/>
                <a:gd name="T4" fmla="*/ 0 w 583"/>
                <a:gd name="T5" fmla="*/ 117 h 339"/>
                <a:gd name="T6" fmla="*/ 534 w 583"/>
                <a:gd name="T7" fmla="*/ 339 h 339"/>
                <a:gd name="T8" fmla="*/ 559 w 583"/>
                <a:gd name="T9" fmla="*/ 280 h 339"/>
                <a:gd name="T10" fmla="*/ 583 w 583"/>
                <a:gd name="T11" fmla="*/ 221 h 339"/>
                <a:gd name="T12" fmla="*/ 49 w 583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49" y="0"/>
                  </a:moveTo>
                  <a:lnTo>
                    <a:pt x="25" y="58"/>
                  </a:lnTo>
                  <a:lnTo>
                    <a:pt x="0" y="117"/>
                  </a:lnTo>
                  <a:lnTo>
                    <a:pt x="534" y="339"/>
                  </a:lnTo>
                  <a:lnTo>
                    <a:pt x="559" y="280"/>
                  </a:lnTo>
                  <a:lnTo>
                    <a:pt x="583" y="221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39" name="Freeform 327"/>
            <p:cNvSpPr>
              <a:spLocks/>
            </p:cNvSpPr>
            <p:nvPr/>
          </p:nvSpPr>
          <p:spPr bwMode="auto">
            <a:xfrm>
              <a:off x="4742" y="610"/>
              <a:ext cx="32" cy="19"/>
            </a:xfrm>
            <a:custGeom>
              <a:avLst/>
              <a:gdLst>
                <a:gd name="T0" fmla="*/ 49 w 583"/>
                <a:gd name="T1" fmla="*/ 0 h 339"/>
                <a:gd name="T2" fmla="*/ 25 w 583"/>
                <a:gd name="T3" fmla="*/ 58 h 339"/>
                <a:gd name="T4" fmla="*/ 0 w 583"/>
                <a:gd name="T5" fmla="*/ 117 h 339"/>
                <a:gd name="T6" fmla="*/ 534 w 583"/>
                <a:gd name="T7" fmla="*/ 339 h 339"/>
                <a:gd name="T8" fmla="*/ 559 w 583"/>
                <a:gd name="T9" fmla="*/ 280 h 339"/>
                <a:gd name="T10" fmla="*/ 583 w 583"/>
                <a:gd name="T11" fmla="*/ 221 h 339"/>
                <a:gd name="T12" fmla="*/ 49 w 583"/>
                <a:gd name="T13" fmla="*/ 0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3" h="339">
                  <a:moveTo>
                    <a:pt x="49" y="0"/>
                  </a:moveTo>
                  <a:lnTo>
                    <a:pt x="25" y="58"/>
                  </a:lnTo>
                  <a:lnTo>
                    <a:pt x="0" y="117"/>
                  </a:lnTo>
                  <a:lnTo>
                    <a:pt x="534" y="339"/>
                  </a:lnTo>
                  <a:lnTo>
                    <a:pt x="559" y="280"/>
                  </a:lnTo>
                  <a:lnTo>
                    <a:pt x="583" y="221"/>
                  </a:lnTo>
                  <a:lnTo>
                    <a:pt x="4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0" name="Freeform 328"/>
            <p:cNvSpPr>
              <a:spLocks/>
            </p:cNvSpPr>
            <p:nvPr/>
          </p:nvSpPr>
          <p:spPr bwMode="auto">
            <a:xfrm>
              <a:off x="4771" y="626"/>
              <a:ext cx="2" cy="4"/>
            </a:xfrm>
            <a:custGeom>
              <a:avLst/>
              <a:gdLst>
                <a:gd name="T0" fmla="*/ 25 w 25"/>
                <a:gd name="T1" fmla="*/ 0 h 63"/>
                <a:gd name="T2" fmla="*/ 0 w 25"/>
                <a:gd name="T3" fmla="*/ 59 h 63"/>
                <a:gd name="T4" fmla="*/ 7 w 25"/>
                <a:gd name="T5" fmla="*/ 61 h 63"/>
                <a:gd name="T6" fmla="*/ 17 w 25"/>
                <a:gd name="T7" fmla="*/ 63 h 63"/>
                <a:gd name="T8" fmla="*/ 25 w 25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63">
                  <a:moveTo>
                    <a:pt x="25" y="0"/>
                  </a:moveTo>
                  <a:lnTo>
                    <a:pt x="0" y="59"/>
                  </a:lnTo>
                  <a:lnTo>
                    <a:pt x="7" y="61"/>
                  </a:lnTo>
                  <a:lnTo>
                    <a:pt x="17" y="63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1" name="Freeform 329"/>
            <p:cNvSpPr>
              <a:spLocks/>
            </p:cNvSpPr>
            <p:nvPr/>
          </p:nvSpPr>
          <p:spPr bwMode="auto">
            <a:xfrm>
              <a:off x="4771" y="629"/>
              <a:ext cx="1" cy="1"/>
            </a:xfrm>
            <a:custGeom>
              <a:avLst/>
              <a:gdLst>
                <a:gd name="T0" fmla="*/ 0 w 17"/>
                <a:gd name="T1" fmla="*/ 0 h 4"/>
                <a:gd name="T2" fmla="*/ 7 w 17"/>
                <a:gd name="T3" fmla="*/ 2 h 4"/>
                <a:gd name="T4" fmla="*/ 17 w 17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4">
                  <a:moveTo>
                    <a:pt x="0" y="0"/>
                  </a:moveTo>
                  <a:lnTo>
                    <a:pt x="7" y="2"/>
                  </a:lnTo>
                  <a:lnTo>
                    <a:pt x="1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2" name="Freeform 330"/>
            <p:cNvSpPr>
              <a:spLocks/>
            </p:cNvSpPr>
            <p:nvPr/>
          </p:nvSpPr>
          <p:spPr bwMode="auto">
            <a:xfrm>
              <a:off x="4772" y="623"/>
              <a:ext cx="33" cy="11"/>
            </a:xfrm>
            <a:custGeom>
              <a:avLst/>
              <a:gdLst>
                <a:gd name="T0" fmla="*/ 16 w 588"/>
                <a:gd name="T1" fmla="*/ 0 h 200"/>
                <a:gd name="T2" fmla="*/ 8 w 588"/>
                <a:gd name="T3" fmla="*/ 63 h 200"/>
                <a:gd name="T4" fmla="*/ 0 w 588"/>
                <a:gd name="T5" fmla="*/ 126 h 200"/>
                <a:gd name="T6" fmla="*/ 572 w 588"/>
                <a:gd name="T7" fmla="*/ 200 h 200"/>
                <a:gd name="T8" fmla="*/ 580 w 588"/>
                <a:gd name="T9" fmla="*/ 138 h 200"/>
                <a:gd name="T10" fmla="*/ 588 w 588"/>
                <a:gd name="T11" fmla="*/ 75 h 200"/>
                <a:gd name="T12" fmla="*/ 16 w 58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0">
                  <a:moveTo>
                    <a:pt x="16" y="0"/>
                  </a:moveTo>
                  <a:lnTo>
                    <a:pt x="8" y="63"/>
                  </a:lnTo>
                  <a:lnTo>
                    <a:pt x="0" y="126"/>
                  </a:lnTo>
                  <a:lnTo>
                    <a:pt x="572" y="200"/>
                  </a:lnTo>
                  <a:lnTo>
                    <a:pt x="580" y="138"/>
                  </a:lnTo>
                  <a:lnTo>
                    <a:pt x="588" y="7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3" name="Freeform 331"/>
            <p:cNvSpPr>
              <a:spLocks/>
            </p:cNvSpPr>
            <p:nvPr/>
          </p:nvSpPr>
          <p:spPr bwMode="auto">
            <a:xfrm>
              <a:off x="4772" y="623"/>
              <a:ext cx="33" cy="11"/>
            </a:xfrm>
            <a:custGeom>
              <a:avLst/>
              <a:gdLst>
                <a:gd name="T0" fmla="*/ 16 w 588"/>
                <a:gd name="T1" fmla="*/ 0 h 200"/>
                <a:gd name="T2" fmla="*/ 8 w 588"/>
                <a:gd name="T3" fmla="*/ 63 h 200"/>
                <a:gd name="T4" fmla="*/ 0 w 588"/>
                <a:gd name="T5" fmla="*/ 126 h 200"/>
                <a:gd name="T6" fmla="*/ 572 w 588"/>
                <a:gd name="T7" fmla="*/ 200 h 200"/>
                <a:gd name="T8" fmla="*/ 580 w 588"/>
                <a:gd name="T9" fmla="*/ 138 h 200"/>
                <a:gd name="T10" fmla="*/ 588 w 588"/>
                <a:gd name="T11" fmla="*/ 75 h 200"/>
                <a:gd name="T12" fmla="*/ 16 w 588"/>
                <a:gd name="T13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200">
                  <a:moveTo>
                    <a:pt x="16" y="0"/>
                  </a:moveTo>
                  <a:lnTo>
                    <a:pt x="8" y="63"/>
                  </a:lnTo>
                  <a:lnTo>
                    <a:pt x="0" y="126"/>
                  </a:lnTo>
                  <a:lnTo>
                    <a:pt x="572" y="200"/>
                  </a:lnTo>
                  <a:lnTo>
                    <a:pt x="580" y="138"/>
                  </a:lnTo>
                  <a:lnTo>
                    <a:pt x="588" y="75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4" name="Freeform 332"/>
            <p:cNvSpPr>
              <a:spLocks/>
            </p:cNvSpPr>
            <p:nvPr/>
          </p:nvSpPr>
          <p:spPr bwMode="auto">
            <a:xfrm>
              <a:off x="4804" y="630"/>
              <a:ext cx="1" cy="4"/>
            </a:xfrm>
            <a:custGeom>
              <a:avLst/>
              <a:gdLst>
                <a:gd name="T0" fmla="*/ 8 w 16"/>
                <a:gd name="T1" fmla="*/ 0 h 62"/>
                <a:gd name="T2" fmla="*/ 0 w 16"/>
                <a:gd name="T3" fmla="*/ 62 h 62"/>
                <a:gd name="T4" fmla="*/ 6 w 16"/>
                <a:gd name="T5" fmla="*/ 62 h 62"/>
                <a:gd name="T6" fmla="*/ 16 w 16"/>
                <a:gd name="T7" fmla="*/ 62 h 62"/>
                <a:gd name="T8" fmla="*/ 8 w 16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62">
                  <a:moveTo>
                    <a:pt x="8" y="0"/>
                  </a:moveTo>
                  <a:lnTo>
                    <a:pt x="0" y="62"/>
                  </a:lnTo>
                  <a:lnTo>
                    <a:pt x="6" y="62"/>
                  </a:lnTo>
                  <a:lnTo>
                    <a:pt x="16" y="6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5" name="Freeform 333"/>
            <p:cNvSpPr>
              <a:spLocks/>
            </p:cNvSpPr>
            <p:nvPr/>
          </p:nvSpPr>
          <p:spPr bwMode="auto">
            <a:xfrm>
              <a:off x="4804" y="634"/>
              <a:ext cx="1" cy="1"/>
            </a:xfrm>
            <a:custGeom>
              <a:avLst/>
              <a:gdLst>
                <a:gd name="T0" fmla="*/ 0 w 16"/>
                <a:gd name="T1" fmla="*/ 6 w 16"/>
                <a:gd name="T2" fmla="*/ 16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6" y="0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6" name="Freeform 334"/>
            <p:cNvSpPr>
              <a:spLocks/>
            </p:cNvSpPr>
            <p:nvPr/>
          </p:nvSpPr>
          <p:spPr bwMode="auto">
            <a:xfrm>
              <a:off x="4804" y="623"/>
              <a:ext cx="33" cy="11"/>
            </a:xfrm>
            <a:custGeom>
              <a:avLst/>
              <a:gdLst>
                <a:gd name="T0" fmla="*/ 0 w 590"/>
                <a:gd name="T1" fmla="*/ 75 h 200"/>
                <a:gd name="T2" fmla="*/ 8 w 590"/>
                <a:gd name="T3" fmla="*/ 138 h 200"/>
                <a:gd name="T4" fmla="*/ 16 w 590"/>
                <a:gd name="T5" fmla="*/ 200 h 200"/>
                <a:gd name="T6" fmla="*/ 590 w 590"/>
                <a:gd name="T7" fmla="*/ 126 h 200"/>
                <a:gd name="T8" fmla="*/ 582 w 590"/>
                <a:gd name="T9" fmla="*/ 63 h 200"/>
                <a:gd name="T10" fmla="*/ 574 w 590"/>
                <a:gd name="T11" fmla="*/ 0 h 200"/>
                <a:gd name="T12" fmla="*/ 0 w 590"/>
                <a:gd name="T13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0">
                  <a:moveTo>
                    <a:pt x="0" y="75"/>
                  </a:moveTo>
                  <a:lnTo>
                    <a:pt x="8" y="138"/>
                  </a:lnTo>
                  <a:lnTo>
                    <a:pt x="16" y="200"/>
                  </a:lnTo>
                  <a:lnTo>
                    <a:pt x="590" y="126"/>
                  </a:lnTo>
                  <a:lnTo>
                    <a:pt x="582" y="63"/>
                  </a:lnTo>
                  <a:lnTo>
                    <a:pt x="574" y="0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7" name="Freeform 335"/>
            <p:cNvSpPr>
              <a:spLocks/>
            </p:cNvSpPr>
            <p:nvPr/>
          </p:nvSpPr>
          <p:spPr bwMode="auto">
            <a:xfrm>
              <a:off x="4804" y="623"/>
              <a:ext cx="33" cy="11"/>
            </a:xfrm>
            <a:custGeom>
              <a:avLst/>
              <a:gdLst>
                <a:gd name="T0" fmla="*/ 0 w 590"/>
                <a:gd name="T1" fmla="*/ 75 h 200"/>
                <a:gd name="T2" fmla="*/ 8 w 590"/>
                <a:gd name="T3" fmla="*/ 138 h 200"/>
                <a:gd name="T4" fmla="*/ 16 w 590"/>
                <a:gd name="T5" fmla="*/ 200 h 200"/>
                <a:gd name="T6" fmla="*/ 590 w 590"/>
                <a:gd name="T7" fmla="*/ 126 h 200"/>
                <a:gd name="T8" fmla="*/ 582 w 590"/>
                <a:gd name="T9" fmla="*/ 63 h 200"/>
                <a:gd name="T10" fmla="*/ 574 w 590"/>
                <a:gd name="T11" fmla="*/ 0 h 200"/>
                <a:gd name="T12" fmla="*/ 0 w 590"/>
                <a:gd name="T13" fmla="*/ 7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90" h="200">
                  <a:moveTo>
                    <a:pt x="0" y="75"/>
                  </a:moveTo>
                  <a:lnTo>
                    <a:pt x="8" y="138"/>
                  </a:lnTo>
                  <a:lnTo>
                    <a:pt x="16" y="200"/>
                  </a:lnTo>
                  <a:lnTo>
                    <a:pt x="590" y="126"/>
                  </a:lnTo>
                  <a:lnTo>
                    <a:pt x="582" y="63"/>
                  </a:lnTo>
                  <a:lnTo>
                    <a:pt x="574" y="0"/>
                  </a:lnTo>
                  <a:lnTo>
                    <a:pt x="0" y="75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8" name="Freeform 336"/>
            <p:cNvSpPr>
              <a:spLocks/>
            </p:cNvSpPr>
            <p:nvPr/>
          </p:nvSpPr>
          <p:spPr bwMode="auto">
            <a:xfrm>
              <a:off x="4836" y="626"/>
              <a:ext cx="2" cy="4"/>
            </a:xfrm>
            <a:custGeom>
              <a:avLst/>
              <a:gdLst>
                <a:gd name="T0" fmla="*/ 0 w 24"/>
                <a:gd name="T1" fmla="*/ 0 h 63"/>
                <a:gd name="T2" fmla="*/ 8 w 24"/>
                <a:gd name="T3" fmla="*/ 63 h 63"/>
                <a:gd name="T4" fmla="*/ 14 w 24"/>
                <a:gd name="T5" fmla="*/ 62 h 63"/>
                <a:gd name="T6" fmla="*/ 24 w 24"/>
                <a:gd name="T7" fmla="*/ 59 h 63"/>
                <a:gd name="T8" fmla="*/ 0 w 24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63">
                  <a:moveTo>
                    <a:pt x="0" y="0"/>
                  </a:moveTo>
                  <a:lnTo>
                    <a:pt x="8" y="63"/>
                  </a:lnTo>
                  <a:lnTo>
                    <a:pt x="14" y="62"/>
                  </a:lnTo>
                  <a:lnTo>
                    <a:pt x="24" y="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49" name="Freeform 337"/>
            <p:cNvSpPr>
              <a:spLocks/>
            </p:cNvSpPr>
            <p:nvPr/>
          </p:nvSpPr>
          <p:spPr bwMode="auto">
            <a:xfrm>
              <a:off x="4837" y="629"/>
              <a:ext cx="1" cy="1"/>
            </a:xfrm>
            <a:custGeom>
              <a:avLst/>
              <a:gdLst>
                <a:gd name="T0" fmla="*/ 0 w 16"/>
                <a:gd name="T1" fmla="*/ 4 h 4"/>
                <a:gd name="T2" fmla="*/ 6 w 16"/>
                <a:gd name="T3" fmla="*/ 3 h 4"/>
                <a:gd name="T4" fmla="*/ 16 w 16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lnTo>
                    <a:pt x="6" y="3"/>
                  </a:lnTo>
                  <a:lnTo>
                    <a:pt x="16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0" name="Freeform 338"/>
            <p:cNvSpPr>
              <a:spLocks/>
            </p:cNvSpPr>
            <p:nvPr/>
          </p:nvSpPr>
          <p:spPr bwMode="auto">
            <a:xfrm>
              <a:off x="4835" y="610"/>
              <a:ext cx="32" cy="19"/>
            </a:xfrm>
            <a:custGeom>
              <a:avLst/>
              <a:gdLst>
                <a:gd name="T0" fmla="*/ 0 w 581"/>
                <a:gd name="T1" fmla="*/ 221 h 339"/>
                <a:gd name="T2" fmla="*/ 24 w 581"/>
                <a:gd name="T3" fmla="*/ 280 h 339"/>
                <a:gd name="T4" fmla="*/ 48 w 581"/>
                <a:gd name="T5" fmla="*/ 339 h 339"/>
                <a:gd name="T6" fmla="*/ 581 w 581"/>
                <a:gd name="T7" fmla="*/ 117 h 339"/>
                <a:gd name="T8" fmla="*/ 557 w 581"/>
                <a:gd name="T9" fmla="*/ 58 h 339"/>
                <a:gd name="T10" fmla="*/ 533 w 581"/>
                <a:gd name="T11" fmla="*/ 0 h 339"/>
                <a:gd name="T12" fmla="*/ 0 w 581"/>
                <a:gd name="T13" fmla="*/ 22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0" y="221"/>
                  </a:moveTo>
                  <a:lnTo>
                    <a:pt x="24" y="280"/>
                  </a:lnTo>
                  <a:lnTo>
                    <a:pt x="48" y="339"/>
                  </a:lnTo>
                  <a:lnTo>
                    <a:pt x="581" y="117"/>
                  </a:lnTo>
                  <a:lnTo>
                    <a:pt x="557" y="58"/>
                  </a:lnTo>
                  <a:lnTo>
                    <a:pt x="533" y="0"/>
                  </a:lnTo>
                  <a:lnTo>
                    <a:pt x="0" y="2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1" name="Freeform 339"/>
            <p:cNvSpPr>
              <a:spLocks/>
            </p:cNvSpPr>
            <p:nvPr/>
          </p:nvSpPr>
          <p:spPr bwMode="auto">
            <a:xfrm>
              <a:off x="4835" y="610"/>
              <a:ext cx="32" cy="19"/>
            </a:xfrm>
            <a:custGeom>
              <a:avLst/>
              <a:gdLst>
                <a:gd name="T0" fmla="*/ 0 w 581"/>
                <a:gd name="T1" fmla="*/ 221 h 339"/>
                <a:gd name="T2" fmla="*/ 24 w 581"/>
                <a:gd name="T3" fmla="*/ 280 h 339"/>
                <a:gd name="T4" fmla="*/ 48 w 581"/>
                <a:gd name="T5" fmla="*/ 339 h 339"/>
                <a:gd name="T6" fmla="*/ 581 w 581"/>
                <a:gd name="T7" fmla="*/ 117 h 339"/>
                <a:gd name="T8" fmla="*/ 557 w 581"/>
                <a:gd name="T9" fmla="*/ 58 h 339"/>
                <a:gd name="T10" fmla="*/ 533 w 581"/>
                <a:gd name="T11" fmla="*/ 0 h 339"/>
                <a:gd name="T12" fmla="*/ 0 w 581"/>
                <a:gd name="T13" fmla="*/ 221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1" h="339">
                  <a:moveTo>
                    <a:pt x="0" y="221"/>
                  </a:moveTo>
                  <a:lnTo>
                    <a:pt x="24" y="280"/>
                  </a:lnTo>
                  <a:lnTo>
                    <a:pt x="48" y="339"/>
                  </a:lnTo>
                  <a:lnTo>
                    <a:pt x="581" y="117"/>
                  </a:lnTo>
                  <a:lnTo>
                    <a:pt x="557" y="58"/>
                  </a:lnTo>
                  <a:lnTo>
                    <a:pt x="533" y="0"/>
                  </a:lnTo>
                  <a:lnTo>
                    <a:pt x="0" y="2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2" name="Freeform 340"/>
            <p:cNvSpPr>
              <a:spLocks/>
            </p:cNvSpPr>
            <p:nvPr/>
          </p:nvSpPr>
          <p:spPr bwMode="auto">
            <a:xfrm>
              <a:off x="4866" y="614"/>
              <a:ext cx="2" cy="3"/>
            </a:xfrm>
            <a:custGeom>
              <a:avLst/>
              <a:gdLst>
                <a:gd name="T0" fmla="*/ 0 w 38"/>
                <a:gd name="T1" fmla="*/ 0 h 59"/>
                <a:gd name="T2" fmla="*/ 24 w 38"/>
                <a:gd name="T3" fmla="*/ 59 h 59"/>
                <a:gd name="T4" fmla="*/ 30 w 38"/>
                <a:gd name="T5" fmla="*/ 56 h 59"/>
                <a:gd name="T6" fmla="*/ 38 w 38"/>
                <a:gd name="T7" fmla="*/ 51 h 59"/>
                <a:gd name="T8" fmla="*/ 0 w 38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59">
                  <a:moveTo>
                    <a:pt x="0" y="0"/>
                  </a:moveTo>
                  <a:lnTo>
                    <a:pt x="24" y="59"/>
                  </a:lnTo>
                  <a:lnTo>
                    <a:pt x="30" y="56"/>
                  </a:lnTo>
                  <a:lnTo>
                    <a:pt x="38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3" name="Freeform 341"/>
            <p:cNvSpPr>
              <a:spLocks/>
            </p:cNvSpPr>
            <p:nvPr/>
          </p:nvSpPr>
          <p:spPr bwMode="auto">
            <a:xfrm>
              <a:off x="4867" y="617"/>
              <a:ext cx="1" cy="1"/>
            </a:xfrm>
            <a:custGeom>
              <a:avLst/>
              <a:gdLst>
                <a:gd name="T0" fmla="*/ 0 w 14"/>
                <a:gd name="T1" fmla="*/ 8 h 8"/>
                <a:gd name="T2" fmla="*/ 6 w 14"/>
                <a:gd name="T3" fmla="*/ 5 h 8"/>
                <a:gd name="T4" fmla="*/ 14 w 14"/>
                <a:gd name="T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8">
                  <a:moveTo>
                    <a:pt x="0" y="8"/>
                  </a:moveTo>
                  <a:lnTo>
                    <a:pt x="6" y="5"/>
                  </a:lnTo>
                  <a:lnTo>
                    <a:pt x="1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4" name="Freeform 342"/>
            <p:cNvSpPr>
              <a:spLocks/>
            </p:cNvSpPr>
            <p:nvPr/>
          </p:nvSpPr>
          <p:spPr bwMode="auto">
            <a:xfrm>
              <a:off x="4864" y="591"/>
              <a:ext cx="30" cy="26"/>
            </a:xfrm>
            <a:custGeom>
              <a:avLst/>
              <a:gdLst>
                <a:gd name="T0" fmla="*/ 0 w 536"/>
                <a:gd name="T1" fmla="*/ 352 h 453"/>
                <a:gd name="T2" fmla="*/ 38 w 536"/>
                <a:gd name="T3" fmla="*/ 402 h 453"/>
                <a:gd name="T4" fmla="*/ 76 w 536"/>
                <a:gd name="T5" fmla="*/ 453 h 453"/>
                <a:gd name="T6" fmla="*/ 536 w 536"/>
                <a:gd name="T7" fmla="*/ 101 h 453"/>
                <a:gd name="T8" fmla="*/ 497 w 536"/>
                <a:gd name="T9" fmla="*/ 50 h 453"/>
                <a:gd name="T10" fmla="*/ 459 w 536"/>
                <a:gd name="T11" fmla="*/ 0 h 453"/>
                <a:gd name="T12" fmla="*/ 0 w 536"/>
                <a:gd name="T13" fmla="*/ 3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0" y="352"/>
                  </a:moveTo>
                  <a:lnTo>
                    <a:pt x="38" y="402"/>
                  </a:lnTo>
                  <a:lnTo>
                    <a:pt x="76" y="453"/>
                  </a:lnTo>
                  <a:lnTo>
                    <a:pt x="536" y="101"/>
                  </a:lnTo>
                  <a:lnTo>
                    <a:pt x="497" y="50"/>
                  </a:lnTo>
                  <a:lnTo>
                    <a:pt x="459" y="0"/>
                  </a:lnTo>
                  <a:lnTo>
                    <a:pt x="0" y="3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5" name="Freeform 343"/>
            <p:cNvSpPr>
              <a:spLocks/>
            </p:cNvSpPr>
            <p:nvPr/>
          </p:nvSpPr>
          <p:spPr bwMode="auto">
            <a:xfrm>
              <a:off x="4864" y="591"/>
              <a:ext cx="30" cy="26"/>
            </a:xfrm>
            <a:custGeom>
              <a:avLst/>
              <a:gdLst>
                <a:gd name="T0" fmla="*/ 0 w 536"/>
                <a:gd name="T1" fmla="*/ 352 h 453"/>
                <a:gd name="T2" fmla="*/ 38 w 536"/>
                <a:gd name="T3" fmla="*/ 402 h 453"/>
                <a:gd name="T4" fmla="*/ 76 w 536"/>
                <a:gd name="T5" fmla="*/ 453 h 453"/>
                <a:gd name="T6" fmla="*/ 536 w 536"/>
                <a:gd name="T7" fmla="*/ 101 h 453"/>
                <a:gd name="T8" fmla="*/ 497 w 536"/>
                <a:gd name="T9" fmla="*/ 50 h 453"/>
                <a:gd name="T10" fmla="*/ 459 w 536"/>
                <a:gd name="T11" fmla="*/ 0 h 453"/>
                <a:gd name="T12" fmla="*/ 0 w 536"/>
                <a:gd name="T13" fmla="*/ 352 h 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6" h="453">
                  <a:moveTo>
                    <a:pt x="0" y="352"/>
                  </a:moveTo>
                  <a:lnTo>
                    <a:pt x="38" y="402"/>
                  </a:lnTo>
                  <a:lnTo>
                    <a:pt x="76" y="453"/>
                  </a:lnTo>
                  <a:lnTo>
                    <a:pt x="536" y="101"/>
                  </a:lnTo>
                  <a:lnTo>
                    <a:pt x="497" y="50"/>
                  </a:lnTo>
                  <a:lnTo>
                    <a:pt x="459" y="0"/>
                  </a:lnTo>
                  <a:lnTo>
                    <a:pt x="0" y="35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6" name="Freeform 344"/>
            <p:cNvSpPr>
              <a:spLocks/>
            </p:cNvSpPr>
            <p:nvPr/>
          </p:nvSpPr>
          <p:spPr bwMode="auto">
            <a:xfrm>
              <a:off x="4891" y="594"/>
              <a:ext cx="3" cy="3"/>
            </a:xfrm>
            <a:custGeom>
              <a:avLst/>
              <a:gdLst>
                <a:gd name="T0" fmla="*/ 0 w 51"/>
                <a:gd name="T1" fmla="*/ 0 h 51"/>
                <a:gd name="T2" fmla="*/ 39 w 51"/>
                <a:gd name="T3" fmla="*/ 51 h 51"/>
                <a:gd name="T4" fmla="*/ 44 w 51"/>
                <a:gd name="T5" fmla="*/ 47 h 51"/>
                <a:gd name="T6" fmla="*/ 51 w 51"/>
                <a:gd name="T7" fmla="*/ 39 h 51"/>
                <a:gd name="T8" fmla="*/ 0 w 51"/>
                <a:gd name="T9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1">
                  <a:moveTo>
                    <a:pt x="0" y="0"/>
                  </a:moveTo>
                  <a:lnTo>
                    <a:pt x="39" y="51"/>
                  </a:lnTo>
                  <a:lnTo>
                    <a:pt x="44" y="47"/>
                  </a:lnTo>
                  <a:lnTo>
                    <a:pt x="51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7" name="Freeform 345"/>
            <p:cNvSpPr>
              <a:spLocks/>
            </p:cNvSpPr>
            <p:nvPr/>
          </p:nvSpPr>
          <p:spPr bwMode="auto">
            <a:xfrm>
              <a:off x="4894" y="596"/>
              <a:ext cx="1" cy="1"/>
            </a:xfrm>
            <a:custGeom>
              <a:avLst/>
              <a:gdLst>
                <a:gd name="T0" fmla="*/ 0 w 12"/>
                <a:gd name="T1" fmla="*/ 12 h 12"/>
                <a:gd name="T2" fmla="*/ 5 w 12"/>
                <a:gd name="T3" fmla="*/ 8 h 12"/>
                <a:gd name="T4" fmla="*/ 12 w 12"/>
                <a:gd name="T5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5" y="8"/>
                  </a:lnTo>
                  <a:lnTo>
                    <a:pt x="1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8" name="Freeform 346"/>
            <p:cNvSpPr>
              <a:spLocks/>
            </p:cNvSpPr>
            <p:nvPr/>
          </p:nvSpPr>
          <p:spPr bwMode="auto">
            <a:xfrm>
              <a:off x="4889" y="567"/>
              <a:ext cx="25" cy="29"/>
            </a:xfrm>
            <a:custGeom>
              <a:avLst/>
              <a:gdLst>
                <a:gd name="T0" fmla="*/ 0 w 452"/>
                <a:gd name="T1" fmla="*/ 459 h 536"/>
                <a:gd name="T2" fmla="*/ 50 w 452"/>
                <a:gd name="T3" fmla="*/ 497 h 536"/>
                <a:gd name="T4" fmla="*/ 101 w 452"/>
                <a:gd name="T5" fmla="*/ 536 h 536"/>
                <a:gd name="T6" fmla="*/ 452 w 452"/>
                <a:gd name="T7" fmla="*/ 77 h 536"/>
                <a:gd name="T8" fmla="*/ 401 w 452"/>
                <a:gd name="T9" fmla="*/ 38 h 536"/>
                <a:gd name="T10" fmla="*/ 351 w 452"/>
                <a:gd name="T11" fmla="*/ 0 h 536"/>
                <a:gd name="T12" fmla="*/ 0 w 452"/>
                <a:gd name="T13" fmla="*/ 45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0" y="459"/>
                  </a:moveTo>
                  <a:lnTo>
                    <a:pt x="50" y="497"/>
                  </a:lnTo>
                  <a:lnTo>
                    <a:pt x="101" y="536"/>
                  </a:lnTo>
                  <a:lnTo>
                    <a:pt x="452" y="77"/>
                  </a:lnTo>
                  <a:lnTo>
                    <a:pt x="401" y="38"/>
                  </a:lnTo>
                  <a:lnTo>
                    <a:pt x="351" y="0"/>
                  </a:lnTo>
                  <a:lnTo>
                    <a:pt x="0" y="4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59" name="Freeform 347"/>
            <p:cNvSpPr>
              <a:spLocks/>
            </p:cNvSpPr>
            <p:nvPr/>
          </p:nvSpPr>
          <p:spPr bwMode="auto">
            <a:xfrm>
              <a:off x="4889" y="567"/>
              <a:ext cx="25" cy="29"/>
            </a:xfrm>
            <a:custGeom>
              <a:avLst/>
              <a:gdLst>
                <a:gd name="T0" fmla="*/ 0 w 452"/>
                <a:gd name="T1" fmla="*/ 459 h 536"/>
                <a:gd name="T2" fmla="*/ 50 w 452"/>
                <a:gd name="T3" fmla="*/ 497 h 536"/>
                <a:gd name="T4" fmla="*/ 101 w 452"/>
                <a:gd name="T5" fmla="*/ 536 h 536"/>
                <a:gd name="T6" fmla="*/ 452 w 452"/>
                <a:gd name="T7" fmla="*/ 77 h 536"/>
                <a:gd name="T8" fmla="*/ 401 w 452"/>
                <a:gd name="T9" fmla="*/ 38 h 536"/>
                <a:gd name="T10" fmla="*/ 351 w 452"/>
                <a:gd name="T11" fmla="*/ 0 h 536"/>
                <a:gd name="T12" fmla="*/ 0 w 452"/>
                <a:gd name="T13" fmla="*/ 45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2" h="536">
                  <a:moveTo>
                    <a:pt x="0" y="459"/>
                  </a:moveTo>
                  <a:lnTo>
                    <a:pt x="50" y="497"/>
                  </a:lnTo>
                  <a:lnTo>
                    <a:pt x="101" y="536"/>
                  </a:lnTo>
                  <a:lnTo>
                    <a:pt x="452" y="77"/>
                  </a:lnTo>
                  <a:lnTo>
                    <a:pt x="401" y="38"/>
                  </a:lnTo>
                  <a:lnTo>
                    <a:pt x="351" y="0"/>
                  </a:lnTo>
                  <a:lnTo>
                    <a:pt x="0" y="45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0" name="Freeform 348"/>
            <p:cNvSpPr>
              <a:spLocks/>
            </p:cNvSpPr>
            <p:nvPr/>
          </p:nvSpPr>
          <p:spPr bwMode="auto">
            <a:xfrm>
              <a:off x="4911" y="569"/>
              <a:ext cx="3" cy="2"/>
            </a:xfrm>
            <a:custGeom>
              <a:avLst/>
              <a:gdLst>
                <a:gd name="T0" fmla="*/ 0 w 59"/>
                <a:gd name="T1" fmla="*/ 0 h 39"/>
                <a:gd name="T2" fmla="*/ 51 w 59"/>
                <a:gd name="T3" fmla="*/ 39 h 39"/>
                <a:gd name="T4" fmla="*/ 54 w 59"/>
                <a:gd name="T5" fmla="*/ 33 h 39"/>
                <a:gd name="T6" fmla="*/ 59 w 59"/>
                <a:gd name="T7" fmla="*/ 24 h 39"/>
                <a:gd name="T8" fmla="*/ 0 w 59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9">
                  <a:moveTo>
                    <a:pt x="0" y="0"/>
                  </a:moveTo>
                  <a:lnTo>
                    <a:pt x="51" y="39"/>
                  </a:lnTo>
                  <a:lnTo>
                    <a:pt x="54" y="33"/>
                  </a:lnTo>
                  <a:lnTo>
                    <a:pt x="59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1" name="Freeform 349"/>
            <p:cNvSpPr>
              <a:spLocks/>
            </p:cNvSpPr>
            <p:nvPr/>
          </p:nvSpPr>
          <p:spPr bwMode="auto">
            <a:xfrm>
              <a:off x="4914" y="570"/>
              <a:ext cx="1" cy="1"/>
            </a:xfrm>
            <a:custGeom>
              <a:avLst/>
              <a:gdLst>
                <a:gd name="T0" fmla="*/ 0 w 8"/>
                <a:gd name="T1" fmla="*/ 15 h 15"/>
                <a:gd name="T2" fmla="*/ 3 w 8"/>
                <a:gd name="T3" fmla="*/ 9 h 15"/>
                <a:gd name="T4" fmla="*/ 8 w 8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15">
                  <a:moveTo>
                    <a:pt x="0" y="15"/>
                  </a:moveTo>
                  <a:lnTo>
                    <a:pt x="3" y="9"/>
                  </a:lnTo>
                  <a:lnTo>
                    <a:pt x="8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2" name="Freeform 350"/>
            <p:cNvSpPr>
              <a:spLocks/>
            </p:cNvSpPr>
            <p:nvPr/>
          </p:nvSpPr>
          <p:spPr bwMode="auto">
            <a:xfrm>
              <a:off x="4908" y="538"/>
              <a:ext cx="18" cy="32"/>
            </a:xfrm>
            <a:custGeom>
              <a:avLst/>
              <a:gdLst>
                <a:gd name="T0" fmla="*/ 0 w 339"/>
                <a:gd name="T1" fmla="*/ 534 h 582"/>
                <a:gd name="T2" fmla="*/ 58 w 339"/>
                <a:gd name="T3" fmla="*/ 558 h 582"/>
                <a:gd name="T4" fmla="*/ 117 w 339"/>
                <a:gd name="T5" fmla="*/ 582 h 582"/>
                <a:gd name="T6" fmla="*/ 339 w 339"/>
                <a:gd name="T7" fmla="*/ 48 h 582"/>
                <a:gd name="T8" fmla="*/ 280 w 339"/>
                <a:gd name="T9" fmla="*/ 24 h 582"/>
                <a:gd name="T10" fmla="*/ 221 w 339"/>
                <a:gd name="T11" fmla="*/ 0 h 582"/>
                <a:gd name="T12" fmla="*/ 0 w 339"/>
                <a:gd name="T13" fmla="*/ 53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2">
                  <a:moveTo>
                    <a:pt x="0" y="534"/>
                  </a:moveTo>
                  <a:lnTo>
                    <a:pt x="58" y="558"/>
                  </a:lnTo>
                  <a:lnTo>
                    <a:pt x="117" y="582"/>
                  </a:lnTo>
                  <a:lnTo>
                    <a:pt x="339" y="48"/>
                  </a:lnTo>
                  <a:lnTo>
                    <a:pt x="280" y="24"/>
                  </a:lnTo>
                  <a:lnTo>
                    <a:pt x="221" y="0"/>
                  </a:lnTo>
                  <a:lnTo>
                    <a:pt x="0" y="5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3" name="Freeform 351"/>
            <p:cNvSpPr>
              <a:spLocks/>
            </p:cNvSpPr>
            <p:nvPr/>
          </p:nvSpPr>
          <p:spPr bwMode="auto">
            <a:xfrm>
              <a:off x="4908" y="538"/>
              <a:ext cx="18" cy="32"/>
            </a:xfrm>
            <a:custGeom>
              <a:avLst/>
              <a:gdLst>
                <a:gd name="T0" fmla="*/ 0 w 339"/>
                <a:gd name="T1" fmla="*/ 534 h 582"/>
                <a:gd name="T2" fmla="*/ 58 w 339"/>
                <a:gd name="T3" fmla="*/ 558 h 582"/>
                <a:gd name="T4" fmla="*/ 117 w 339"/>
                <a:gd name="T5" fmla="*/ 582 h 582"/>
                <a:gd name="T6" fmla="*/ 339 w 339"/>
                <a:gd name="T7" fmla="*/ 48 h 582"/>
                <a:gd name="T8" fmla="*/ 280 w 339"/>
                <a:gd name="T9" fmla="*/ 24 h 582"/>
                <a:gd name="T10" fmla="*/ 221 w 339"/>
                <a:gd name="T11" fmla="*/ 0 h 582"/>
                <a:gd name="T12" fmla="*/ 0 w 339"/>
                <a:gd name="T13" fmla="*/ 534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9" h="582">
                  <a:moveTo>
                    <a:pt x="0" y="534"/>
                  </a:moveTo>
                  <a:lnTo>
                    <a:pt x="58" y="558"/>
                  </a:lnTo>
                  <a:lnTo>
                    <a:pt x="117" y="582"/>
                  </a:lnTo>
                  <a:lnTo>
                    <a:pt x="339" y="48"/>
                  </a:lnTo>
                  <a:lnTo>
                    <a:pt x="280" y="24"/>
                  </a:lnTo>
                  <a:lnTo>
                    <a:pt x="221" y="0"/>
                  </a:lnTo>
                  <a:lnTo>
                    <a:pt x="0" y="53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4" name="Freeform 352"/>
            <p:cNvSpPr>
              <a:spLocks/>
            </p:cNvSpPr>
            <p:nvPr/>
          </p:nvSpPr>
          <p:spPr bwMode="auto">
            <a:xfrm>
              <a:off x="4923" y="539"/>
              <a:ext cx="4" cy="1"/>
            </a:xfrm>
            <a:custGeom>
              <a:avLst/>
              <a:gdLst>
                <a:gd name="T0" fmla="*/ 0 w 63"/>
                <a:gd name="T1" fmla="*/ 0 h 24"/>
                <a:gd name="T2" fmla="*/ 59 w 63"/>
                <a:gd name="T3" fmla="*/ 24 h 24"/>
                <a:gd name="T4" fmla="*/ 61 w 63"/>
                <a:gd name="T5" fmla="*/ 18 h 24"/>
                <a:gd name="T6" fmla="*/ 63 w 63"/>
                <a:gd name="T7" fmla="*/ 8 h 24"/>
                <a:gd name="T8" fmla="*/ 0 w 63"/>
                <a:gd name="T9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24">
                  <a:moveTo>
                    <a:pt x="0" y="0"/>
                  </a:moveTo>
                  <a:lnTo>
                    <a:pt x="59" y="24"/>
                  </a:lnTo>
                  <a:lnTo>
                    <a:pt x="61" y="18"/>
                  </a:lnTo>
                  <a:lnTo>
                    <a:pt x="63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5" name="Freeform 353"/>
            <p:cNvSpPr>
              <a:spLocks/>
            </p:cNvSpPr>
            <p:nvPr/>
          </p:nvSpPr>
          <p:spPr bwMode="auto">
            <a:xfrm>
              <a:off x="4926" y="539"/>
              <a:ext cx="1" cy="1"/>
            </a:xfrm>
            <a:custGeom>
              <a:avLst/>
              <a:gdLst>
                <a:gd name="T0" fmla="*/ 0 w 4"/>
                <a:gd name="T1" fmla="*/ 16 h 16"/>
                <a:gd name="T2" fmla="*/ 2 w 4"/>
                <a:gd name="T3" fmla="*/ 10 h 16"/>
                <a:gd name="T4" fmla="*/ 4 w 4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16">
                  <a:moveTo>
                    <a:pt x="0" y="16"/>
                  </a:moveTo>
                  <a:lnTo>
                    <a:pt x="2" y="10"/>
                  </a:lnTo>
                  <a:lnTo>
                    <a:pt x="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6" name="Freeform 354"/>
            <p:cNvSpPr>
              <a:spLocks/>
            </p:cNvSpPr>
            <p:nvPr/>
          </p:nvSpPr>
          <p:spPr bwMode="auto">
            <a:xfrm>
              <a:off x="4920" y="507"/>
              <a:ext cx="11" cy="32"/>
            </a:xfrm>
            <a:custGeom>
              <a:avLst/>
              <a:gdLst>
                <a:gd name="T0" fmla="*/ 0 w 201"/>
                <a:gd name="T1" fmla="*/ 574 h 590"/>
                <a:gd name="T2" fmla="*/ 63 w 201"/>
                <a:gd name="T3" fmla="*/ 582 h 590"/>
                <a:gd name="T4" fmla="*/ 126 w 201"/>
                <a:gd name="T5" fmla="*/ 590 h 590"/>
                <a:gd name="T6" fmla="*/ 201 w 201"/>
                <a:gd name="T7" fmla="*/ 17 h 590"/>
                <a:gd name="T8" fmla="*/ 139 w 201"/>
                <a:gd name="T9" fmla="*/ 8 h 590"/>
                <a:gd name="T10" fmla="*/ 76 w 201"/>
                <a:gd name="T11" fmla="*/ 0 h 590"/>
                <a:gd name="T12" fmla="*/ 0 w 201"/>
                <a:gd name="T13" fmla="*/ 5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0" y="574"/>
                  </a:moveTo>
                  <a:lnTo>
                    <a:pt x="63" y="582"/>
                  </a:lnTo>
                  <a:lnTo>
                    <a:pt x="126" y="590"/>
                  </a:lnTo>
                  <a:lnTo>
                    <a:pt x="201" y="17"/>
                  </a:lnTo>
                  <a:lnTo>
                    <a:pt x="139" y="8"/>
                  </a:lnTo>
                  <a:lnTo>
                    <a:pt x="76" y="0"/>
                  </a:lnTo>
                  <a:lnTo>
                    <a:pt x="0" y="5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7" name="Freeform 355"/>
            <p:cNvSpPr>
              <a:spLocks/>
            </p:cNvSpPr>
            <p:nvPr/>
          </p:nvSpPr>
          <p:spPr bwMode="auto">
            <a:xfrm>
              <a:off x="4920" y="507"/>
              <a:ext cx="11" cy="32"/>
            </a:xfrm>
            <a:custGeom>
              <a:avLst/>
              <a:gdLst>
                <a:gd name="T0" fmla="*/ 0 w 201"/>
                <a:gd name="T1" fmla="*/ 574 h 590"/>
                <a:gd name="T2" fmla="*/ 63 w 201"/>
                <a:gd name="T3" fmla="*/ 582 h 590"/>
                <a:gd name="T4" fmla="*/ 126 w 201"/>
                <a:gd name="T5" fmla="*/ 590 h 590"/>
                <a:gd name="T6" fmla="*/ 201 w 201"/>
                <a:gd name="T7" fmla="*/ 17 h 590"/>
                <a:gd name="T8" fmla="*/ 139 w 201"/>
                <a:gd name="T9" fmla="*/ 8 h 590"/>
                <a:gd name="T10" fmla="*/ 76 w 201"/>
                <a:gd name="T11" fmla="*/ 0 h 590"/>
                <a:gd name="T12" fmla="*/ 0 w 201"/>
                <a:gd name="T13" fmla="*/ 574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590">
                  <a:moveTo>
                    <a:pt x="0" y="574"/>
                  </a:moveTo>
                  <a:lnTo>
                    <a:pt x="63" y="582"/>
                  </a:lnTo>
                  <a:lnTo>
                    <a:pt x="126" y="590"/>
                  </a:lnTo>
                  <a:lnTo>
                    <a:pt x="201" y="17"/>
                  </a:lnTo>
                  <a:lnTo>
                    <a:pt x="139" y="8"/>
                  </a:lnTo>
                  <a:lnTo>
                    <a:pt x="76" y="0"/>
                  </a:lnTo>
                  <a:lnTo>
                    <a:pt x="0" y="57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8" name="Freeform 356"/>
            <p:cNvSpPr>
              <a:spLocks/>
            </p:cNvSpPr>
            <p:nvPr/>
          </p:nvSpPr>
          <p:spPr bwMode="auto">
            <a:xfrm>
              <a:off x="4927" y="507"/>
              <a:ext cx="4" cy="1"/>
            </a:xfrm>
            <a:custGeom>
              <a:avLst/>
              <a:gdLst>
                <a:gd name="T0" fmla="*/ 0 w 62"/>
                <a:gd name="T1" fmla="*/ 8 h 17"/>
                <a:gd name="T2" fmla="*/ 62 w 62"/>
                <a:gd name="T3" fmla="*/ 17 h 17"/>
                <a:gd name="T4" fmla="*/ 62 w 62"/>
                <a:gd name="T5" fmla="*/ 10 h 17"/>
                <a:gd name="T6" fmla="*/ 62 w 62"/>
                <a:gd name="T7" fmla="*/ 0 h 17"/>
                <a:gd name="T8" fmla="*/ 0 w 62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7">
                  <a:moveTo>
                    <a:pt x="0" y="8"/>
                  </a:moveTo>
                  <a:lnTo>
                    <a:pt x="62" y="17"/>
                  </a:lnTo>
                  <a:lnTo>
                    <a:pt x="62" y="10"/>
                  </a:lnTo>
                  <a:lnTo>
                    <a:pt x="62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69" name="Freeform 357"/>
            <p:cNvSpPr>
              <a:spLocks/>
            </p:cNvSpPr>
            <p:nvPr/>
          </p:nvSpPr>
          <p:spPr bwMode="auto">
            <a:xfrm>
              <a:off x="4931" y="507"/>
              <a:ext cx="1" cy="1"/>
            </a:xfrm>
            <a:custGeom>
              <a:avLst/>
              <a:gdLst>
                <a:gd name="T0" fmla="*/ 17 h 17"/>
                <a:gd name="T1" fmla="*/ 10 h 17"/>
                <a:gd name="T2" fmla="*/ 0 h 1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7">
                  <a:moveTo>
                    <a:pt x="0" y="17"/>
                  </a:moveTo>
                  <a:lnTo>
                    <a:pt x="0" y="10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0" name="Freeform 358"/>
            <p:cNvSpPr>
              <a:spLocks/>
            </p:cNvSpPr>
            <p:nvPr/>
          </p:nvSpPr>
          <p:spPr bwMode="auto">
            <a:xfrm>
              <a:off x="4748" y="393"/>
              <a:ext cx="7" cy="4"/>
            </a:xfrm>
            <a:custGeom>
              <a:avLst/>
              <a:gdLst>
                <a:gd name="T0" fmla="*/ 60 w 123"/>
                <a:gd name="T1" fmla="*/ 63 h 82"/>
                <a:gd name="T2" fmla="*/ 0 w 123"/>
                <a:gd name="T3" fmla="*/ 43 h 82"/>
                <a:gd name="T4" fmla="*/ 5 w 123"/>
                <a:gd name="T5" fmla="*/ 32 h 82"/>
                <a:gd name="T6" fmla="*/ 12 w 123"/>
                <a:gd name="T7" fmla="*/ 22 h 82"/>
                <a:gd name="T8" fmla="*/ 21 w 123"/>
                <a:gd name="T9" fmla="*/ 13 h 82"/>
                <a:gd name="T10" fmla="*/ 31 w 123"/>
                <a:gd name="T11" fmla="*/ 6 h 82"/>
                <a:gd name="T12" fmla="*/ 43 w 123"/>
                <a:gd name="T13" fmla="*/ 2 h 82"/>
                <a:gd name="T14" fmla="*/ 55 w 123"/>
                <a:gd name="T15" fmla="*/ 0 h 82"/>
                <a:gd name="T16" fmla="*/ 67 w 123"/>
                <a:gd name="T17" fmla="*/ 0 h 82"/>
                <a:gd name="T18" fmla="*/ 80 w 123"/>
                <a:gd name="T19" fmla="*/ 2 h 82"/>
                <a:gd name="T20" fmla="*/ 91 w 123"/>
                <a:gd name="T21" fmla="*/ 7 h 82"/>
                <a:gd name="T22" fmla="*/ 101 w 123"/>
                <a:gd name="T23" fmla="*/ 14 h 82"/>
                <a:gd name="T24" fmla="*/ 110 w 123"/>
                <a:gd name="T25" fmla="*/ 23 h 82"/>
                <a:gd name="T26" fmla="*/ 117 w 123"/>
                <a:gd name="T27" fmla="*/ 33 h 82"/>
                <a:gd name="T28" fmla="*/ 121 w 123"/>
                <a:gd name="T29" fmla="*/ 45 h 82"/>
                <a:gd name="T30" fmla="*/ 123 w 123"/>
                <a:gd name="T31" fmla="*/ 57 h 82"/>
                <a:gd name="T32" fmla="*/ 123 w 123"/>
                <a:gd name="T33" fmla="*/ 70 h 82"/>
                <a:gd name="T34" fmla="*/ 121 w 123"/>
                <a:gd name="T35" fmla="*/ 82 h 82"/>
                <a:gd name="T36" fmla="*/ 60 w 123"/>
                <a:gd name="T37" fmla="*/ 6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3" h="82">
                  <a:moveTo>
                    <a:pt x="60" y="63"/>
                  </a:moveTo>
                  <a:lnTo>
                    <a:pt x="0" y="43"/>
                  </a:lnTo>
                  <a:lnTo>
                    <a:pt x="5" y="32"/>
                  </a:lnTo>
                  <a:lnTo>
                    <a:pt x="12" y="22"/>
                  </a:lnTo>
                  <a:lnTo>
                    <a:pt x="21" y="13"/>
                  </a:lnTo>
                  <a:lnTo>
                    <a:pt x="31" y="6"/>
                  </a:lnTo>
                  <a:lnTo>
                    <a:pt x="43" y="2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80" y="2"/>
                  </a:lnTo>
                  <a:lnTo>
                    <a:pt x="91" y="7"/>
                  </a:lnTo>
                  <a:lnTo>
                    <a:pt x="101" y="14"/>
                  </a:lnTo>
                  <a:lnTo>
                    <a:pt x="110" y="23"/>
                  </a:lnTo>
                  <a:lnTo>
                    <a:pt x="117" y="33"/>
                  </a:lnTo>
                  <a:lnTo>
                    <a:pt x="121" y="45"/>
                  </a:lnTo>
                  <a:lnTo>
                    <a:pt x="123" y="57"/>
                  </a:lnTo>
                  <a:lnTo>
                    <a:pt x="123" y="70"/>
                  </a:lnTo>
                  <a:lnTo>
                    <a:pt x="121" y="82"/>
                  </a:lnTo>
                  <a:lnTo>
                    <a:pt x="60" y="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1" name="Freeform 359"/>
            <p:cNvSpPr>
              <a:spLocks/>
            </p:cNvSpPr>
            <p:nvPr/>
          </p:nvSpPr>
          <p:spPr bwMode="auto">
            <a:xfrm>
              <a:off x="4748" y="393"/>
              <a:ext cx="7" cy="4"/>
            </a:xfrm>
            <a:custGeom>
              <a:avLst/>
              <a:gdLst>
                <a:gd name="T0" fmla="*/ 0 w 123"/>
                <a:gd name="T1" fmla="*/ 43 h 82"/>
                <a:gd name="T2" fmla="*/ 5 w 123"/>
                <a:gd name="T3" fmla="*/ 32 h 82"/>
                <a:gd name="T4" fmla="*/ 12 w 123"/>
                <a:gd name="T5" fmla="*/ 22 h 82"/>
                <a:gd name="T6" fmla="*/ 21 w 123"/>
                <a:gd name="T7" fmla="*/ 13 h 82"/>
                <a:gd name="T8" fmla="*/ 31 w 123"/>
                <a:gd name="T9" fmla="*/ 6 h 82"/>
                <a:gd name="T10" fmla="*/ 43 w 123"/>
                <a:gd name="T11" fmla="*/ 2 h 82"/>
                <a:gd name="T12" fmla="*/ 55 w 123"/>
                <a:gd name="T13" fmla="*/ 0 h 82"/>
                <a:gd name="T14" fmla="*/ 67 w 123"/>
                <a:gd name="T15" fmla="*/ 0 h 82"/>
                <a:gd name="T16" fmla="*/ 80 w 123"/>
                <a:gd name="T17" fmla="*/ 2 h 82"/>
                <a:gd name="T18" fmla="*/ 91 w 123"/>
                <a:gd name="T19" fmla="*/ 7 h 82"/>
                <a:gd name="T20" fmla="*/ 101 w 123"/>
                <a:gd name="T21" fmla="*/ 14 h 82"/>
                <a:gd name="T22" fmla="*/ 110 w 123"/>
                <a:gd name="T23" fmla="*/ 23 h 82"/>
                <a:gd name="T24" fmla="*/ 117 w 123"/>
                <a:gd name="T25" fmla="*/ 33 h 82"/>
                <a:gd name="T26" fmla="*/ 121 w 123"/>
                <a:gd name="T27" fmla="*/ 45 h 82"/>
                <a:gd name="T28" fmla="*/ 123 w 123"/>
                <a:gd name="T29" fmla="*/ 57 h 82"/>
                <a:gd name="T30" fmla="*/ 123 w 123"/>
                <a:gd name="T31" fmla="*/ 70 h 82"/>
                <a:gd name="T32" fmla="*/ 121 w 123"/>
                <a:gd name="T3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3" h="82">
                  <a:moveTo>
                    <a:pt x="0" y="43"/>
                  </a:moveTo>
                  <a:lnTo>
                    <a:pt x="5" y="32"/>
                  </a:lnTo>
                  <a:lnTo>
                    <a:pt x="12" y="22"/>
                  </a:lnTo>
                  <a:lnTo>
                    <a:pt x="21" y="13"/>
                  </a:lnTo>
                  <a:lnTo>
                    <a:pt x="31" y="6"/>
                  </a:lnTo>
                  <a:lnTo>
                    <a:pt x="43" y="2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80" y="2"/>
                  </a:lnTo>
                  <a:lnTo>
                    <a:pt x="91" y="7"/>
                  </a:lnTo>
                  <a:lnTo>
                    <a:pt x="101" y="14"/>
                  </a:lnTo>
                  <a:lnTo>
                    <a:pt x="110" y="23"/>
                  </a:lnTo>
                  <a:lnTo>
                    <a:pt x="117" y="33"/>
                  </a:lnTo>
                  <a:lnTo>
                    <a:pt x="121" y="45"/>
                  </a:lnTo>
                  <a:lnTo>
                    <a:pt x="123" y="57"/>
                  </a:lnTo>
                  <a:lnTo>
                    <a:pt x="123" y="70"/>
                  </a:lnTo>
                  <a:lnTo>
                    <a:pt x="121" y="82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2" name="Freeform 360"/>
            <p:cNvSpPr>
              <a:spLocks/>
            </p:cNvSpPr>
            <p:nvPr/>
          </p:nvSpPr>
          <p:spPr bwMode="auto">
            <a:xfrm>
              <a:off x="4738" y="395"/>
              <a:ext cx="17" cy="34"/>
            </a:xfrm>
            <a:custGeom>
              <a:avLst/>
              <a:gdLst>
                <a:gd name="T0" fmla="*/ 304 w 304"/>
                <a:gd name="T1" fmla="*/ 39 h 614"/>
                <a:gd name="T2" fmla="*/ 243 w 304"/>
                <a:gd name="T3" fmla="*/ 20 h 614"/>
                <a:gd name="T4" fmla="*/ 183 w 304"/>
                <a:gd name="T5" fmla="*/ 0 h 614"/>
                <a:gd name="T6" fmla="*/ 0 w 304"/>
                <a:gd name="T7" fmla="*/ 576 h 614"/>
                <a:gd name="T8" fmla="*/ 60 w 304"/>
                <a:gd name="T9" fmla="*/ 595 h 614"/>
                <a:gd name="T10" fmla="*/ 121 w 304"/>
                <a:gd name="T11" fmla="*/ 614 h 614"/>
                <a:gd name="T12" fmla="*/ 304 w 304"/>
                <a:gd name="T13" fmla="*/ 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4" h="614">
                  <a:moveTo>
                    <a:pt x="304" y="39"/>
                  </a:moveTo>
                  <a:lnTo>
                    <a:pt x="243" y="20"/>
                  </a:lnTo>
                  <a:lnTo>
                    <a:pt x="183" y="0"/>
                  </a:lnTo>
                  <a:lnTo>
                    <a:pt x="0" y="576"/>
                  </a:lnTo>
                  <a:lnTo>
                    <a:pt x="60" y="595"/>
                  </a:lnTo>
                  <a:lnTo>
                    <a:pt x="121" y="614"/>
                  </a:lnTo>
                  <a:lnTo>
                    <a:pt x="304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3" name="Freeform 361"/>
            <p:cNvSpPr>
              <a:spLocks/>
            </p:cNvSpPr>
            <p:nvPr/>
          </p:nvSpPr>
          <p:spPr bwMode="auto">
            <a:xfrm>
              <a:off x="4738" y="395"/>
              <a:ext cx="17" cy="34"/>
            </a:xfrm>
            <a:custGeom>
              <a:avLst/>
              <a:gdLst>
                <a:gd name="T0" fmla="*/ 304 w 304"/>
                <a:gd name="T1" fmla="*/ 39 h 614"/>
                <a:gd name="T2" fmla="*/ 243 w 304"/>
                <a:gd name="T3" fmla="*/ 20 h 614"/>
                <a:gd name="T4" fmla="*/ 183 w 304"/>
                <a:gd name="T5" fmla="*/ 0 h 614"/>
                <a:gd name="T6" fmla="*/ 0 w 304"/>
                <a:gd name="T7" fmla="*/ 576 h 614"/>
                <a:gd name="T8" fmla="*/ 60 w 304"/>
                <a:gd name="T9" fmla="*/ 595 h 614"/>
                <a:gd name="T10" fmla="*/ 121 w 304"/>
                <a:gd name="T11" fmla="*/ 614 h 614"/>
                <a:gd name="T12" fmla="*/ 304 w 304"/>
                <a:gd name="T13" fmla="*/ 39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4" h="614">
                  <a:moveTo>
                    <a:pt x="304" y="39"/>
                  </a:moveTo>
                  <a:lnTo>
                    <a:pt x="243" y="20"/>
                  </a:lnTo>
                  <a:lnTo>
                    <a:pt x="183" y="0"/>
                  </a:lnTo>
                  <a:lnTo>
                    <a:pt x="0" y="576"/>
                  </a:lnTo>
                  <a:lnTo>
                    <a:pt x="60" y="595"/>
                  </a:lnTo>
                  <a:lnTo>
                    <a:pt x="121" y="614"/>
                  </a:lnTo>
                  <a:lnTo>
                    <a:pt x="304" y="39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4" name="Freeform 362"/>
            <p:cNvSpPr>
              <a:spLocks/>
            </p:cNvSpPr>
            <p:nvPr/>
          </p:nvSpPr>
          <p:spPr bwMode="auto">
            <a:xfrm>
              <a:off x="4738" y="427"/>
              <a:ext cx="3" cy="1"/>
            </a:xfrm>
            <a:custGeom>
              <a:avLst/>
              <a:gdLst>
                <a:gd name="T0" fmla="*/ 62 w 62"/>
                <a:gd name="T1" fmla="*/ 19 h 19"/>
                <a:gd name="T2" fmla="*/ 2 w 62"/>
                <a:gd name="T3" fmla="*/ 0 h 19"/>
                <a:gd name="T4" fmla="*/ 1 w 62"/>
                <a:gd name="T5" fmla="*/ 6 h 19"/>
                <a:gd name="T6" fmla="*/ 0 w 62"/>
                <a:gd name="T7" fmla="*/ 17 h 19"/>
                <a:gd name="T8" fmla="*/ 62 w 62"/>
                <a:gd name="T9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19">
                  <a:moveTo>
                    <a:pt x="62" y="19"/>
                  </a:moveTo>
                  <a:lnTo>
                    <a:pt x="2" y="0"/>
                  </a:lnTo>
                  <a:lnTo>
                    <a:pt x="1" y="6"/>
                  </a:lnTo>
                  <a:lnTo>
                    <a:pt x="0" y="17"/>
                  </a:lnTo>
                  <a:lnTo>
                    <a:pt x="62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5" name="Freeform 363"/>
            <p:cNvSpPr>
              <a:spLocks/>
            </p:cNvSpPr>
            <p:nvPr/>
          </p:nvSpPr>
          <p:spPr bwMode="auto">
            <a:xfrm>
              <a:off x="4738" y="427"/>
              <a:ext cx="1" cy="1"/>
            </a:xfrm>
            <a:custGeom>
              <a:avLst/>
              <a:gdLst>
                <a:gd name="T0" fmla="*/ 2 w 2"/>
                <a:gd name="T1" fmla="*/ 0 h 17"/>
                <a:gd name="T2" fmla="*/ 1 w 2"/>
                <a:gd name="T3" fmla="*/ 6 h 17"/>
                <a:gd name="T4" fmla="*/ 0 w 2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17">
                  <a:moveTo>
                    <a:pt x="2" y="0"/>
                  </a:moveTo>
                  <a:lnTo>
                    <a:pt x="1" y="6"/>
                  </a:lnTo>
                  <a:lnTo>
                    <a:pt x="0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6" name="Freeform 364"/>
            <p:cNvSpPr>
              <a:spLocks/>
            </p:cNvSpPr>
            <p:nvPr/>
          </p:nvSpPr>
          <p:spPr bwMode="auto">
            <a:xfrm>
              <a:off x="4737" y="428"/>
              <a:ext cx="8" cy="34"/>
            </a:xfrm>
            <a:custGeom>
              <a:avLst/>
              <a:gdLst>
                <a:gd name="T0" fmla="*/ 147 w 147"/>
                <a:gd name="T1" fmla="*/ 4 h 608"/>
                <a:gd name="T2" fmla="*/ 84 w 147"/>
                <a:gd name="T3" fmla="*/ 2 h 608"/>
                <a:gd name="T4" fmla="*/ 22 w 147"/>
                <a:gd name="T5" fmla="*/ 0 h 608"/>
                <a:gd name="T6" fmla="*/ 0 w 147"/>
                <a:gd name="T7" fmla="*/ 604 h 608"/>
                <a:gd name="T8" fmla="*/ 63 w 147"/>
                <a:gd name="T9" fmla="*/ 606 h 608"/>
                <a:gd name="T10" fmla="*/ 126 w 147"/>
                <a:gd name="T11" fmla="*/ 608 h 608"/>
                <a:gd name="T12" fmla="*/ 147 w 147"/>
                <a:gd name="T13" fmla="*/ 4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608">
                  <a:moveTo>
                    <a:pt x="147" y="4"/>
                  </a:moveTo>
                  <a:lnTo>
                    <a:pt x="84" y="2"/>
                  </a:lnTo>
                  <a:lnTo>
                    <a:pt x="22" y="0"/>
                  </a:lnTo>
                  <a:lnTo>
                    <a:pt x="0" y="604"/>
                  </a:lnTo>
                  <a:lnTo>
                    <a:pt x="63" y="606"/>
                  </a:lnTo>
                  <a:lnTo>
                    <a:pt x="126" y="608"/>
                  </a:lnTo>
                  <a:lnTo>
                    <a:pt x="147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7" name="Freeform 365"/>
            <p:cNvSpPr>
              <a:spLocks/>
            </p:cNvSpPr>
            <p:nvPr/>
          </p:nvSpPr>
          <p:spPr bwMode="auto">
            <a:xfrm>
              <a:off x="4737" y="428"/>
              <a:ext cx="8" cy="34"/>
            </a:xfrm>
            <a:custGeom>
              <a:avLst/>
              <a:gdLst>
                <a:gd name="T0" fmla="*/ 147 w 147"/>
                <a:gd name="T1" fmla="*/ 4 h 608"/>
                <a:gd name="T2" fmla="*/ 84 w 147"/>
                <a:gd name="T3" fmla="*/ 2 h 608"/>
                <a:gd name="T4" fmla="*/ 22 w 147"/>
                <a:gd name="T5" fmla="*/ 0 h 608"/>
                <a:gd name="T6" fmla="*/ 0 w 147"/>
                <a:gd name="T7" fmla="*/ 604 h 608"/>
                <a:gd name="T8" fmla="*/ 63 w 147"/>
                <a:gd name="T9" fmla="*/ 606 h 608"/>
                <a:gd name="T10" fmla="*/ 126 w 147"/>
                <a:gd name="T11" fmla="*/ 608 h 608"/>
                <a:gd name="T12" fmla="*/ 147 w 147"/>
                <a:gd name="T13" fmla="*/ 4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" h="608">
                  <a:moveTo>
                    <a:pt x="147" y="4"/>
                  </a:moveTo>
                  <a:lnTo>
                    <a:pt x="84" y="2"/>
                  </a:lnTo>
                  <a:lnTo>
                    <a:pt x="22" y="0"/>
                  </a:lnTo>
                  <a:lnTo>
                    <a:pt x="0" y="604"/>
                  </a:lnTo>
                  <a:lnTo>
                    <a:pt x="63" y="606"/>
                  </a:lnTo>
                  <a:lnTo>
                    <a:pt x="126" y="608"/>
                  </a:lnTo>
                  <a:lnTo>
                    <a:pt x="147" y="4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8" name="Freeform 366"/>
            <p:cNvSpPr>
              <a:spLocks/>
            </p:cNvSpPr>
            <p:nvPr/>
          </p:nvSpPr>
          <p:spPr bwMode="auto">
            <a:xfrm>
              <a:off x="4737" y="461"/>
              <a:ext cx="3" cy="1"/>
            </a:xfrm>
            <a:custGeom>
              <a:avLst/>
              <a:gdLst>
                <a:gd name="T0" fmla="*/ 63 w 63"/>
                <a:gd name="T1" fmla="*/ 2 h 17"/>
                <a:gd name="T2" fmla="*/ 0 w 63"/>
                <a:gd name="T3" fmla="*/ 0 h 17"/>
                <a:gd name="T4" fmla="*/ 0 w 63"/>
                <a:gd name="T5" fmla="*/ 6 h 17"/>
                <a:gd name="T6" fmla="*/ 1 w 63"/>
                <a:gd name="T7" fmla="*/ 17 h 17"/>
                <a:gd name="T8" fmla="*/ 63 w 63"/>
                <a:gd name="T9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17">
                  <a:moveTo>
                    <a:pt x="63" y="2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1" y="17"/>
                  </a:lnTo>
                  <a:lnTo>
                    <a:pt x="63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79" name="Freeform 367"/>
            <p:cNvSpPr>
              <a:spLocks/>
            </p:cNvSpPr>
            <p:nvPr/>
          </p:nvSpPr>
          <p:spPr bwMode="auto">
            <a:xfrm>
              <a:off x="4737" y="461"/>
              <a:ext cx="1" cy="1"/>
            </a:xfrm>
            <a:custGeom>
              <a:avLst/>
              <a:gdLst>
                <a:gd name="T0" fmla="*/ 0 w 1"/>
                <a:gd name="T1" fmla="*/ 0 h 17"/>
                <a:gd name="T2" fmla="*/ 0 w 1"/>
                <a:gd name="T3" fmla="*/ 6 h 17"/>
                <a:gd name="T4" fmla="*/ 1 w 1"/>
                <a:gd name="T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7">
                  <a:moveTo>
                    <a:pt x="0" y="0"/>
                  </a:moveTo>
                  <a:lnTo>
                    <a:pt x="0" y="6"/>
                  </a:lnTo>
                  <a:lnTo>
                    <a:pt x="1" y="1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0" name="Freeform 368"/>
            <p:cNvSpPr>
              <a:spLocks/>
            </p:cNvSpPr>
            <p:nvPr/>
          </p:nvSpPr>
          <p:spPr bwMode="auto">
            <a:xfrm>
              <a:off x="4737" y="461"/>
              <a:ext cx="14" cy="34"/>
            </a:xfrm>
            <a:custGeom>
              <a:avLst/>
              <a:gdLst>
                <a:gd name="T0" fmla="*/ 124 w 266"/>
                <a:gd name="T1" fmla="*/ 0 h 618"/>
                <a:gd name="T2" fmla="*/ 62 w 266"/>
                <a:gd name="T3" fmla="*/ 15 h 618"/>
                <a:gd name="T4" fmla="*/ 0 w 266"/>
                <a:gd name="T5" fmla="*/ 30 h 618"/>
                <a:gd name="T6" fmla="*/ 143 w 266"/>
                <a:gd name="T7" fmla="*/ 618 h 618"/>
                <a:gd name="T8" fmla="*/ 205 w 266"/>
                <a:gd name="T9" fmla="*/ 603 h 618"/>
                <a:gd name="T10" fmla="*/ 266 w 266"/>
                <a:gd name="T11" fmla="*/ 588 h 618"/>
                <a:gd name="T12" fmla="*/ 124 w 266"/>
                <a:gd name="T13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618">
                  <a:moveTo>
                    <a:pt x="124" y="0"/>
                  </a:moveTo>
                  <a:lnTo>
                    <a:pt x="62" y="15"/>
                  </a:lnTo>
                  <a:lnTo>
                    <a:pt x="0" y="30"/>
                  </a:lnTo>
                  <a:lnTo>
                    <a:pt x="143" y="618"/>
                  </a:lnTo>
                  <a:lnTo>
                    <a:pt x="205" y="603"/>
                  </a:lnTo>
                  <a:lnTo>
                    <a:pt x="266" y="588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1" name="Freeform 369"/>
            <p:cNvSpPr>
              <a:spLocks/>
            </p:cNvSpPr>
            <p:nvPr/>
          </p:nvSpPr>
          <p:spPr bwMode="auto">
            <a:xfrm>
              <a:off x="4737" y="461"/>
              <a:ext cx="14" cy="34"/>
            </a:xfrm>
            <a:custGeom>
              <a:avLst/>
              <a:gdLst>
                <a:gd name="T0" fmla="*/ 124 w 266"/>
                <a:gd name="T1" fmla="*/ 0 h 618"/>
                <a:gd name="T2" fmla="*/ 62 w 266"/>
                <a:gd name="T3" fmla="*/ 15 h 618"/>
                <a:gd name="T4" fmla="*/ 0 w 266"/>
                <a:gd name="T5" fmla="*/ 30 h 618"/>
                <a:gd name="T6" fmla="*/ 143 w 266"/>
                <a:gd name="T7" fmla="*/ 618 h 618"/>
                <a:gd name="T8" fmla="*/ 205 w 266"/>
                <a:gd name="T9" fmla="*/ 603 h 618"/>
                <a:gd name="T10" fmla="*/ 266 w 266"/>
                <a:gd name="T11" fmla="*/ 588 h 618"/>
                <a:gd name="T12" fmla="*/ 124 w 266"/>
                <a:gd name="T13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618">
                  <a:moveTo>
                    <a:pt x="124" y="0"/>
                  </a:moveTo>
                  <a:lnTo>
                    <a:pt x="62" y="15"/>
                  </a:lnTo>
                  <a:lnTo>
                    <a:pt x="0" y="30"/>
                  </a:lnTo>
                  <a:lnTo>
                    <a:pt x="143" y="618"/>
                  </a:lnTo>
                  <a:lnTo>
                    <a:pt x="205" y="603"/>
                  </a:lnTo>
                  <a:lnTo>
                    <a:pt x="266" y="588"/>
                  </a:lnTo>
                  <a:lnTo>
                    <a:pt x="12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2" name="Freeform 370"/>
            <p:cNvSpPr>
              <a:spLocks/>
            </p:cNvSpPr>
            <p:nvPr/>
          </p:nvSpPr>
          <p:spPr bwMode="auto">
            <a:xfrm>
              <a:off x="4745" y="494"/>
              <a:ext cx="3" cy="2"/>
            </a:xfrm>
            <a:custGeom>
              <a:avLst/>
              <a:gdLst>
                <a:gd name="T0" fmla="*/ 62 w 62"/>
                <a:gd name="T1" fmla="*/ 0 h 31"/>
                <a:gd name="T2" fmla="*/ 0 w 62"/>
                <a:gd name="T3" fmla="*/ 15 h 31"/>
                <a:gd name="T4" fmla="*/ 2 w 62"/>
                <a:gd name="T5" fmla="*/ 21 h 31"/>
                <a:gd name="T6" fmla="*/ 6 w 62"/>
                <a:gd name="T7" fmla="*/ 31 h 31"/>
                <a:gd name="T8" fmla="*/ 62 w 62"/>
                <a:gd name="T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31">
                  <a:moveTo>
                    <a:pt x="62" y="0"/>
                  </a:moveTo>
                  <a:lnTo>
                    <a:pt x="0" y="15"/>
                  </a:lnTo>
                  <a:lnTo>
                    <a:pt x="2" y="21"/>
                  </a:lnTo>
                  <a:lnTo>
                    <a:pt x="6" y="3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3" name="Freeform 371"/>
            <p:cNvSpPr>
              <a:spLocks/>
            </p:cNvSpPr>
            <p:nvPr/>
          </p:nvSpPr>
          <p:spPr bwMode="auto">
            <a:xfrm>
              <a:off x="4745" y="495"/>
              <a:ext cx="1" cy="1"/>
            </a:xfrm>
            <a:custGeom>
              <a:avLst/>
              <a:gdLst>
                <a:gd name="T0" fmla="*/ 0 w 6"/>
                <a:gd name="T1" fmla="*/ 0 h 16"/>
                <a:gd name="T2" fmla="*/ 2 w 6"/>
                <a:gd name="T3" fmla="*/ 6 h 16"/>
                <a:gd name="T4" fmla="*/ 6 w 6"/>
                <a:gd name="T5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6">
                  <a:moveTo>
                    <a:pt x="0" y="0"/>
                  </a:moveTo>
                  <a:lnTo>
                    <a:pt x="2" y="6"/>
                  </a:lnTo>
                  <a:lnTo>
                    <a:pt x="6" y="16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4" name="Freeform 372"/>
            <p:cNvSpPr>
              <a:spLocks/>
            </p:cNvSpPr>
            <p:nvPr/>
          </p:nvSpPr>
          <p:spPr bwMode="auto">
            <a:xfrm>
              <a:off x="4745" y="492"/>
              <a:ext cx="22" cy="33"/>
            </a:xfrm>
            <a:custGeom>
              <a:avLst/>
              <a:gdLst>
                <a:gd name="T0" fmla="*/ 111 w 407"/>
                <a:gd name="T1" fmla="*/ 0 h 590"/>
                <a:gd name="T2" fmla="*/ 56 w 407"/>
                <a:gd name="T3" fmla="*/ 32 h 590"/>
                <a:gd name="T4" fmla="*/ 0 w 407"/>
                <a:gd name="T5" fmla="*/ 63 h 590"/>
                <a:gd name="T6" fmla="*/ 295 w 407"/>
                <a:gd name="T7" fmla="*/ 590 h 590"/>
                <a:gd name="T8" fmla="*/ 351 w 407"/>
                <a:gd name="T9" fmla="*/ 559 h 590"/>
                <a:gd name="T10" fmla="*/ 407 w 407"/>
                <a:gd name="T11" fmla="*/ 527 h 590"/>
                <a:gd name="T12" fmla="*/ 111 w 407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590">
                  <a:moveTo>
                    <a:pt x="111" y="0"/>
                  </a:moveTo>
                  <a:lnTo>
                    <a:pt x="56" y="32"/>
                  </a:lnTo>
                  <a:lnTo>
                    <a:pt x="0" y="63"/>
                  </a:lnTo>
                  <a:lnTo>
                    <a:pt x="295" y="590"/>
                  </a:lnTo>
                  <a:lnTo>
                    <a:pt x="351" y="559"/>
                  </a:lnTo>
                  <a:lnTo>
                    <a:pt x="407" y="527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5" name="Freeform 373"/>
            <p:cNvSpPr>
              <a:spLocks/>
            </p:cNvSpPr>
            <p:nvPr/>
          </p:nvSpPr>
          <p:spPr bwMode="auto">
            <a:xfrm>
              <a:off x="4745" y="492"/>
              <a:ext cx="22" cy="33"/>
            </a:xfrm>
            <a:custGeom>
              <a:avLst/>
              <a:gdLst>
                <a:gd name="T0" fmla="*/ 111 w 407"/>
                <a:gd name="T1" fmla="*/ 0 h 590"/>
                <a:gd name="T2" fmla="*/ 56 w 407"/>
                <a:gd name="T3" fmla="*/ 32 h 590"/>
                <a:gd name="T4" fmla="*/ 0 w 407"/>
                <a:gd name="T5" fmla="*/ 63 h 590"/>
                <a:gd name="T6" fmla="*/ 295 w 407"/>
                <a:gd name="T7" fmla="*/ 590 h 590"/>
                <a:gd name="T8" fmla="*/ 351 w 407"/>
                <a:gd name="T9" fmla="*/ 559 h 590"/>
                <a:gd name="T10" fmla="*/ 407 w 407"/>
                <a:gd name="T11" fmla="*/ 527 h 590"/>
                <a:gd name="T12" fmla="*/ 111 w 407"/>
                <a:gd name="T13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7" h="590">
                  <a:moveTo>
                    <a:pt x="111" y="0"/>
                  </a:moveTo>
                  <a:lnTo>
                    <a:pt x="56" y="32"/>
                  </a:lnTo>
                  <a:lnTo>
                    <a:pt x="0" y="63"/>
                  </a:lnTo>
                  <a:lnTo>
                    <a:pt x="295" y="590"/>
                  </a:lnTo>
                  <a:lnTo>
                    <a:pt x="351" y="559"/>
                  </a:lnTo>
                  <a:lnTo>
                    <a:pt x="407" y="527"/>
                  </a:lnTo>
                  <a:lnTo>
                    <a:pt x="111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6" name="Freeform 374"/>
            <p:cNvSpPr>
              <a:spLocks/>
            </p:cNvSpPr>
            <p:nvPr/>
          </p:nvSpPr>
          <p:spPr bwMode="auto">
            <a:xfrm>
              <a:off x="4761" y="523"/>
              <a:ext cx="3" cy="3"/>
            </a:xfrm>
            <a:custGeom>
              <a:avLst/>
              <a:gdLst>
                <a:gd name="T0" fmla="*/ 56 w 56"/>
                <a:gd name="T1" fmla="*/ 0 h 44"/>
                <a:gd name="T2" fmla="*/ 0 w 56"/>
                <a:gd name="T3" fmla="*/ 31 h 44"/>
                <a:gd name="T4" fmla="*/ 4 w 56"/>
                <a:gd name="T5" fmla="*/ 36 h 44"/>
                <a:gd name="T6" fmla="*/ 12 w 56"/>
                <a:gd name="T7" fmla="*/ 44 h 44"/>
                <a:gd name="T8" fmla="*/ 56 w 56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44">
                  <a:moveTo>
                    <a:pt x="56" y="0"/>
                  </a:moveTo>
                  <a:lnTo>
                    <a:pt x="0" y="31"/>
                  </a:lnTo>
                  <a:lnTo>
                    <a:pt x="4" y="36"/>
                  </a:lnTo>
                  <a:lnTo>
                    <a:pt x="12" y="44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7" name="Freeform 375"/>
            <p:cNvSpPr>
              <a:spLocks/>
            </p:cNvSpPr>
            <p:nvPr/>
          </p:nvSpPr>
          <p:spPr bwMode="auto">
            <a:xfrm>
              <a:off x="4761" y="525"/>
              <a:ext cx="1" cy="1"/>
            </a:xfrm>
            <a:custGeom>
              <a:avLst/>
              <a:gdLst>
                <a:gd name="T0" fmla="*/ 0 w 12"/>
                <a:gd name="T1" fmla="*/ 0 h 13"/>
                <a:gd name="T2" fmla="*/ 4 w 12"/>
                <a:gd name="T3" fmla="*/ 5 h 13"/>
                <a:gd name="T4" fmla="*/ 12 w 12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3">
                  <a:moveTo>
                    <a:pt x="0" y="0"/>
                  </a:moveTo>
                  <a:lnTo>
                    <a:pt x="4" y="5"/>
                  </a:lnTo>
                  <a:lnTo>
                    <a:pt x="12" y="1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8" name="Freeform 376"/>
            <p:cNvSpPr>
              <a:spLocks/>
            </p:cNvSpPr>
            <p:nvPr/>
          </p:nvSpPr>
          <p:spPr bwMode="auto">
            <a:xfrm>
              <a:off x="4762" y="521"/>
              <a:ext cx="29" cy="29"/>
            </a:xfrm>
            <a:custGeom>
              <a:avLst/>
              <a:gdLst>
                <a:gd name="T0" fmla="*/ 89 w 515"/>
                <a:gd name="T1" fmla="*/ 0 h 516"/>
                <a:gd name="T2" fmla="*/ 44 w 515"/>
                <a:gd name="T3" fmla="*/ 45 h 516"/>
                <a:gd name="T4" fmla="*/ 0 w 515"/>
                <a:gd name="T5" fmla="*/ 89 h 516"/>
                <a:gd name="T6" fmla="*/ 426 w 515"/>
                <a:gd name="T7" fmla="*/ 516 h 516"/>
                <a:gd name="T8" fmla="*/ 471 w 515"/>
                <a:gd name="T9" fmla="*/ 472 h 516"/>
                <a:gd name="T10" fmla="*/ 515 w 515"/>
                <a:gd name="T11" fmla="*/ 427 h 516"/>
                <a:gd name="T12" fmla="*/ 89 w 515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516">
                  <a:moveTo>
                    <a:pt x="89" y="0"/>
                  </a:moveTo>
                  <a:lnTo>
                    <a:pt x="44" y="45"/>
                  </a:lnTo>
                  <a:lnTo>
                    <a:pt x="0" y="89"/>
                  </a:lnTo>
                  <a:lnTo>
                    <a:pt x="426" y="516"/>
                  </a:lnTo>
                  <a:lnTo>
                    <a:pt x="471" y="472"/>
                  </a:lnTo>
                  <a:lnTo>
                    <a:pt x="515" y="427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89" name="Freeform 377"/>
            <p:cNvSpPr>
              <a:spLocks/>
            </p:cNvSpPr>
            <p:nvPr/>
          </p:nvSpPr>
          <p:spPr bwMode="auto">
            <a:xfrm>
              <a:off x="4762" y="521"/>
              <a:ext cx="29" cy="29"/>
            </a:xfrm>
            <a:custGeom>
              <a:avLst/>
              <a:gdLst>
                <a:gd name="T0" fmla="*/ 89 w 515"/>
                <a:gd name="T1" fmla="*/ 0 h 516"/>
                <a:gd name="T2" fmla="*/ 44 w 515"/>
                <a:gd name="T3" fmla="*/ 45 h 516"/>
                <a:gd name="T4" fmla="*/ 0 w 515"/>
                <a:gd name="T5" fmla="*/ 89 h 516"/>
                <a:gd name="T6" fmla="*/ 426 w 515"/>
                <a:gd name="T7" fmla="*/ 516 h 516"/>
                <a:gd name="T8" fmla="*/ 471 w 515"/>
                <a:gd name="T9" fmla="*/ 472 h 516"/>
                <a:gd name="T10" fmla="*/ 515 w 515"/>
                <a:gd name="T11" fmla="*/ 427 h 516"/>
                <a:gd name="T12" fmla="*/ 89 w 515"/>
                <a:gd name="T13" fmla="*/ 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5" h="516">
                  <a:moveTo>
                    <a:pt x="89" y="0"/>
                  </a:moveTo>
                  <a:lnTo>
                    <a:pt x="44" y="45"/>
                  </a:lnTo>
                  <a:lnTo>
                    <a:pt x="0" y="89"/>
                  </a:lnTo>
                  <a:lnTo>
                    <a:pt x="426" y="516"/>
                  </a:lnTo>
                  <a:lnTo>
                    <a:pt x="471" y="472"/>
                  </a:lnTo>
                  <a:lnTo>
                    <a:pt x="515" y="427"/>
                  </a:lnTo>
                  <a:lnTo>
                    <a:pt x="89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0" name="Freeform 378"/>
            <p:cNvSpPr>
              <a:spLocks/>
            </p:cNvSpPr>
            <p:nvPr/>
          </p:nvSpPr>
          <p:spPr bwMode="auto">
            <a:xfrm>
              <a:off x="4786" y="547"/>
              <a:ext cx="2" cy="3"/>
            </a:xfrm>
            <a:custGeom>
              <a:avLst/>
              <a:gdLst>
                <a:gd name="T0" fmla="*/ 45 w 45"/>
                <a:gd name="T1" fmla="*/ 0 h 54"/>
                <a:gd name="T2" fmla="*/ 0 w 45"/>
                <a:gd name="T3" fmla="*/ 44 h 54"/>
                <a:gd name="T4" fmla="*/ 6 w 45"/>
                <a:gd name="T5" fmla="*/ 48 h 54"/>
                <a:gd name="T6" fmla="*/ 14 w 45"/>
                <a:gd name="T7" fmla="*/ 54 h 54"/>
                <a:gd name="T8" fmla="*/ 45 w 45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54">
                  <a:moveTo>
                    <a:pt x="45" y="0"/>
                  </a:moveTo>
                  <a:lnTo>
                    <a:pt x="0" y="44"/>
                  </a:lnTo>
                  <a:lnTo>
                    <a:pt x="6" y="48"/>
                  </a:lnTo>
                  <a:lnTo>
                    <a:pt x="14" y="54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1" name="Freeform 379"/>
            <p:cNvSpPr>
              <a:spLocks/>
            </p:cNvSpPr>
            <p:nvPr/>
          </p:nvSpPr>
          <p:spPr bwMode="auto">
            <a:xfrm>
              <a:off x="4786" y="550"/>
              <a:ext cx="1" cy="1"/>
            </a:xfrm>
            <a:custGeom>
              <a:avLst/>
              <a:gdLst>
                <a:gd name="T0" fmla="*/ 0 w 14"/>
                <a:gd name="T1" fmla="*/ 0 h 10"/>
                <a:gd name="T2" fmla="*/ 6 w 14"/>
                <a:gd name="T3" fmla="*/ 4 h 10"/>
                <a:gd name="T4" fmla="*/ 14 w 14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0" y="0"/>
                  </a:moveTo>
                  <a:lnTo>
                    <a:pt x="6" y="4"/>
                  </a:lnTo>
                  <a:lnTo>
                    <a:pt x="14" y="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2" name="Freeform 380"/>
            <p:cNvSpPr>
              <a:spLocks/>
            </p:cNvSpPr>
            <p:nvPr/>
          </p:nvSpPr>
          <p:spPr bwMode="auto">
            <a:xfrm>
              <a:off x="4786" y="544"/>
              <a:ext cx="33" cy="23"/>
            </a:xfrm>
            <a:custGeom>
              <a:avLst/>
              <a:gdLst>
                <a:gd name="T0" fmla="*/ 62 w 588"/>
                <a:gd name="T1" fmla="*/ 0 h 405"/>
                <a:gd name="T2" fmla="*/ 31 w 588"/>
                <a:gd name="T3" fmla="*/ 55 h 405"/>
                <a:gd name="T4" fmla="*/ 0 w 588"/>
                <a:gd name="T5" fmla="*/ 109 h 405"/>
                <a:gd name="T6" fmla="*/ 526 w 588"/>
                <a:gd name="T7" fmla="*/ 405 h 405"/>
                <a:gd name="T8" fmla="*/ 557 w 588"/>
                <a:gd name="T9" fmla="*/ 350 h 405"/>
                <a:gd name="T10" fmla="*/ 588 w 588"/>
                <a:gd name="T11" fmla="*/ 295 h 405"/>
                <a:gd name="T12" fmla="*/ 62 w 588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405">
                  <a:moveTo>
                    <a:pt x="62" y="0"/>
                  </a:moveTo>
                  <a:lnTo>
                    <a:pt x="31" y="55"/>
                  </a:lnTo>
                  <a:lnTo>
                    <a:pt x="0" y="109"/>
                  </a:lnTo>
                  <a:lnTo>
                    <a:pt x="526" y="405"/>
                  </a:lnTo>
                  <a:lnTo>
                    <a:pt x="557" y="350"/>
                  </a:lnTo>
                  <a:lnTo>
                    <a:pt x="588" y="29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3" name="Freeform 381"/>
            <p:cNvSpPr>
              <a:spLocks/>
            </p:cNvSpPr>
            <p:nvPr/>
          </p:nvSpPr>
          <p:spPr bwMode="auto">
            <a:xfrm>
              <a:off x="4786" y="544"/>
              <a:ext cx="33" cy="23"/>
            </a:xfrm>
            <a:custGeom>
              <a:avLst/>
              <a:gdLst>
                <a:gd name="T0" fmla="*/ 62 w 588"/>
                <a:gd name="T1" fmla="*/ 0 h 405"/>
                <a:gd name="T2" fmla="*/ 31 w 588"/>
                <a:gd name="T3" fmla="*/ 55 h 405"/>
                <a:gd name="T4" fmla="*/ 0 w 588"/>
                <a:gd name="T5" fmla="*/ 109 h 405"/>
                <a:gd name="T6" fmla="*/ 526 w 588"/>
                <a:gd name="T7" fmla="*/ 405 h 405"/>
                <a:gd name="T8" fmla="*/ 557 w 588"/>
                <a:gd name="T9" fmla="*/ 350 h 405"/>
                <a:gd name="T10" fmla="*/ 588 w 588"/>
                <a:gd name="T11" fmla="*/ 295 h 405"/>
                <a:gd name="T12" fmla="*/ 62 w 588"/>
                <a:gd name="T13" fmla="*/ 0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88" h="405">
                  <a:moveTo>
                    <a:pt x="62" y="0"/>
                  </a:moveTo>
                  <a:lnTo>
                    <a:pt x="31" y="55"/>
                  </a:lnTo>
                  <a:lnTo>
                    <a:pt x="0" y="109"/>
                  </a:lnTo>
                  <a:lnTo>
                    <a:pt x="526" y="405"/>
                  </a:lnTo>
                  <a:lnTo>
                    <a:pt x="557" y="350"/>
                  </a:lnTo>
                  <a:lnTo>
                    <a:pt x="588" y="295"/>
                  </a:lnTo>
                  <a:lnTo>
                    <a:pt x="62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4" name="Freeform 382"/>
            <p:cNvSpPr>
              <a:spLocks/>
            </p:cNvSpPr>
            <p:nvPr/>
          </p:nvSpPr>
          <p:spPr bwMode="auto">
            <a:xfrm>
              <a:off x="4816" y="564"/>
              <a:ext cx="1" cy="3"/>
            </a:xfrm>
            <a:custGeom>
              <a:avLst/>
              <a:gdLst>
                <a:gd name="T0" fmla="*/ 31 w 31"/>
                <a:gd name="T1" fmla="*/ 0 h 62"/>
                <a:gd name="T2" fmla="*/ 0 w 31"/>
                <a:gd name="T3" fmla="*/ 55 h 62"/>
                <a:gd name="T4" fmla="*/ 6 w 31"/>
                <a:gd name="T5" fmla="*/ 58 h 62"/>
                <a:gd name="T6" fmla="*/ 16 w 31"/>
                <a:gd name="T7" fmla="*/ 62 h 62"/>
                <a:gd name="T8" fmla="*/ 31 w 31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62">
                  <a:moveTo>
                    <a:pt x="31" y="0"/>
                  </a:moveTo>
                  <a:lnTo>
                    <a:pt x="0" y="55"/>
                  </a:lnTo>
                  <a:lnTo>
                    <a:pt x="6" y="58"/>
                  </a:lnTo>
                  <a:lnTo>
                    <a:pt x="16" y="62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5" name="Freeform 383"/>
            <p:cNvSpPr>
              <a:spLocks/>
            </p:cNvSpPr>
            <p:nvPr/>
          </p:nvSpPr>
          <p:spPr bwMode="auto">
            <a:xfrm>
              <a:off x="4816" y="567"/>
              <a:ext cx="1" cy="1"/>
            </a:xfrm>
            <a:custGeom>
              <a:avLst/>
              <a:gdLst>
                <a:gd name="T0" fmla="*/ 0 w 16"/>
                <a:gd name="T1" fmla="*/ 0 h 7"/>
                <a:gd name="T2" fmla="*/ 6 w 16"/>
                <a:gd name="T3" fmla="*/ 3 h 7"/>
                <a:gd name="T4" fmla="*/ 16 w 16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7">
                  <a:moveTo>
                    <a:pt x="0" y="0"/>
                  </a:moveTo>
                  <a:lnTo>
                    <a:pt x="6" y="3"/>
                  </a:lnTo>
                  <a:lnTo>
                    <a:pt x="16" y="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6" name="Freeform 384"/>
            <p:cNvSpPr>
              <a:spLocks/>
            </p:cNvSpPr>
            <p:nvPr/>
          </p:nvSpPr>
          <p:spPr bwMode="auto">
            <a:xfrm>
              <a:off x="4816" y="560"/>
              <a:ext cx="35" cy="15"/>
            </a:xfrm>
            <a:custGeom>
              <a:avLst/>
              <a:gdLst>
                <a:gd name="T0" fmla="*/ 30 w 617"/>
                <a:gd name="T1" fmla="*/ 0 h 266"/>
                <a:gd name="T2" fmla="*/ 15 w 617"/>
                <a:gd name="T3" fmla="*/ 62 h 266"/>
                <a:gd name="T4" fmla="*/ 0 w 617"/>
                <a:gd name="T5" fmla="*/ 124 h 266"/>
                <a:gd name="T6" fmla="*/ 587 w 617"/>
                <a:gd name="T7" fmla="*/ 266 h 266"/>
                <a:gd name="T8" fmla="*/ 602 w 617"/>
                <a:gd name="T9" fmla="*/ 205 h 266"/>
                <a:gd name="T10" fmla="*/ 617 w 617"/>
                <a:gd name="T11" fmla="*/ 143 h 266"/>
                <a:gd name="T12" fmla="*/ 30 w 617"/>
                <a:gd name="T1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7" h="266">
                  <a:moveTo>
                    <a:pt x="30" y="0"/>
                  </a:moveTo>
                  <a:lnTo>
                    <a:pt x="15" y="62"/>
                  </a:lnTo>
                  <a:lnTo>
                    <a:pt x="0" y="124"/>
                  </a:lnTo>
                  <a:lnTo>
                    <a:pt x="587" y="266"/>
                  </a:lnTo>
                  <a:lnTo>
                    <a:pt x="602" y="205"/>
                  </a:lnTo>
                  <a:lnTo>
                    <a:pt x="617" y="14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7" name="Freeform 385"/>
            <p:cNvSpPr>
              <a:spLocks/>
            </p:cNvSpPr>
            <p:nvPr/>
          </p:nvSpPr>
          <p:spPr bwMode="auto">
            <a:xfrm>
              <a:off x="4816" y="560"/>
              <a:ext cx="35" cy="15"/>
            </a:xfrm>
            <a:custGeom>
              <a:avLst/>
              <a:gdLst>
                <a:gd name="T0" fmla="*/ 30 w 617"/>
                <a:gd name="T1" fmla="*/ 0 h 266"/>
                <a:gd name="T2" fmla="*/ 15 w 617"/>
                <a:gd name="T3" fmla="*/ 62 h 266"/>
                <a:gd name="T4" fmla="*/ 0 w 617"/>
                <a:gd name="T5" fmla="*/ 124 h 266"/>
                <a:gd name="T6" fmla="*/ 587 w 617"/>
                <a:gd name="T7" fmla="*/ 266 h 266"/>
                <a:gd name="T8" fmla="*/ 602 w 617"/>
                <a:gd name="T9" fmla="*/ 205 h 266"/>
                <a:gd name="T10" fmla="*/ 617 w 617"/>
                <a:gd name="T11" fmla="*/ 143 h 266"/>
                <a:gd name="T12" fmla="*/ 30 w 617"/>
                <a:gd name="T1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7" h="266">
                  <a:moveTo>
                    <a:pt x="30" y="0"/>
                  </a:moveTo>
                  <a:lnTo>
                    <a:pt x="15" y="62"/>
                  </a:lnTo>
                  <a:lnTo>
                    <a:pt x="0" y="124"/>
                  </a:lnTo>
                  <a:lnTo>
                    <a:pt x="587" y="266"/>
                  </a:lnTo>
                  <a:lnTo>
                    <a:pt x="602" y="205"/>
                  </a:lnTo>
                  <a:lnTo>
                    <a:pt x="617" y="143"/>
                  </a:lnTo>
                  <a:lnTo>
                    <a:pt x="3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8" name="Freeform 386"/>
            <p:cNvSpPr>
              <a:spLocks/>
            </p:cNvSpPr>
            <p:nvPr/>
          </p:nvSpPr>
          <p:spPr bwMode="auto">
            <a:xfrm>
              <a:off x="4849" y="572"/>
              <a:ext cx="1" cy="3"/>
            </a:xfrm>
            <a:custGeom>
              <a:avLst/>
              <a:gdLst>
                <a:gd name="T0" fmla="*/ 15 w 17"/>
                <a:gd name="T1" fmla="*/ 0 h 62"/>
                <a:gd name="T2" fmla="*/ 0 w 17"/>
                <a:gd name="T3" fmla="*/ 61 h 62"/>
                <a:gd name="T4" fmla="*/ 6 w 17"/>
                <a:gd name="T5" fmla="*/ 62 h 62"/>
                <a:gd name="T6" fmla="*/ 17 w 17"/>
                <a:gd name="T7" fmla="*/ 62 h 62"/>
                <a:gd name="T8" fmla="*/ 15 w 17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2">
                  <a:moveTo>
                    <a:pt x="15" y="0"/>
                  </a:moveTo>
                  <a:lnTo>
                    <a:pt x="0" y="61"/>
                  </a:lnTo>
                  <a:lnTo>
                    <a:pt x="6" y="62"/>
                  </a:lnTo>
                  <a:lnTo>
                    <a:pt x="17" y="6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099" name="Freeform 387"/>
            <p:cNvSpPr>
              <a:spLocks/>
            </p:cNvSpPr>
            <p:nvPr/>
          </p:nvSpPr>
          <p:spPr bwMode="auto">
            <a:xfrm>
              <a:off x="4849" y="575"/>
              <a:ext cx="1" cy="1"/>
            </a:xfrm>
            <a:custGeom>
              <a:avLst/>
              <a:gdLst>
                <a:gd name="T0" fmla="*/ 0 w 17"/>
                <a:gd name="T1" fmla="*/ 0 h 1"/>
                <a:gd name="T2" fmla="*/ 6 w 17"/>
                <a:gd name="T3" fmla="*/ 1 h 1"/>
                <a:gd name="T4" fmla="*/ 17 w 17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1">
                  <a:moveTo>
                    <a:pt x="0" y="0"/>
                  </a:moveTo>
                  <a:lnTo>
                    <a:pt x="6" y="1"/>
                  </a:lnTo>
                  <a:lnTo>
                    <a:pt x="17" y="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0" name="Freeform 388"/>
            <p:cNvSpPr>
              <a:spLocks/>
            </p:cNvSpPr>
            <p:nvPr/>
          </p:nvSpPr>
          <p:spPr bwMode="auto">
            <a:xfrm>
              <a:off x="4850" y="567"/>
              <a:ext cx="34" cy="8"/>
            </a:xfrm>
            <a:custGeom>
              <a:avLst/>
              <a:gdLst>
                <a:gd name="T0" fmla="*/ 0 w 607"/>
                <a:gd name="T1" fmla="*/ 21 h 146"/>
                <a:gd name="T2" fmla="*/ 2 w 607"/>
                <a:gd name="T3" fmla="*/ 84 h 146"/>
                <a:gd name="T4" fmla="*/ 4 w 607"/>
                <a:gd name="T5" fmla="*/ 146 h 146"/>
                <a:gd name="T6" fmla="*/ 607 w 607"/>
                <a:gd name="T7" fmla="*/ 125 h 146"/>
                <a:gd name="T8" fmla="*/ 605 w 607"/>
                <a:gd name="T9" fmla="*/ 62 h 146"/>
                <a:gd name="T10" fmla="*/ 603 w 607"/>
                <a:gd name="T11" fmla="*/ 0 h 146"/>
                <a:gd name="T12" fmla="*/ 0 w 607"/>
                <a:gd name="T13" fmla="*/ 2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7" h="146">
                  <a:moveTo>
                    <a:pt x="0" y="21"/>
                  </a:moveTo>
                  <a:lnTo>
                    <a:pt x="2" y="84"/>
                  </a:lnTo>
                  <a:lnTo>
                    <a:pt x="4" y="146"/>
                  </a:lnTo>
                  <a:lnTo>
                    <a:pt x="607" y="125"/>
                  </a:lnTo>
                  <a:lnTo>
                    <a:pt x="605" y="62"/>
                  </a:lnTo>
                  <a:lnTo>
                    <a:pt x="603" y="0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1" name="Freeform 389"/>
            <p:cNvSpPr>
              <a:spLocks/>
            </p:cNvSpPr>
            <p:nvPr/>
          </p:nvSpPr>
          <p:spPr bwMode="auto">
            <a:xfrm>
              <a:off x="4850" y="567"/>
              <a:ext cx="34" cy="8"/>
            </a:xfrm>
            <a:custGeom>
              <a:avLst/>
              <a:gdLst>
                <a:gd name="T0" fmla="*/ 0 w 607"/>
                <a:gd name="T1" fmla="*/ 21 h 146"/>
                <a:gd name="T2" fmla="*/ 2 w 607"/>
                <a:gd name="T3" fmla="*/ 84 h 146"/>
                <a:gd name="T4" fmla="*/ 4 w 607"/>
                <a:gd name="T5" fmla="*/ 146 h 146"/>
                <a:gd name="T6" fmla="*/ 607 w 607"/>
                <a:gd name="T7" fmla="*/ 125 h 146"/>
                <a:gd name="T8" fmla="*/ 605 w 607"/>
                <a:gd name="T9" fmla="*/ 62 h 146"/>
                <a:gd name="T10" fmla="*/ 603 w 607"/>
                <a:gd name="T11" fmla="*/ 0 h 146"/>
                <a:gd name="T12" fmla="*/ 0 w 607"/>
                <a:gd name="T13" fmla="*/ 2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07" h="146">
                  <a:moveTo>
                    <a:pt x="0" y="21"/>
                  </a:moveTo>
                  <a:lnTo>
                    <a:pt x="2" y="84"/>
                  </a:lnTo>
                  <a:lnTo>
                    <a:pt x="4" y="146"/>
                  </a:lnTo>
                  <a:lnTo>
                    <a:pt x="607" y="125"/>
                  </a:lnTo>
                  <a:lnTo>
                    <a:pt x="605" y="62"/>
                  </a:lnTo>
                  <a:lnTo>
                    <a:pt x="603" y="0"/>
                  </a:lnTo>
                  <a:lnTo>
                    <a:pt x="0" y="2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2" name="Freeform 390"/>
            <p:cNvSpPr>
              <a:spLocks/>
            </p:cNvSpPr>
            <p:nvPr/>
          </p:nvSpPr>
          <p:spPr bwMode="auto">
            <a:xfrm>
              <a:off x="4883" y="570"/>
              <a:ext cx="1" cy="4"/>
            </a:xfrm>
            <a:custGeom>
              <a:avLst/>
              <a:gdLst>
                <a:gd name="T0" fmla="*/ 0 w 19"/>
                <a:gd name="T1" fmla="*/ 0 h 63"/>
                <a:gd name="T2" fmla="*/ 2 w 19"/>
                <a:gd name="T3" fmla="*/ 63 h 63"/>
                <a:gd name="T4" fmla="*/ 9 w 19"/>
                <a:gd name="T5" fmla="*/ 63 h 63"/>
                <a:gd name="T6" fmla="*/ 19 w 19"/>
                <a:gd name="T7" fmla="*/ 61 h 63"/>
                <a:gd name="T8" fmla="*/ 0 w 19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3">
                  <a:moveTo>
                    <a:pt x="0" y="0"/>
                  </a:moveTo>
                  <a:lnTo>
                    <a:pt x="2" y="63"/>
                  </a:lnTo>
                  <a:lnTo>
                    <a:pt x="9" y="63"/>
                  </a:lnTo>
                  <a:lnTo>
                    <a:pt x="19" y="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3" name="Freeform 391"/>
            <p:cNvSpPr>
              <a:spLocks/>
            </p:cNvSpPr>
            <p:nvPr/>
          </p:nvSpPr>
          <p:spPr bwMode="auto">
            <a:xfrm>
              <a:off x="4884" y="574"/>
              <a:ext cx="1" cy="1"/>
            </a:xfrm>
            <a:custGeom>
              <a:avLst/>
              <a:gdLst>
                <a:gd name="T0" fmla="*/ 0 w 17"/>
                <a:gd name="T1" fmla="*/ 2 h 2"/>
                <a:gd name="T2" fmla="*/ 7 w 17"/>
                <a:gd name="T3" fmla="*/ 2 h 2"/>
                <a:gd name="T4" fmla="*/ 17 w 17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2">
                  <a:moveTo>
                    <a:pt x="0" y="2"/>
                  </a:moveTo>
                  <a:lnTo>
                    <a:pt x="7" y="2"/>
                  </a:lnTo>
                  <a:lnTo>
                    <a:pt x="17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4" name="Freeform 392"/>
            <p:cNvSpPr>
              <a:spLocks/>
            </p:cNvSpPr>
            <p:nvPr/>
          </p:nvSpPr>
          <p:spPr bwMode="auto">
            <a:xfrm>
              <a:off x="4882" y="557"/>
              <a:ext cx="34" cy="17"/>
            </a:xfrm>
            <a:custGeom>
              <a:avLst/>
              <a:gdLst>
                <a:gd name="T0" fmla="*/ 0 w 614"/>
                <a:gd name="T1" fmla="*/ 183 h 304"/>
                <a:gd name="T2" fmla="*/ 20 w 614"/>
                <a:gd name="T3" fmla="*/ 243 h 304"/>
                <a:gd name="T4" fmla="*/ 39 w 614"/>
                <a:gd name="T5" fmla="*/ 304 h 304"/>
                <a:gd name="T6" fmla="*/ 614 w 614"/>
                <a:gd name="T7" fmla="*/ 121 h 304"/>
                <a:gd name="T8" fmla="*/ 595 w 614"/>
                <a:gd name="T9" fmla="*/ 60 h 304"/>
                <a:gd name="T10" fmla="*/ 576 w 614"/>
                <a:gd name="T11" fmla="*/ 0 h 304"/>
                <a:gd name="T12" fmla="*/ 0 w 614"/>
                <a:gd name="T13" fmla="*/ 18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304">
                  <a:moveTo>
                    <a:pt x="0" y="183"/>
                  </a:moveTo>
                  <a:lnTo>
                    <a:pt x="20" y="243"/>
                  </a:lnTo>
                  <a:lnTo>
                    <a:pt x="39" y="304"/>
                  </a:lnTo>
                  <a:lnTo>
                    <a:pt x="614" y="121"/>
                  </a:lnTo>
                  <a:lnTo>
                    <a:pt x="595" y="60"/>
                  </a:lnTo>
                  <a:lnTo>
                    <a:pt x="576" y="0"/>
                  </a:lnTo>
                  <a:lnTo>
                    <a:pt x="0" y="1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5" name="Freeform 393"/>
            <p:cNvSpPr>
              <a:spLocks/>
            </p:cNvSpPr>
            <p:nvPr/>
          </p:nvSpPr>
          <p:spPr bwMode="auto">
            <a:xfrm>
              <a:off x="4882" y="557"/>
              <a:ext cx="34" cy="17"/>
            </a:xfrm>
            <a:custGeom>
              <a:avLst/>
              <a:gdLst>
                <a:gd name="T0" fmla="*/ 0 w 614"/>
                <a:gd name="T1" fmla="*/ 183 h 304"/>
                <a:gd name="T2" fmla="*/ 20 w 614"/>
                <a:gd name="T3" fmla="*/ 243 h 304"/>
                <a:gd name="T4" fmla="*/ 39 w 614"/>
                <a:gd name="T5" fmla="*/ 304 h 304"/>
                <a:gd name="T6" fmla="*/ 614 w 614"/>
                <a:gd name="T7" fmla="*/ 121 h 304"/>
                <a:gd name="T8" fmla="*/ 595 w 614"/>
                <a:gd name="T9" fmla="*/ 60 h 304"/>
                <a:gd name="T10" fmla="*/ 576 w 614"/>
                <a:gd name="T11" fmla="*/ 0 h 304"/>
                <a:gd name="T12" fmla="*/ 0 w 614"/>
                <a:gd name="T13" fmla="*/ 183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4" h="304">
                  <a:moveTo>
                    <a:pt x="0" y="183"/>
                  </a:moveTo>
                  <a:lnTo>
                    <a:pt x="20" y="243"/>
                  </a:lnTo>
                  <a:lnTo>
                    <a:pt x="39" y="304"/>
                  </a:lnTo>
                  <a:lnTo>
                    <a:pt x="614" y="121"/>
                  </a:lnTo>
                  <a:lnTo>
                    <a:pt x="595" y="60"/>
                  </a:lnTo>
                  <a:lnTo>
                    <a:pt x="576" y="0"/>
                  </a:lnTo>
                  <a:lnTo>
                    <a:pt x="0" y="18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6" name="Freeform 394"/>
            <p:cNvSpPr>
              <a:spLocks/>
            </p:cNvSpPr>
            <p:nvPr/>
          </p:nvSpPr>
          <p:spPr bwMode="auto">
            <a:xfrm>
              <a:off x="4914" y="557"/>
              <a:ext cx="5" cy="7"/>
            </a:xfrm>
            <a:custGeom>
              <a:avLst/>
              <a:gdLst>
                <a:gd name="T0" fmla="*/ 19 w 82"/>
                <a:gd name="T1" fmla="*/ 62 h 123"/>
                <a:gd name="T2" fmla="*/ 0 w 82"/>
                <a:gd name="T3" fmla="*/ 2 h 123"/>
                <a:gd name="T4" fmla="*/ 12 w 82"/>
                <a:gd name="T5" fmla="*/ 0 h 123"/>
                <a:gd name="T6" fmla="*/ 24 w 82"/>
                <a:gd name="T7" fmla="*/ 0 h 123"/>
                <a:gd name="T8" fmla="*/ 36 w 82"/>
                <a:gd name="T9" fmla="*/ 2 h 123"/>
                <a:gd name="T10" fmla="*/ 49 w 82"/>
                <a:gd name="T11" fmla="*/ 6 h 123"/>
                <a:gd name="T12" fmla="*/ 59 w 82"/>
                <a:gd name="T13" fmla="*/ 13 h 123"/>
                <a:gd name="T14" fmla="*/ 68 w 82"/>
                <a:gd name="T15" fmla="*/ 22 h 123"/>
                <a:gd name="T16" fmla="*/ 75 w 82"/>
                <a:gd name="T17" fmla="*/ 32 h 123"/>
                <a:gd name="T18" fmla="*/ 80 w 82"/>
                <a:gd name="T19" fmla="*/ 43 h 123"/>
                <a:gd name="T20" fmla="*/ 82 w 82"/>
                <a:gd name="T21" fmla="*/ 55 h 123"/>
                <a:gd name="T22" fmla="*/ 82 w 82"/>
                <a:gd name="T23" fmla="*/ 67 h 123"/>
                <a:gd name="T24" fmla="*/ 80 w 82"/>
                <a:gd name="T25" fmla="*/ 80 h 123"/>
                <a:gd name="T26" fmla="*/ 76 w 82"/>
                <a:gd name="T27" fmla="*/ 92 h 123"/>
                <a:gd name="T28" fmla="*/ 69 w 82"/>
                <a:gd name="T29" fmla="*/ 102 h 123"/>
                <a:gd name="T30" fmla="*/ 60 w 82"/>
                <a:gd name="T31" fmla="*/ 111 h 123"/>
                <a:gd name="T32" fmla="*/ 50 w 82"/>
                <a:gd name="T33" fmla="*/ 118 h 123"/>
                <a:gd name="T34" fmla="*/ 38 w 82"/>
                <a:gd name="T35" fmla="*/ 123 h 123"/>
                <a:gd name="T36" fmla="*/ 19 w 82"/>
                <a:gd name="T37" fmla="*/ 62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123">
                  <a:moveTo>
                    <a:pt x="19" y="62"/>
                  </a:moveTo>
                  <a:lnTo>
                    <a:pt x="0" y="2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36" y="2"/>
                  </a:lnTo>
                  <a:lnTo>
                    <a:pt x="49" y="6"/>
                  </a:lnTo>
                  <a:lnTo>
                    <a:pt x="59" y="13"/>
                  </a:lnTo>
                  <a:lnTo>
                    <a:pt x="68" y="22"/>
                  </a:lnTo>
                  <a:lnTo>
                    <a:pt x="75" y="32"/>
                  </a:lnTo>
                  <a:lnTo>
                    <a:pt x="80" y="43"/>
                  </a:lnTo>
                  <a:lnTo>
                    <a:pt x="82" y="55"/>
                  </a:lnTo>
                  <a:lnTo>
                    <a:pt x="82" y="67"/>
                  </a:lnTo>
                  <a:lnTo>
                    <a:pt x="80" y="80"/>
                  </a:lnTo>
                  <a:lnTo>
                    <a:pt x="76" y="92"/>
                  </a:lnTo>
                  <a:lnTo>
                    <a:pt x="69" y="102"/>
                  </a:lnTo>
                  <a:lnTo>
                    <a:pt x="60" y="111"/>
                  </a:lnTo>
                  <a:lnTo>
                    <a:pt x="50" y="118"/>
                  </a:lnTo>
                  <a:lnTo>
                    <a:pt x="38" y="123"/>
                  </a:lnTo>
                  <a:lnTo>
                    <a:pt x="19" y="6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107" name="Freeform 395"/>
            <p:cNvSpPr>
              <a:spLocks/>
            </p:cNvSpPr>
            <p:nvPr/>
          </p:nvSpPr>
          <p:spPr bwMode="auto">
            <a:xfrm>
              <a:off x="4914" y="557"/>
              <a:ext cx="5" cy="7"/>
            </a:xfrm>
            <a:custGeom>
              <a:avLst/>
              <a:gdLst>
                <a:gd name="T0" fmla="*/ 0 w 82"/>
                <a:gd name="T1" fmla="*/ 2 h 123"/>
                <a:gd name="T2" fmla="*/ 12 w 82"/>
                <a:gd name="T3" fmla="*/ 0 h 123"/>
                <a:gd name="T4" fmla="*/ 24 w 82"/>
                <a:gd name="T5" fmla="*/ 0 h 123"/>
                <a:gd name="T6" fmla="*/ 36 w 82"/>
                <a:gd name="T7" fmla="*/ 2 h 123"/>
                <a:gd name="T8" fmla="*/ 49 w 82"/>
                <a:gd name="T9" fmla="*/ 6 h 123"/>
                <a:gd name="T10" fmla="*/ 59 w 82"/>
                <a:gd name="T11" fmla="*/ 13 h 123"/>
                <a:gd name="T12" fmla="*/ 68 w 82"/>
                <a:gd name="T13" fmla="*/ 22 h 123"/>
                <a:gd name="T14" fmla="*/ 75 w 82"/>
                <a:gd name="T15" fmla="*/ 32 h 123"/>
                <a:gd name="T16" fmla="*/ 80 w 82"/>
                <a:gd name="T17" fmla="*/ 43 h 123"/>
                <a:gd name="T18" fmla="*/ 82 w 82"/>
                <a:gd name="T19" fmla="*/ 55 h 123"/>
                <a:gd name="T20" fmla="*/ 82 w 82"/>
                <a:gd name="T21" fmla="*/ 67 h 123"/>
                <a:gd name="T22" fmla="*/ 80 w 82"/>
                <a:gd name="T23" fmla="*/ 80 h 123"/>
                <a:gd name="T24" fmla="*/ 76 w 82"/>
                <a:gd name="T25" fmla="*/ 92 h 123"/>
                <a:gd name="T26" fmla="*/ 69 w 82"/>
                <a:gd name="T27" fmla="*/ 102 h 123"/>
                <a:gd name="T28" fmla="*/ 60 w 82"/>
                <a:gd name="T29" fmla="*/ 111 h 123"/>
                <a:gd name="T30" fmla="*/ 50 w 82"/>
                <a:gd name="T31" fmla="*/ 118 h 123"/>
                <a:gd name="T32" fmla="*/ 38 w 82"/>
                <a:gd name="T3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" h="123">
                  <a:moveTo>
                    <a:pt x="0" y="2"/>
                  </a:moveTo>
                  <a:lnTo>
                    <a:pt x="12" y="0"/>
                  </a:lnTo>
                  <a:lnTo>
                    <a:pt x="24" y="0"/>
                  </a:lnTo>
                  <a:lnTo>
                    <a:pt x="36" y="2"/>
                  </a:lnTo>
                  <a:lnTo>
                    <a:pt x="49" y="6"/>
                  </a:lnTo>
                  <a:lnTo>
                    <a:pt x="59" y="13"/>
                  </a:lnTo>
                  <a:lnTo>
                    <a:pt x="68" y="22"/>
                  </a:lnTo>
                  <a:lnTo>
                    <a:pt x="75" y="32"/>
                  </a:lnTo>
                  <a:lnTo>
                    <a:pt x="80" y="43"/>
                  </a:lnTo>
                  <a:lnTo>
                    <a:pt x="82" y="55"/>
                  </a:lnTo>
                  <a:lnTo>
                    <a:pt x="82" y="67"/>
                  </a:lnTo>
                  <a:lnTo>
                    <a:pt x="80" y="80"/>
                  </a:lnTo>
                  <a:lnTo>
                    <a:pt x="76" y="92"/>
                  </a:lnTo>
                  <a:lnTo>
                    <a:pt x="69" y="102"/>
                  </a:lnTo>
                  <a:lnTo>
                    <a:pt x="60" y="111"/>
                  </a:lnTo>
                  <a:lnTo>
                    <a:pt x="50" y="118"/>
                  </a:lnTo>
                  <a:lnTo>
                    <a:pt x="38" y="12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941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Sketching Angles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661275" cy="882650"/>
          </a:xfrm>
        </p:spPr>
        <p:txBody>
          <a:bodyPr/>
          <a:lstStyle/>
          <a:p>
            <a:r>
              <a:rPr lang="en-US" altLang="en-US" sz="4400"/>
              <a:t>Begin with 90</a:t>
            </a:r>
            <a:r>
              <a:rPr lang="en-US" altLang="en-US" sz="440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altLang="en-US" sz="2800"/>
              <a:t> </a:t>
            </a:r>
            <a:r>
              <a:rPr lang="en-US" altLang="en-US" sz="4400"/>
              <a:t>angle</a:t>
            </a:r>
          </a:p>
        </p:txBody>
      </p:sp>
      <p:grpSp>
        <p:nvGrpSpPr>
          <p:cNvPr id="50233" name="Group 57"/>
          <p:cNvGrpSpPr>
            <a:grpSpLocks/>
          </p:cNvGrpSpPr>
          <p:nvPr/>
        </p:nvGrpSpPr>
        <p:grpSpPr bwMode="auto">
          <a:xfrm>
            <a:off x="1565275" y="3740150"/>
            <a:ext cx="1728788" cy="1816100"/>
            <a:chOff x="986" y="2356"/>
            <a:chExt cx="1089" cy="1144"/>
          </a:xfrm>
        </p:grpSpPr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986" y="2356"/>
              <a:ext cx="0" cy="1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986" y="3500"/>
              <a:ext cx="108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235" name="Group 59"/>
          <p:cNvGrpSpPr>
            <a:grpSpLocks/>
          </p:cNvGrpSpPr>
          <p:nvPr/>
        </p:nvGrpSpPr>
        <p:grpSpPr bwMode="auto">
          <a:xfrm>
            <a:off x="1382713" y="3748088"/>
            <a:ext cx="1828800" cy="1527175"/>
            <a:chOff x="871" y="2361"/>
            <a:chExt cx="1152" cy="962"/>
          </a:xfrm>
        </p:grpSpPr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rot="20464012" flipV="1">
              <a:off x="871" y="2747"/>
              <a:ext cx="1152" cy="576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05" name="Group 29"/>
            <p:cNvGrpSpPr>
              <a:grpSpLocks/>
            </p:cNvGrpSpPr>
            <p:nvPr/>
          </p:nvGrpSpPr>
          <p:grpSpPr bwMode="auto">
            <a:xfrm rot="2333719">
              <a:off x="1314" y="2361"/>
              <a:ext cx="635" cy="126"/>
              <a:chOff x="3212" y="3183"/>
              <a:chExt cx="1361" cy="271"/>
            </a:xfrm>
          </p:grpSpPr>
          <p:sp>
            <p:nvSpPr>
              <p:cNvPr id="50206" name="Freeform 30"/>
              <p:cNvSpPr>
                <a:spLocks/>
              </p:cNvSpPr>
              <p:nvPr/>
            </p:nvSpPr>
            <p:spPr bwMode="auto">
              <a:xfrm>
                <a:off x="3242" y="3191"/>
                <a:ext cx="1258" cy="228"/>
              </a:xfrm>
              <a:custGeom>
                <a:avLst/>
                <a:gdLst>
                  <a:gd name="T0" fmla="*/ 3 w 2515"/>
                  <a:gd name="T1" fmla="*/ 267 h 455"/>
                  <a:gd name="T2" fmla="*/ 242 w 2515"/>
                  <a:gd name="T3" fmla="*/ 217 h 455"/>
                  <a:gd name="T4" fmla="*/ 310 w 2515"/>
                  <a:gd name="T5" fmla="*/ 173 h 455"/>
                  <a:gd name="T6" fmla="*/ 353 w 2515"/>
                  <a:gd name="T7" fmla="*/ 192 h 455"/>
                  <a:gd name="T8" fmla="*/ 410 w 2515"/>
                  <a:gd name="T9" fmla="*/ 134 h 455"/>
                  <a:gd name="T10" fmla="*/ 475 w 2515"/>
                  <a:gd name="T11" fmla="*/ 152 h 455"/>
                  <a:gd name="T12" fmla="*/ 582 w 2515"/>
                  <a:gd name="T13" fmla="*/ 180 h 455"/>
                  <a:gd name="T14" fmla="*/ 2168 w 2515"/>
                  <a:gd name="T15" fmla="*/ 0 h 455"/>
                  <a:gd name="T16" fmla="*/ 2515 w 2515"/>
                  <a:gd name="T17" fmla="*/ 58 h 455"/>
                  <a:gd name="T18" fmla="*/ 2205 w 2515"/>
                  <a:gd name="T19" fmla="*/ 220 h 455"/>
                  <a:gd name="T20" fmla="*/ 86 w 2515"/>
                  <a:gd name="T21" fmla="*/ 455 h 455"/>
                  <a:gd name="T22" fmla="*/ 0 w 2515"/>
                  <a:gd name="T23" fmla="*/ 401 h 455"/>
                  <a:gd name="T24" fmla="*/ 3 w 2515"/>
                  <a:gd name="T25" fmla="*/ 267 h 455"/>
                  <a:gd name="T26" fmla="*/ 3 w 2515"/>
                  <a:gd name="T27" fmla="*/ 267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15" h="455">
                    <a:moveTo>
                      <a:pt x="3" y="267"/>
                    </a:moveTo>
                    <a:lnTo>
                      <a:pt x="242" y="217"/>
                    </a:lnTo>
                    <a:lnTo>
                      <a:pt x="310" y="173"/>
                    </a:lnTo>
                    <a:lnTo>
                      <a:pt x="353" y="192"/>
                    </a:lnTo>
                    <a:lnTo>
                      <a:pt x="410" y="134"/>
                    </a:lnTo>
                    <a:lnTo>
                      <a:pt x="475" y="152"/>
                    </a:lnTo>
                    <a:lnTo>
                      <a:pt x="582" y="180"/>
                    </a:lnTo>
                    <a:lnTo>
                      <a:pt x="2168" y="0"/>
                    </a:lnTo>
                    <a:lnTo>
                      <a:pt x="2515" y="58"/>
                    </a:lnTo>
                    <a:lnTo>
                      <a:pt x="2205" y="220"/>
                    </a:lnTo>
                    <a:lnTo>
                      <a:pt x="86" y="455"/>
                    </a:lnTo>
                    <a:lnTo>
                      <a:pt x="0" y="401"/>
                    </a:lnTo>
                    <a:lnTo>
                      <a:pt x="3" y="267"/>
                    </a:lnTo>
                    <a:lnTo>
                      <a:pt x="3" y="2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Freeform 31"/>
              <p:cNvSpPr>
                <a:spLocks/>
              </p:cNvSpPr>
              <p:nvPr/>
            </p:nvSpPr>
            <p:spPr bwMode="auto">
              <a:xfrm>
                <a:off x="4293" y="3217"/>
                <a:ext cx="166" cy="84"/>
              </a:xfrm>
              <a:custGeom>
                <a:avLst/>
                <a:gdLst>
                  <a:gd name="T0" fmla="*/ 37 w 333"/>
                  <a:gd name="T1" fmla="*/ 3 h 169"/>
                  <a:gd name="T2" fmla="*/ 333 w 333"/>
                  <a:gd name="T3" fmla="*/ 0 h 169"/>
                  <a:gd name="T4" fmla="*/ 279 w 333"/>
                  <a:gd name="T5" fmla="*/ 75 h 169"/>
                  <a:gd name="T6" fmla="*/ 105 w 333"/>
                  <a:gd name="T7" fmla="*/ 169 h 169"/>
                  <a:gd name="T8" fmla="*/ 0 w 333"/>
                  <a:gd name="T9" fmla="*/ 61 h 169"/>
                  <a:gd name="T10" fmla="*/ 37 w 333"/>
                  <a:gd name="T11" fmla="*/ 3 h 169"/>
                  <a:gd name="T12" fmla="*/ 37 w 333"/>
                  <a:gd name="T13" fmla="*/ 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169">
                    <a:moveTo>
                      <a:pt x="37" y="3"/>
                    </a:moveTo>
                    <a:lnTo>
                      <a:pt x="333" y="0"/>
                    </a:lnTo>
                    <a:lnTo>
                      <a:pt x="279" y="75"/>
                    </a:lnTo>
                    <a:lnTo>
                      <a:pt x="105" y="169"/>
                    </a:lnTo>
                    <a:lnTo>
                      <a:pt x="0" y="61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D1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8" name="Freeform 32"/>
              <p:cNvSpPr>
                <a:spLocks/>
              </p:cNvSpPr>
              <p:nvPr/>
            </p:nvSpPr>
            <p:spPr bwMode="auto">
              <a:xfrm>
                <a:off x="3552" y="3218"/>
                <a:ext cx="764" cy="146"/>
              </a:xfrm>
              <a:custGeom>
                <a:avLst/>
                <a:gdLst>
                  <a:gd name="T0" fmla="*/ 0 w 1529"/>
                  <a:gd name="T1" fmla="*/ 181 h 293"/>
                  <a:gd name="T2" fmla="*/ 1519 w 1529"/>
                  <a:gd name="T3" fmla="*/ 0 h 293"/>
                  <a:gd name="T4" fmla="*/ 1529 w 1529"/>
                  <a:gd name="T5" fmla="*/ 152 h 293"/>
                  <a:gd name="T6" fmla="*/ 3 w 1529"/>
                  <a:gd name="T7" fmla="*/ 293 h 293"/>
                  <a:gd name="T8" fmla="*/ 0 w 1529"/>
                  <a:gd name="T9" fmla="*/ 181 h 293"/>
                  <a:gd name="T10" fmla="*/ 0 w 1529"/>
                  <a:gd name="T11" fmla="*/ 181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9" h="293">
                    <a:moveTo>
                      <a:pt x="0" y="181"/>
                    </a:moveTo>
                    <a:lnTo>
                      <a:pt x="1519" y="0"/>
                    </a:lnTo>
                    <a:lnTo>
                      <a:pt x="1529" y="152"/>
                    </a:lnTo>
                    <a:lnTo>
                      <a:pt x="3" y="293"/>
                    </a:lnTo>
                    <a:lnTo>
                      <a:pt x="0" y="181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9" name="Freeform 33"/>
              <p:cNvSpPr>
                <a:spLocks/>
              </p:cNvSpPr>
              <p:nvPr/>
            </p:nvSpPr>
            <p:spPr bwMode="auto">
              <a:xfrm>
                <a:off x="3364" y="3261"/>
                <a:ext cx="189" cy="154"/>
              </a:xfrm>
              <a:custGeom>
                <a:avLst/>
                <a:gdLst>
                  <a:gd name="T0" fmla="*/ 0 w 379"/>
                  <a:gd name="T1" fmla="*/ 76 h 307"/>
                  <a:gd name="T2" fmla="*/ 50 w 379"/>
                  <a:gd name="T3" fmla="*/ 51 h 307"/>
                  <a:gd name="T4" fmla="*/ 151 w 379"/>
                  <a:gd name="T5" fmla="*/ 133 h 307"/>
                  <a:gd name="T6" fmla="*/ 111 w 379"/>
                  <a:gd name="T7" fmla="*/ 51 h 307"/>
                  <a:gd name="T8" fmla="*/ 140 w 379"/>
                  <a:gd name="T9" fmla="*/ 22 h 307"/>
                  <a:gd name="T10" fmla="*/ 244 w 379"/>
                  <a:gd name="T11" fmla="*/ 61 h 307"/>
                  <a:gd name="T12" fmla="*/ 233 w 379"/>
                  <a:gd name="T13" fmla="*/ 11 h 307"/>
                  <a:gd name="T14" fmla="*/ 279 w 379"/>
                  <a:gd name="T15" fmla="*/ 0 h 307"/>
                  <a:gd name="T16" fmla="*/ 376 w 379"/>
                  <a:gd name="T17" fmla="*/ 94 h 307"/>
                  <a:gd name="T18" fmla="*/ 379 w 379"/>
                  <a:gd name="T19" fmla="*/ 206 h 307"/>
                  <a:gd name="T20" fmla="*/ 290 w 379"/>
                  <a:gd name="T21" fmla="*/ 274 h 307"/>
                  <a:gd name="T22" fmla="*/ 239 w 379"/>
                  <a:gd name="T23" fmla="*/ 242 h 307"/>
                  <a:gd name="T24" fmla="*/ 122 w 379"/>
                  <a:gd name="T25" fmla="*/ 307 h 307"/>
                  <a:gd name="T26" fmla="*/ 40 w 379"/>
                  <a:gd name="T27" fmla="*/ 285 h 307"/>
                  <a:gd name="T28" fmla="*/ 55 w 379"/>
                  <a:gd name="T29" fmla="*/ 170 h 307"/>
                  <a:gd name="T30" fmla="*/ 0 w 379"/>
                  <a:gd name="T31" fmla="*/ 76 h 307"/>
                  <a:gd name="T32" fmla="*/ 0 w 379"/>
                  <a:gd name="T33" fmla="*/ 7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9" h="307">
                    <a:moveTo>
                      <a:pt x="0" y="76"/>
                    </a:moveTo>
                    <a:lnTo>
                      <a:pt x="50" y="51"/>
                    </a:lnTo>
                    <a:lnTo>
                      <a:pt x="151" y="133"/>
                    </a:lnTo>
                    <a:lnTo>
                      <a:pt x="111" y="51"/>
                    </a:lnTo>
                    <a:lnTo>
                      <a:pt x="140" y="22"/>
                    </a:lnTo>
                    <a:lnTo>
                      <a:pt x="244" y="61"/>
                    </a:lnTo>
                    <a:lnTo>
                      <a:pt x="233" y="11"/>
                    </a:lnTo>
                    <a:lnTo>
                      <a:pt x="279" y="0"/>
                    </a:lnTo>
                    <a:lnTo>
                      <a:pt x="376" y="94"/>
                    </a:lnTo>
                    <a:lnTo>
                      <a:pt x="379" y="206"/>
                    </a:lnTo>
                    <a:lnTo>
                      <a:pt x="290" y="274"/>
                    </a:lnTo>
                    <a:lnTo>
                      <a:pt x="239" y="242"/>
                    </a:lnTo>
                    <a:lnTo>
                      <a:pt x="122" y="307"/>
                    </a:lnTo>
                    <a:lnTo>
                      <a:pt x="40" y="285"/>
                    </a:lnTo>
                    <a:lnTo>
                      <a:pt x="55" y="170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E0D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0" name="Freeform 34"/>
              <p:cNvSpPr>
                <a:spLocks/>
              </p:cNvSpPr>
              <p:nvPr/>
            </p:nvSpPr>
            <p:spPr bwMode="auto">
              <a:xfrm>
                <a:off x="3248" y="3327"/>
                <a:ext cx="143" cy="104"/>
              </a:xfrm>
              <a:custGeom>
                <a:avLst/>
                <a:gdLst>
                  <a:gd name="T0" fmla="*/ 68 w 287"/>
                  <a:gd name="T1" fmla="*/ 58 h 209"/>
                  <a:gd name="T2" fmla="*/ 0 w 287"/>
                  <a:gd name="T3" fmla="*/ 40 h 209"/>
                  <a:gd name="T4" fmla="*/ 29 w 287"/>
                  <a:gd name="T5" fmla="*/ 209 h 209"/>
                  <a:gd name="T6" fmla="*/ 272 w 287"/>
                  <a:gd name="T7" fmla="*/ 155 h 209"/>
                  <a:gd name="T8" fmla="*/ 287 w 287"/>
                  <a:gd name="T9" fmla="*/ 40 h 209"/>
                  <a:gd name="T10" fmla="*/ 250 w 287"/>
                  <a:gd name="T11" fmla="*/ 0 h 209"/>
                  <a:gd name="T12" fmla="*/ 68 w 287"/>
                  <a:gd name="T13" fmla="*/ 58 h 209"/>
                  <a:gd name="T14" fmla="*/ 68 w 287"/>
                  <a:gd name="T15" fmla="*/ 5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7" h="209">
                    <a:moveTo>
                      <a:pt x="68" y="58"/>
                    </a:moveTo>
                    <a:lnTo>
                      <a:pt x="0" y="40"/>
                    </a:lnTo>
                    <a:lnTo>
                      <a:pt x="29" y="209"/>
                    </a:lnTo>
                    <a:lnTo>
                      <a:pt x="272" y="155"/>
                    </a:lnTo>
                    <a:lnTo>
                      <a:pt x="287" y="40"/>
                    </a:lnTo>
                    <a:lnTo>
                      <a:pt x="250" y="0"/>
                    </a:lnTo>
                    <a:lnTo>
                      <a:pt x="68" y="58"/>
                    </a:lnTo>
                    <a:lnTo>
                      <a:pt x="68" y="58"/>
                    </a:lnTo>
                    <a:close/>
                  </a:path>
                </a:pathLst>
              </a:custGeom>
              <a:solidFill>
                <a:srgbClr val="FF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1" name="Freeform 35"/>
              <p:cNvSpPr>
                <a:spLocks/>
              </p:cNvSpPr>
              <p:nvPr/>
            </p:nvSpPr>
            <p:spPr bwMode="auto">
              <a:xfrm>
                <a:off x="3212" y="3212"/>
                <a:ext cx="1327" cy="242"/>
              </a:xfrm>
              <a:custGeom>
                <a:avLst/>
                <a:gdLst>
                  <a:gd name="T0" fmla="*/ 248 w 2655"/>
                  <a:gd name="T1" fmla="*/ 203 h 482"/>
                  <a:gd name="T2" fmla="*/ 95 w 2655"/>
                  <a:gd name="T3" fmla="*/ 275 h 482"/>
                  <a:gd name="T4" fmla="*/ 116 w 2655"/>
                  <a:gd name="T5" fmla="*/ 363 h 482"/>
                  <a:gd name="T6" fmla="*/ 298 w 2655"/>
                  <a:gd name="T7" fmla="*/ 377 h 482"/>
                  <a:gd name="T8" fmla="*/ 337 w 2655"/>
                  <a:gd name="T9" fmla="*/ 253 h 482"/>
                  <a:gd name="T10" fmla="*/ 313 w 2655"/>
                  <a:gd name="T11" fmla="*/ 171 h 482"/>
                  <a:gd name="T12" fmla="*/ 406 w 2655"/>
                  <a:gd name="T13" fmla="*/ 238 h 482"/>
                  <a:gd name="T14" fmla="*/ 406 w 2655"/>
                  <a:gd name="T15" fmla="*/ 351 h 482"/>
                  <a:gd name="T16" fmla="*/ 488 w 2655"/>
                  <a:gd name="T17" fmla="*/ 325 h 482"/>
                  <a:gd name="T18" fmla="*/ 511 w 2655"/>
                  <a:gd name="T19" fmla="*/ 234 h 482"/>
                  <a:gd name="T20" fmla="*/ 458 w 2655"/>
                  <a:gd name="T21" fmla="*/ 150 h 482"/>
                  <a:gd name="T22" fmla="*/ 561 w 2655"/>
                  <a:gd name="T23" fmla="*/ 206 h 482"/>
                  <a:gd name="T24" fmla="*/ 598 w 2655"/>
                  <a:gd name="T25" fmla="*/ 323 h 482"/>
                  <a:gd name="T26" fmla="*/ 642 w 2655"/>
                  <a:gd name="T27" fmla="*/ 223 h 482"/>
                  <a:gd name="T28" fmla="*/ 588 w 2655"/>
                  <a:gd name="T29" fmla="*/ 101 h 482"/>
                  <a:gd name="T30" fmla="*/ 690 w 2655"/>
                  <a:gd name="T31" fmla="*/ 179 h 482"/>
                  <a:gd name="T32" fmla="*/ 728 w 2655"/>
                  <a:gd name="T33" fmla="*/ 264 h 482"/>
                  <a:gd name="T34" fmla="*/ 2151 w 2655"/>
                  <a:gd name="T35" fmla="*/ 102 h 482"/>
                  <a:gd name="T36" fmla="*/ 2124 w 2655"/>
                  <a:gd name="T37" fmla="*/ 51 h 482"/>
                  <a:gd name="T38" fmla="*/ 2209 w 2655"/>
                  <a:gd name="T39" fmla="*/ 0 h 482"/>
                  <a:gd name="T40" fmla="*/ 2210 w 2655"/>
                  <a:gd name="T41" fmla="*/ 56 h 482"/>
                  <a:gd name="T42" fmla="*/ 2283 w 2655"/>
                  <a:gd name="T43" fmla="*/ 111 h 482"/>
                  <a:gd name="T44" fmla="*/ 2655 w 2655"/>
                  <a:gd name="T45" fmla="*/ 6 h 482"/>
                  <a:gd name="T46" fmla="*/ 2297 w 2655"/>
                  <a:gd name="T47" fmla="*/ 192 h 482"/>
                  <a:gd name="T48" fmla="*/ 718 w 2655"/>
                  <a:gd name="T49" fmla="*/ 359 h 482"/>
                  <a:gd name="T50" fmla="*/ 656 w 2655"/>
                  <a:gd name="T51" fmla="*/ 445 h 482"/>
                  <a:gd name="T52" fmla="*/ 607 w 2655"/>
                  <a:gd name="T53" fmla="*/ 408 h 482"/>
                  <a:gd name="T54" fmla="*/ 531 w 2655"/>
                  <a:gd name="T55" fmla="*/ 455 h 482"/>
                  <a:gd name="T56" fmla="*/ 493 w 2655"/>
                  <a:gd name="T57" fmla="*/ 417 h 482"/>
                  <a:gd name="T58" fmla="*/ 407 w 2655"/>
                  <a:gd name="T59" fmla="*/ 482 h 482"/>
                  <a:gd name="T60" fmla="*/ 356 w 2655"/>
                  <a:gd name="T61" fmla="*/ 436 h 482"/>
                  <a:gd name="T62" fmla="*/ 88 w 2655"/>
                  <a:gd name="T63" fmla="*/ 474 h 482"/>
                  <a:gd name="T64" fmla="*/ 30 w 2655"/>
                  <a:gd name="T65" fmla="*/ 416 h 482"/>
                  <a:gd name="T66" fmla="*/ 0 w 2655"/>
                  <a:gd name="T67" fmla="*/ 267 h 482"/>
                  <a:gd name="T68" fmla="*/ 35 w 2655"/>
                  <a:gd name="T69" fmla="*/ 214 h 482"/>
                  <a:gd name="T70" fmla="*/ 248 w 2655"/>
                  <a:gd name="T71" fmla="*/ 203 h 482"/>
                  <a:gd name="T72" fmla="*/ 248 w 2655"/>
                  <a:gd name="T73" fmla="*/ 203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55" h="482">
                    <a:moveTo>
                      <a:pt x="248" y="203"/>
                    </a:moveTo>
                    <a:lnTo>
                      <a:pt x="95" y="275"/>
                    </a:lnTo>
                    <a:lnTo>
                      <a:pt x="116" y="363"/>
                    </a:lnTo>
                    <a:lnTo>
                      <a:pt x="298" y="377"/>
                    </a:lnTo>
                    <a:lnTo>
                      <a:pt x="337" y="253"/>
                    </a:lnTo>
                    <a:lnTo>
                      <a:pt x="313" y="171"/>
                    </a:lnTo>
                    <a:lnTo>
                      <a:pt x="406" y="238"/>
                    </a:lnTo>
                    <a:lnTo>
                      <a:pt x="406" y="351"/>
                    </a:lnTo>
                    <a:lnTo>
                      <a:pt x="488" y="325"/>
                    </a:lnTo>
                    <a:lnTo>
                      <a:pt x="511" y="234"/>
                    </a:lnTo>
                    <a:lnTo>
                      <a:pt x="458" y="150"/>
                    </a:lnTo>
                    <a:lnTo>
                      <a:pt x="561" y="206"/>
                    </a:lnTo>
                    <a:lnTo>
                      <a:pt x="598" y="323"/>
                    </a:lnTo>
                    <a:lnTo>
                      <a:pt x="642" y="223"/>
                    </a:lnTo>
                    <a:lnTo>
                      <a:pt x="588" y="101"/>
                    </a:lnTo>
                    <a:lnTo>
                      <a:pt x="690" y="179"/>
                    </a:lnTo>
                    <a:lnTo>
                      <a:pt x="728" y="264"/>
                    </a:lnTo>
                    <a:lnTo>
                      <a:pt x="2151" y="102"/>
                    </a:lnTo>
                    <a:lnTo>
                      <a:pt x="2124" y="51"/>
                    </a:lnTo>
                    <a:lnTo>
                      <a:pt x="2209" y="0"/>
                    </a:lnTo>
                    <a:lnTo>
                      <a:pt x="2210" y="56"/>
                    </a:lnTo>
                    <a:lnTo>
                      <a:pt x="2283" y="111"/>
                    </a:lnTo>
                    <a:lnTo>
                      <a:pt x="2655" y="6"/>
                    </a:lnTo>
                    <a:lnTo>
                      <a:pt x="2297" y="192"/>
                    </a:lnTo>
                    <a:lnTo>
                      <a:pt x="718" y="359"/>
                    </a:lnTo>
                    <a:lnTo>
                      <a:pt x="656" y="445"/>
                    </a:lnTo>
                    <a:lnTo>
                      <a:pt x="607" y="408"/>
                    </a:lnTo>
                    <a:lnTo>
                      <a:pt x="531" y="455"/>
                    </a:lnTo>
                    <a:lnTo>
                      <a:pt x="493" y="417"/>
                    </a:lnTo>
                    <a:lnTo>
                      <a:pt x="407" y="482"/>
                    </a:lnTo>
                    <a:lnTo>
                      <a:pt x="356" y="436"/>
                    </a:lnTo>
                    <a:lnTo>
                      <a:pt x="88" y="474"/>
                    </a:lnTo>
                    <a:lnTo>
                      <a:pt x="30" y="416"/>
                    </a:lnTo>
                    <a:lnTo>
                      <a:pt x="0" y="267"/>
                    </a:lnTo>
                    <a:lnTo>
                      <a:pt x="35" y="214"/>
                    </a:lnTo>
                    <a:lnTo>
                      <a:pt x="248" y="203"/>
                    </a:lnTo>
                    <a:lnTo>
                      <a:pt x="248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2" name="Freeform 36"/>
              <p:cNvSpPr>
                <a:spLocks/>
              </p:cNvSpPr>
              <p:nvPr/>
            </p:nvSpPr>
            <p:spPr bwMode="auto">
              <a:xfrm>
                <a:off x="3518" y="3183"/>
                <a:ext cx="1055" cy="114"/>
              </a:xfrm>
              <a:custGeom>
                <a:avLst/>
                <a:gdLst>
                  <a:gd name="T0" fmla="*/ 0 w 2110"/>
                  <a:gd name="T1" fmla="*/ 184 h 230"/>
                  <a:gd name="T2" fmla="*/ 1616 w 2110"/>
                  <a:gd name="T3" fmla="*/ 0 h 230"/>
                  <a:gd name="T4" fmla="*/ 2110 w 2110"/>
                  <a:gd name="T5" fmla="*/ 46 h 230"/>
                  <a:gd name="T6" fmla="*/ 1815 w 2110"/>
                  <a:gd name="T7" fmla="*/ 151 h 230"/>
                  <a:gd name="T8" fmla="*/ 1802 w 2110"/>
                  <a:gd name="T9" fmla="*/ 55 h 230"/>
                  <a:gd name="T10" fmla="*/ 1654 w 2110"/>
                  <a:gd name="T11" fmla="*/ 29 h 230"/>
                  <a:gd name="T12" fmla="*/ 18 w 2110"/>
                  <a:gd name="T13" fmla="*/ 230 h 230"/>
                  <a:gd name="T14" fmla="*/ 0 w 2110"/>
                  <a:gd name="T15" fmla="*/ 184 h 230"/>
                  <a:gd name="T16" fmla="*/ 0 w 2110"/>
                  <a:gd name="T17" fmla="*/ 18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0" h="230">
                    <a:moveTo>
                      <a:pt x="0" y="184"/>
                    </a:moveTo>
                    <a:lnTo>
                      <a:pt x="1616" y="0"/>
                    </a:lnTo>
                    <a:lnTo>
                      <a:pt x="2110" y="46"/>
                    </a:lnTo>
                    <a:lnTo>
                      <a:pt x="1815" y="151"/>
                    </a:lnTo>
                    <a:lnTo>
                      <a:pt x="1802" y="55"/>
                    </a:lnTo>
                    <a:lnTo>
                      <a:pt x="1654" y="29"/>
                    </a:lnTo>
                    <a:lnTo>
                      <a:pt x="18" y="23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521325" y="289718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CityBlueprint" pitchFamily="2" charset="2"/>
              </a:rPr>
              <a:t>60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6759575" y="4044950"/>
            <a:ext cx="819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CityBlueprint" pitchFamily="2" charset="2"/>
              </a:rPr>
              <a:t>30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grpSp>
        <p:nvGrpSpPr>
          <p:cNvPr id="50237" name="Group 61"/>
          <p:cNvGrpSpPr>
            <a:grpSpLocks/>
          </p:cNvGrpSpPr>
          <p:nvPr/>
        </p:nvGrpSpPr>
        <p:grpSpPr bwMode="auto">
          <a:xfrm>
            <a:off x="4613275" y="3287713"/>
            <a:ext cx="2176463" cy="1792287"/>
            <a:chOff x="2906" y="2071"/>
            <a:chExt cx="1371" cy="1129"/>
          </a:xfrm>
        </p:grpSpPr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rot="19333224" flipV="1">
              <a:off x="2906" y="2624"/>
              <a:ext cx="1152" cy="576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193" name="Group 17"/>
            <p:cNvGrpSpPr>
              <a:grpSpLocks/>
            </p:cNvGrpSpPr>
            <p:nvPr/>
          </p:nvGrpSpPr>
          <p:grpSpPr bwMode="auto">
            <a:xfrm rot="8595307">
              <a:off x="3642" y="2071"/>
              <a:ext cx="635" cy="126"/>
              <a:chOff x="3212" y="3183"/>
              <a:chExt cx="1361" cy="271"/>
            </a:xfrm>
          </p:grpSpPr>
          <p:sp>
            <p:nvSpPr>
              <p:cNvPr id="50194" name="Freeform 18"/>
              <p:cNvSpPr>
                <a:spLocks/>
              </p:cNvSpPr>
              <p:nvPr/>
            </p:nvSpPr>
            <p:spPr bwMode="auto">
              <a:xfrm>
                <a:off x="3242" y="3191"/>
                <a:ext cx="1258" cy="228"/>
              </a:xfrm>
              <a:custGeom>
                <a:avLst/>
                <a:gdLst>
                  <a:gd name="T0" fmla="*/ 3 w 2515"/>
                  <a:gd name="T1" fmla="*/ 267 h 455"/>
                  <a:gd name="T2" fmla="*/ 242 w 2515"/>
                  <a:gd name="T3" fmla="*/ 217 h 455"/>
                  <a:gd name="T4" fmla="*/ 310 w 2515"/>
                  <a:gd name="T5" fmla="*/ 173 h 455"/>
                  <a:gd name="T6" fmla="*/ 353 w 2515"/>
                  <a:gd name="T7" fmla="*/ 192 h 455"/>
                  <a:gd name="T8" fmla="*/ 410 w 2515"/>
                  <a:gd name="T9" fmla="*/ 134 h 455"/>
                  <a:gd name="T10" fmla="*/ 475 w 2515"/>
                  <a:gd name="T11" fmla="*/ 152 h 455"/>
                  <a:gd name="T12" fmla="*/ 582 w 2515"/>
                  <a:gd name="T13" fmla="*/ 180 h 455"/>
                  <a:gd name="T14" fmla="*/ 2168 w 2515"/>
                  <a:gd name="T15" fmla="*/ 0 h 455"/>
                  <a:gd name="T16" fmla="*/ 2515 w 2515"/>
                  <a:gd name="T17" fmla="*/ 58 h 455"/>
                  <a:gd name="T18" fmla="*/ 2205 w 2515"/>
                  <a:gd name="T19" fmla="*/ 220 h 455"/>
                  <a:gd name="T20" fmla="*/ 86 w 2515"/>
                  <a:gd name="T21" fmla="*/ 455 h 455"/>
                  <a:gd name="T22" fmla="*/ 0 w 2515"/>
                  <a:gd name="T23" fmla="*/ 401 h 455"/>
                  <a:gd name="T24" fmla="*/ 3 w 2515"/>
                  <a:gd name="T25" fmla="*/ 267 h 455"/>
                  <a:gd name="T26" fmla="*/ 3 w 2515"/>
                  <a:gd name="T27" fmla="*/ 267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15" h="455">
                    <a:moveTo>
                      <a:pt x="3" y="267"/>
                    </a:moveTo>
                    <a:lnTo>
                      <a:pt x="242" y="217"/>
                    </a:lnTo>
                    <a:lnTo>
                      <a:pt x="310" y="173"/>
                    </a:lnTo>
                    <a:lnTo>
                      <a:pt x="353" y="192"/>
                    </a:lnTo>
                    <a:lnTo>
                      <a:pt x="410" y="134"/>
                    </a:lnTo>
                    <a:lnTo>
                      <a:pt x="475" y="152"/>
                    </a:lnTo>
                    <a:lnTo>
                      <a:pt x="582" y="180"/>
                    </a:lnTo>
                    <a:lnTo>
                      <a:pt x="2168" y="0"/>
                    </a:lnTo>
                    <a:lnTo>
                      <a:pt x="2515" y="58"/>
                    </a:lnTo>
                    <a:lnTo>
                      <a:pt x="2205" y="220"/>
                    </a:lnTo>
                    <a:lnTo>
                      <a:pt x="86" y="455"/>
                    </a:lnTo>
                    <a:lnTo>
                      <a:pt x="0" y="401"/>
                    </a:lnTo>
                    <a:lnTo>
                      <a:pt x="3" y="267"/>
                    </a:lnTo>
                    <a:lnTo>
                      <a:pt x="3" y="2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5" name="Freeform 19"/>
              <p:cNvSpPr>
                <a:spLocks/>
              </p:cNvSpPr>
              <p:nvPr/>
            </p:nvSpPr>
            <p:spPr bwMode="auto">
              <a:xfrm>
                <a:off x="4293" y="3217"/>
                <a:ext cx="166" cy="84"/>
              </a:xfrm>
              <a:custGeom>
                <a:avLst/>
                <a:gdLst>
                  <a:gd name="T0" fmla="*/ 37 w 333"/>
                  <a:gd name="T1" fmla="*/ 3 h 169"/>
                  <a:gd name="T2" fmla="*/ 333 w 333"/>
                  <a:gd name="T3" fmla="*/ 0 h 169"/>
                  <a:gd name="T4" fmla="*/ 279 w 333"/>
                  <a:gd name="T5" fmla="*/ 75 h 169"/>
                  <a:gd name="T6" fmla="*/ 105 w 333"/>
                  <a:gd name="T7" fmla="*/ 169 h 169"/>
                  <a:gd name="T8" fmla="*/ 0 w 333"/>
                  <a:gd name="T9" fmla="*/ 61 h 169"/>
                  <a:gd name="T10" fmla="*/ 37 w 333"/>
                  <a:gd name="T11" fmla="*/ 3 h 169"/>
                  <a:gd name="T12" fmla="*/ 37 w 333"/>
                  <a:gd name="T13" fmla="*/ 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169">
                    <a:moveTo>
                      <a:pt x="37" y="3"/>
                    </a:moveTo>
                    <a:lnTo>
                      <a:pt x="333" y="0"/>
                    </a:lnTo>
                    <a:lnTo>
                      <a:pt x="279" y="75"/>
                    </a:lnTo>
                    <a:lnTo>
                      <a:pt x="105" y="169"/>
                    </a:lnTo>
                    <a:lnTo>
                      <a:pt x="0" y="61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D1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6" name="Freeform 20"/>
              <p:cNvSpPr>
                <a:spLocks/>
              </p:cNvSpPr>
              <p:nvPr/>
            </p:nvSpPr>
            <p:spPr bwMode="auto">
              <a:xfrm>
                <a:off x="3552" y="3218"/>
                <a:ext cx="764" cy="146"/>
              </a:xfrm>
              <a:custGeom>
                <a:avLst/>
                <a:gdLst>
                  <a:gd name="T0" fmla="*/ 0 w 1529"/>
                  <a:gd name="T1" fmla="*/ 181 h 293"/>
                  <a:gd name="T2" fmla="*/ 1519 w 1529"/>
                  <a:gd name="T3" fmla="*/ 0 h 293"/>
                  <a:gd name="T4" fmla="*/ 1529 w 1529"/>
                  <a:gd name="T5" fmla="*/ 152 h 293"/>
                  <a:gd name="T6" fmla="*/ 3 w 1529"/>
                  <a:gd name="T7" fmla="*/ 293 h 293"/>
                  <a:gd name="T8" fmla="*/ 0 w 1529"/>
                  <a:gd name="T9" fmla="*/ 181 h 293"/>
                  <a:gd name="T10" fmla="*/ 0 w 1529"/>
                  <a:gd name="T11" fmla="*/ 181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9" h="293">
                    <a:moveTo>
                      <a:pt x="0" y="181"/>
                    </a:moveTo>
                    <a:lnTo>
                      <a:pt x="1519" y="0"/>
                    </a:lnTo>
                    <a:lnTo>
                      <a:pt x="1529" y="152"/>
                    </a:lnTo>
                    <a:lnTo>
                      <a:pt x="3" y="293"/>
                    </a:lnTo>
                    <a:lnTo>
                      <a:pt x="0" y="181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7" name="Freeform 21"/>
              <p:cNvSpPr>
                <a:spLocks/>
              </p:cNvSpPr>
              <p:nvPr/>
            </p:nvSpPr>
            <p:spPr bwMode="auto">
              <a:xfrm>
                <a:off x="3364" y="3261"/>
                <a:ext cx="189" cy="154"/>
              </a:xfrm>
              <a:custGeom>
                <a:avLst/>
                <a:gdLst>
                  <a:gd name="T0" fmla="*/ 0 w 379"/>
                  <a:gd name="T1" fmla="*/ 76 h 307"/>
                  <a:gd name="T2" fmla="*/ 50 w 379"/>
                  <a:gd name="T3" fmla="*/ 51 h 307"/>
                  <a:gd name="T4" fmla="*/ 151 w 379"/>
                  <a:gd name="T5" fmla="*/ 133 h 307"/>
                  <a:gd name="T6" fmla="*/ 111 w 379"/>
                  <a:gd name="T7" fmla="*/ 51 h 307"/>
                  <a:gd name="T8" fmla="*/ 140 w 379"/>
                  <a:gd name="T9" fmla="*/ 22 h 307"/>
                  <a:gd name="T10" fmla="*/ 244 w 379"/>
                  <a:gd name="T11" fmla="*/ 61 h 307"/>
                  <a:gd name="T12" fmla="*/ 233 w 379"/>
                  <a:gd name="T13" fmla="*/ 11 h 307"/>
                  <a:gd name="T14" fmla="*/ 279 w 379"/>
                  <a:gd name="T15" fmla="*/ 0 h 307"/>
                  <a:gd name="T16" fmla="*/ 376 w 379"/>
                  <a:gd name="T17" fmla="*/ 94 h 307"/>
                  <a:gd name="T18" fmla="*/ 379 w 379"/>
                  <a:gd name="T19" fmla="*/ 206 h 307"/>
                  <a:gd name="T20" fmla="*/ 290 w 379"/>
                  <a:gd name="T21" fmla="*/ 274 h 307"/>
                  <a:gd name="T22" fmla="*/ 239 w 379"/>
                  <a:gd name="T23" fmla="*/ 242 h 307"/>
                  <a:gd name="T24" fmla="*/ 122 w 379"/>
                  <a:gd name="T25" fmla="*/ 307 h 307"/>
                  <a:gd name="T26" fmla="*/ 40 w 379"/>
                  <a:gd name="T27" fmla="*/ 285 h 307"/>
                  <a:gd name="T28" fmla="*/ 55 w 379"/>
                  <a:gd name="T29" fmla="*/ 170 h 307"/>
                  <a:gd name="T30" fmla="*/ 0 w 379"/>
                  <a:gd name="T31" fmla="*/ 76 h 307"/>
                  <a:gd name="T32" fmla="*/ 0 w 379"/>
                  <a:gd name="T33" fmla="*/ 7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9" h="307">
                    <a:moveTo>
                      <a:pt x="0" y="76"/>
                    </a:moveTo>
                    <a:lnTo>
                      <a:pt x="50" y="51"/>
                    </a:lnTo>
                    <a:lnTo>
                      <a:pt x="151" y="133"/>
                    </a:lnTo>
                    <a:lnTo>
                      <a:pt x="111" y="51"/>
                    </a:lnTo>
                    <a:lnTo>
                      <a:pt x="140" y="22"/>
                    </a:lnTo>
                    <a:lnTo>
                      <a:pt x="244" y="61"/>
                    </a:lnTo>
                    <a:lnTo>
                      <a:pt x="233" y="11"/>
                    </a:lnTo>
                    <a:lnTo>
                      <a:pt x="279" y="0"/>
                    </a:lnTo>
                    <a:lnTo>
                      <a:pt x="376" y="94"/>
                    </a:lnTo>
                    <a:lnTo>
                      <a:pt x="379" y="206"/>
                    </a:lnTo>
                    <a:lnTo>
                      <a:pt x="290" y="274"/>
                    </a:lnTo>
                    <a:lnTo>
                      <a:pt x="239" y="242"/>
                    </a:lnTo>
                    <a:lnTo>
                      <a:pt x="122" y="307"/>
                    </a:lnTo>
                    <a:lnTo>
                      <a:pt x="40" y="285"/>
                    </a:lnTo>
                    <a:lnTo>
                      <a:pt x="55" y="170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E0D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8" name="Freeform 22"/>
              <p:cNvSpPr>
                <a:spLocks/>
              </p:cNvSpPr>
              <p:nvPr/>
            </p:nvSpPr>
            <p:spPr bwMode="auto">
              <a:xfrm>
                <a:off x="3248" y="3327"/>
                <a:ext cx="143" cy="104"/>
              </a:xfrm>
              <a:custGeom>
                <a:avLst/>
                <a:gdLst>
                  <a:gd name="T0" fmla="*/ 68 w 287"/>
                  <a:gd name="T1" fmla="*/ 58 h 209"/>
                  <a:gd name="T2" fmla="*/ 0 w 287"/>
                  <a:gd name="T3" fmla="*/ 40 h 209"/>
                  <a:gd name="T4" fmla="*/ 29 w 287"/>
                  <a:gd name="T5" fmla="*/ 209 h 209"/>
                  <a:gd name="T6" fmla="*/ 272 w 287"/>
                  <a:gd name="T7" fmla="*/ 155 h 209"/>
                  <a:gd name="T8" fmla="*/ 287 w 287"/>
                  <a:gd name="T9" fmla="*/ 40 h 209"/>
                  <a:gd name="T10" fmla="*/ 250 w 287"/>
                  <a:gd name="T11" fmla="*/ 0 h 209"/>
                  <a:gd name="T12" fmla="*/ 68 w 287"/>
                  <a:gd name="T13" fmla="*/ 58 h 209"/>
                  <a:gd name="T14" fmla="*/ 68 w 287"/>
                  <a:gd name="T15" fmla="*/ 5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7" h="209">
                    <a:moveTo>
                      <a:pt x="68" y="58"/>
                    </a:moveTo>
                    <a:lnTo>
                      <a:pt x="0" y="40"/>
                    </a:lnTo>
                    <a:lnTo>
                      <a:pt x="29" y="209"/>
                    </a:lnTo>
                    <a:lnTo>
                      <a:pt x="272" y="155"/>
                    </a:lnTo>
                    <a:lnTo>
                      <a:pt x="287" y="40"/>
                    </a:lnTo>
                    <a:lnTo>
                      <a:pt x="250" y="0"/>
                    </a:lnTo>
                    <a:lnTo>
                      <a:pt x="68" y="58"/>
                    </a:lnTo>
                    <a:lnTo>
                      <a:pt x="68" y="58"/>
                    </a:lnTo>
                    <a:close/>
                  </a:path>
                </a:pathLst>
              </a:custGeom>
              <a:solidFill>
                <a:srgbClr val="FF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9" name="Freeform 23"/>
              <p:cNvSpPr>
                <a:spLocks/>
              </p:cNvSpPr>
              <p:nvPr/>
            </p:nvSpPr>
            <p:spPr bwMode="auto">
              <a:xfrm>
                <a:off x="3212" y="3212"/>
                <a:ext cx="1327" cy="242"/>
              </a:xfrm>
              <a:custGeom>
                <a:avLst/>
                <a:gdLst>
                  <a:gd name="T0" fmla="*/ 248 w 2655"/>
                  <a:gd name="T1" fmla="*/ 203 h 482"/>
                  <a:gd name="T2" fmla="*/ 95 w 2655"/>
                  <a:gd name="T3" fmla="*/ 275 h 482"/>
                  <a:gd name="T4" fmla="*/ 116 w 2655"/>
                  <a:gd name="T5" fmla="*/ 363 h 482"/>
                  <a:gd name="T6" fmla="*/ 298 w 2655"/>
                  <a:gd name="T7" fmla="*/ 377 h 482"/>
                  <a:gd name="T8" fmla="*/ 337 w 2655"/>
                  <a:gd name="T9" fmla="*/ 253 h 482"/>
                  <a:gd name="T10" fmla="*/ 313 w 2655"/>
                  <a:gd name="T11" fmla="*/ 171 h 482"/>
                  <a:gd name="T12" fmla="*/ 406 w 2655"/>
                  <a:gd name="T13" fmla="*/ 238 h 482"/>
                  <a:gd name="T14" fmla="*/ 406 w 2655"/>
                  <a:gd name="T15" fmla="*/ 351 h 482"/>
                  <a:gd name="T16" fmla="*/ 488 w 2655"/>
                  <a:gd name="T17" fmla="*/ 325 h 482"/>
                  <a:gd name="T18" fmla="*/ 511 w 2655"/>
                  <a:gd name="T19" fmla="*/ 234 h 482"/>
                  <a:gd name="T20" fmla="*/ 458 w 2655"/>
                  <a:gd name="T21" fmla="*/ 150 h 482"/>
                  <a:gd name="T22" fmla="*/ 561 w 2655"/>
                  <a:gd name="T23" fmla="*/ 206 h 482"/>
                  <a:gd name="T24" fmla="*/ 598 w 2655"/>
                  <a:gd name="T25" fmla="*/ 323 h 482"/>
                  <a:gd name="T26" fmla="*/ 642 w 2655"/>
                  <a:gd name="T27" fmla="*/ 223 h 482"/>
                  <a:gd name="T28" fmla="*/ 588 w 2655"/>
                  <a:gd name="T29" fmla="*/ 101 h 482"/>
                  <a:gd name="T30" fmla="*/ 690 w 2655"/>
                  <a:gd name="T31" fmla="*/ 179 h 482"/>
                  <a:gd name="T32" fmla="*/ 728 w 2655"/>
                  <a:gd name="T33" fmla="*/ 264 h 482"/>
                  <a:gd name="T34" fmla="*/ 2151 w 2655"/>
                  <a:gd name="T35" fmla="*/ 102 h 482"/>
                  <a:gd name="T36" fmla="*/ 2124 w 2655"/>
                  <a:gd name="T37" fmla="*/ 51 h 482"/>
                  <a:gd name="T38" fmla="*/ 2209 w 2655"/>
                  <a:gd name="T39" fmla="*/ 0 h 482"/>
                  <a:gd name="T40" fmla="*/ 2210 w 2655"/>
                  <a:gd name="T41" fmla="*/ 56 h 482"/>
                  <a:gd name="T42" fmla="*/ 2283 w 2655"/>
                  <a:gd name="T43" fmla="*/ 111 h 482"/>
                  <a:gd name="T44" fmla="*/ 2655 w 2655"/>
                  <a:gd name="T45" fmla="*/ 6 h 482"/>
                  <a:gd name="T46" fmla="*/ 2297 w 2655"/>
                  <a:gd name="T47" fmla="*/ 192 h 482"/>
                  <a:gd name="T48" fmla="*/ 718 w 2655"/>
                  <a:gd name="T49" fmla="*/ 359 h 482"/>
                  <a:gd name="T50" fmla="*/ 656 w 2655"/>
                  <a:gd name="T51" fmla="*/ 445 h 482"/>
                  <a:gd name="T52" fmla="*/ 607 w 2655"/>
                  <a:gd name="T53" fmla="*/ 408 h 482"/>
                  <a:gd name="T54" fmla="*/ 531 w 2655"/>
                  <a:gd name="T55" fmla="*/ 455 h 482"/>
                  <a:gd name="T56" fmla="*/ 493 w 2655"/>
                  <a:gd name="T57" fmla="*/ 417 h 482"/>
                  <a:gd name="T58" fmla="*/ 407 w 2655"/>
                  <a:gd name="T59" fmla="*/ 482 h 482"/>
                  <a:gd name="T60" fmla="*/ 356 w 2655"/>
                  <a:gd name="T61" fmla="*/ 436 h 482"/>
                  <a:gd name="T62" fmla="*/ 88 w 2655"/>
                  <a:gd name="T63" fmla="*/ 474 h 482"/>
                  <a:gd name="T64" fmla="*/ 30 w 2655"/>
                  <a:gd name="T65" fmla="*/ 416 h 482"/>
                  <a:gd name="T66" fmla="*/ 0 w 2655"/>
                  <a:gd name="T67" fmla="*/ 267 h 482"/>
                  <a:gd name="T68" fmla="*/ 35 w 2655"/>
                  <a:gd name="T69" fmla="*/ 214 h 482"/>
                  <a:gd name="T70" fmla="*/ 248 w 2655"/>
                  <a:gd name="T71" fmla="*/ 203 h 482"/>
                  <a:gd name="T72" fmla="*/ 248 w 2655"/>
                  <a:gd name="T73" fmla="*/ 203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55" h="482">
                    <a:moveTo>
                      <a:pt x="248" y="203"/>
                    </a:moveTo>
                    <a:lnTo>
                      <a:pt x="95" y="275"/>
                    </a:lnTo>
                    <a:lnTo>
                      <a:pt x="116" y="363"/>
                    </a:lnTo>
                    <a:lnTo>
                      <a:pt x="298" y="377"/>
                    </a:lnTo>
                    <a:lnTo>
                      <a:pt x="337" y="253"/>
                    </a:lnTo>
                    <a:lnTo>
                      <a:pt x="313" y="171"/>
                    </a:lnTo>
                    <a:lnTo>
                      <a:pt x="406" y="238"/>
                    </a:lnTo>
                    <a:lnTo>
                      <a:pt x="406" y="351"/>
                    </a:lnTo>
                    <a:lnTo>
                      <a:pt x="488" y="325"/>
                    </a:lnTo>
                    <a:lnTo>
                      <a:pt x="511" y="234"/>
                    </a:lnTo>
                    <a:lnTo>
                      <a:pt x="458" y="150"/>
                    </a:lnTo>
                    <a:lnTo>
                      <a:pt x="561" y="206"/>
                    </a:lnTo>
                    <a:lnTo>
                      <a:pt x="598" y="323"/>
                    </a:lnTo>
                    <a:lnTo>
                      <a:pt x="642" y="223"/>
                    </a:lnTo>
                    <a:lnTo>
                      <a:pt x="588" y="101"/>
                    </a:lnTo>
                    <a:lnTo>
                      <a:pt x="690" y="179"/>
                    </a:lnTo>
                    <a:lnTo>
                      <a:pt x="728" y="264"/>
                    </a:lnTo>
                    <a:lnTo>
                      <a:pt x="2151" y="102"/>
                    </a:lnTo>
                    <a:lnTo>
                      <a:pt x="2124" y="51"/>
                    </a:lnTo>
                    <a:lnTo>
                      <a:pt x="2209" y="0"/>
                    </a:lnTo>
                    <a:lnTo>
                      <a:pt x="2210" y="56"/>
                    </a:lnTo>
                    <a:lnTo>
                      <a:pt x="2283" y="111"/>
                    </a:lnTo>
                    <a:lnTo>
                      <a:pt x="2655" y="6"/>
                    </a:lnTo>
                    <a:lnTo>
                      <a:pt x="2297" y="192"/>
                    </a:lnTo>
                    <a:lnTo>
                      <a:pt x="718" y="359"/>
                    </a:lnTo>
                    <a:lnTo>
                      <a:pt x="656" y="445"/>
                    </a:lnTo>
                    <a:lnTo>
                      <a:pt x="607" y="408"/>
                    </a:lnTo>
                    <a:lnTo>
                      <a:pt x="531" y="455"/>
                    </a:lnTo>
                    <a:lnTo>
                      <a:pt x="493" y="417"/>
                    </a:lnTo>
                    <a:lnTo>
                      <a:pt x="407" y="482"/>
                    </a:lnTo>
                    <a:lnTo>
                      <a:pt x="356" y="436"/>
                    </a:lnTo>
                    <a:lnTo>
                      <a:pt x="88" y="474"/>
                    </a:lnTo>
                    <a:lnTo>
                      <a:pt x="30" y="416"/>
                    </a:lnTo>
                    <a:lnTo>
                      <a:pt x="0" y="267"/>
                    </a:lnTo>
                    <a:lnTo>
                      <a:pt x="35" y="214"/>
                    </a:lnTo>
                    <a:lnTo>
                      <a:pt x="248" y="203"/>
                    </a:lnTo>
                    <a:lnTo>
                      <a:pt x="248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0" name="Freeform 24"/>
              <p:cNvSpPr>
                <a:spLocks/>
              </p:cNvSpPr>
              <p:nvPr/>
            </p:nvSpPr>
            <p:spPr bwMode="auto">
              <a:xfrm>
                <a:off x="3518" y="3183"/>
                <a:ext cx="1055" cy="114"/>
              </a:xfrm>
              <a:custGeom>
                <a:avLst/>
                <a:gdLst>
                  <a:gd name="T0" fmla="*/ 0 w 2110"/>
                  <a:gd name="T1" fmla="*/ 184 h 230"/>
                  <a:gd name="T2" fmla="*/ 1616 w 2110"/>
                  <a:gd name="T3" fmla="*/ 0 h 230"/>
                  <a:gd name="T4" fmla="*/ 2110 w 2110"/>
                  <a:gd name="T5" fmla="*/ 46 h 230"/>
                  <a:gd name="T6" fmla="*/ 1815 w 2110"/>
                  <a:gd name="T7" fmla="*/ 151 h 230"/>
                  <a:gd name="T8" fmla="*/ 1802 w 2110"/>
                  <a:gd name="T9" fmla="*/ 55 h 230"/>
                  <a:gd name="T10" fmla="*/ 1654 w 2110"/>
                  <a:gd name="T11" fmla="*/ 29 h 230"/>
                  <a:gd name="T12" fmla="*/ 18 w 2110"/>
                  <a:gd name="T13" fmla="*/ 230 h 230"/>
                  <a:gd name="T14" fmla="*/ 0 w 2110"/>
                  <a:gd name="T15" fmla="*/ 184 h 230"/>
                  <a:gd name="T16" fmla="*/ 0 w 2110"/>
                  <a:gd name="T17" fmla="*/ 18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0" h="230">
                    <a:moveTo>
                      <a:pt x="0" y="184"/>
                    </a:moveTo>
                    <a:lnTo>
                      <a:pt x="1616" y="0"/>
                    </a:lnTo>
                    <a:lnTo>
                      <a:pt x="2110" y="46"/>
                    </a:lnTo>
                    <a:lnTo>
                      <a:pt x="1815" y="151"/>
                    </a:lnTo>
                    <a:lnTo>
                      <a:pt x="1802" y="55"/>
                    </a:lnTo>
                    <a:lnTo>
                      <a:pt x="1654" y="29"/>
                    </a:lnTo>
                    <a:lnTo>
                      <a:pt x="18" y="23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0236" name="Group 60"/>
          <p:cNvGrpSpPr>
            <a:grpSpLocks/>
          </p:cNvGrpSpPr>
          <p:nvPr/>
        </p:nvGrpSpPr>
        <p:grpSpPr bwMode="auto">
          <a:xfrm>
            <a:off x="5049838" y="3740150"/>
            <a:ext cx="1728787" cy="1816100"/>
            <a:chOff x="3181" y="2356"/>
            <a:chExt cx="1089" cy="1144"/>
          </a:xfrm>
        </p:grpSpPr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3181" y="2356"/>
              <a:ext cx="0" cy="114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3181" y="3500"/>
              <a:ext cx="1089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0238" name="Group 62"/>
          <p:cNvGrpSpPr>
            <a:grpSpLocks/>
          </p:cNvGrpSpPr>
          <p:nvPr/>
        </p:nvGrpSpPr>
        <p:grpSpPr bwMode="auto">
          <a:xfrm>
            <a:off x="5060950" y="4459288"/>
            <a:ext cx="2800350" cy="1084262"/>
            <a:chOff x="3188" y="2809"/>
            <a:chExt cx="1764" cy="683"/>
          </a:xfrm>
        </p:grpSpPr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 flipV="1">
              <a:off x="3188" y="2916"/>
              <a:ext cx="1152" cy="576"/>
            </a:xfrm>
            <a:prstGeom prst="line">
              <a:avLst/>
            </a:prstGeom>
            <a:noFill/>
            <a:ln w="57150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50217" name="Group 41"/>
            <p:cNvGrpSpPr>
              <a:grpSpLocks/>
            </p:cNvGrpSpPr>
            <p:nvPr/>
          </p:nvGrpSpPr>
          <p:grpSpPr bwMode="auto">
            <a:xfrm rot="10800000">
              <a:off x="4317" y="2809"/>
              <a:ext cx="635" cy="126"/>
              <a:chOff x="3212" y="3183"/>
              <a:chExt cx="1361" cy="271"/>
            </a:xfrm>
          </p:grpSpPr>
          <p:sp>
            <p:nvSpPr>
              <p:cNvPr id="50218" name="Freeform 42"/>
              <p:cNvSpPr>
                <a:spLocks/>
              </p:cNvSpPr>
              <p:nvPr/>
            </p:nvSpPr>
            <p:spPr bwMode="auto">
              <a:xfrm>
                <a:off x="3242" y="3191"/>
                <a:ext cx="1258" cy="228"/>
              </a:xfrm>
              <a:custGeom>
                <a:avLst/>
                <a:gdLst>
                  <a:gd name="T0" fmla="*/ 3 w 2515"/>
                  <a:gd name="T1" fmla="*/ 267 h 455"/>
                  <a:gd name="T2" fmla="*/ 242 w 2515"/>
                  <a:gd name="T3" fmla="*/ 217 h 455"/>
                  <a:gd name="T4" fmla="*/ 310 w 2515"/>
                  <a:gd name="T5" fmla="*/ 173 h 455"/>
                  <a:gd name="T6" fmla="*/ 353 w 2515"/>
                  <a:gd name="T7" fmla="*/ 192 h 455"/>
                  <a:gd name="T8" fmla="*/ 410 w 2515"/>
                  <a:gd name="T9" fmla="*/ 134 h 455"/>
                  <a:gd name="T10" fmla="*/ 475 w 2515"/>
                  <a:gd name="T11" fmla="*/ 152 h 455"/>
                  <a:gd name="T12" fmla="*/ 582 w 2515"/>
                  <a:gd name="T13" fmla="*/ 180 h 455"/>
                  <a:gd name="T14" fmla="*/ 2168 w 2515"/>
                  <a:gd name="T15" fmla="*/ 0 h 455"/>
                  <a:gd name="T16" fmla="*/ 2515 w 2515"/>
                  <a:gd name="T17" fmla="*/ 58 h 455"/>
                  <a:gd name="T18" fmla="*/ 2205 w 2515"/>
                  <a:gd name="T19" fmla="*/ 220 h 455"/>
                  <a:gd name="T20" fmla="*/ 86 w 2515"/>
                  <a:gd name="T21" fmla="*/ 455 h 455"/>
                  <a:gd name="T22" fmla="*/ 0 w 2515"/>
                  <a:gd name="T23" fmla="*/ 401 h 455"/>
                  <a:gd name="T24" fmla="*/ 3 w 2515"/>
                  <a:gd name="T25" fmla="*/ 267 h 455"/>
                  <a:gd name="T26" fmla="*/ 3 w 2515"/>
                  <a:gd name="T27" fmla="*/ 267 h 4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515" h="455">
                    <a:moveTo>
                      <a:pt x="3" y="267"/>
                    </a:moveTo>
                    <a:lnTo>
                      <a:pt x="242" y="217"/>
                    </a:lnTo>
                    <a:lnTo>
                      <a:pt x="310" y="173"/>
                    </a:lnTo>
                    <a:lnTo>
                      <a:pt x="353" y="192"/>
                    </a:lnTo>
                    <a:lnTo>
                      <a:pt x="410" y="134"/>
                    </a:lnTo>
                    <a:lnTo>
                      <a:pt x="475" y="152"/>
                    </a:lnTo>
                    <a:lnTo>
                      <a:pt x="582" y="180"/>
                    </a:lnTo>
                    <a:lnTo>
                      <a:pt x="2168" y="0"/>
                    </a:lnTo>
                    <a:lnTo>
                      <a:pt x="2515" y="58"/>
                    </a:lnTo>
                    <a:lnTo>
                      <a:pt x="2205" y="220"/>
                    </a:lnTo>
                    <a:lnTo>
                      <a:pt x="86" y="455"/>
                    </a:lnTo>
                    <a:lnTo>
                      <a:pt x="0" y="401"/>
                    </a:lnTo>
                    <a:lnTo>
                      <a:pt x="3" y="267"/>
                    </a:lnTo>
                    <a:lnTo>
                      <a:pt x="3" y="26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19" name="Freeform 43"/>
              <p:cNvSpPr>
                <a:spLocks/>
              </p:cNvSpPr>
              <p:nvPr/>
            </p:nvSpPr>
            <p:spPr bwMode="auto">
              <a:xfrm>
                <a:off x="4293" y="3217"/>
                <a:ext cx="166" cy="84"/>
              </a:xfrm>
              <a:custGeom>
                <a:avLst/>
                <a:gdLst>
                  <a:gd name="T0" fmla="*/ 37 w 333"/>
                  <a:gd name="T1" fmla="*/ 3 h 169"/>
                  <a:gd name="T2" fmla="*/ 333 w 333"/>
                  <a:gd name="T3" fmla="*/ 0 h 169"/>
                  <a:gd name="T4" fmla="*/ 279 w 333"/>
                  <a:gd name="T5" fmla="*/ 75 h 169"/>
                  <a:gd name="T6" fmla="*/ 105 w 333"/>
                  <a:gd name="T7" fmla="*/ 169 h 169"/>
                  <a:gd name="T8" fmla="*/ 0 w 333"/>
                  <a:gd name="T9" fmla="*/ 61 h 169"/>
                  <a:gd name="T10" fmla="*/ 37 w 333"/>
                  <a:gd name="T11" fmla="*/ 3 h 169"/>
                  <a:gd name="T12" fmla="*/ 37 w 333"/>
                  <a:gd name="T13" fmla="*/ 3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33" h="169">
                    <a:moveTo>
                      <a:pt x="37" y="3"/>
                    </a:moveTo>
                    <a:lnTo>
                      <a:pt x="333" y="0"/>
                    </a:lnTo>
                    <a:lnTo>
                      <a:pt x="279" y="75"/>
                    </a:lnTo>
                    <a:lnTo>
                      <a:pt x="105" y="169"/>
                    </a:lnTo>
                    <a:lnTo>
                      <a:pt x="0" y="61"/>
                    </a:lnTo>
                    <a:lnTo>
                      <a:pt x="37" y="3"/>
                    </a:lnTo>
                    <a:lnTo>
                      <a:pt x="37" y="3"/>
                    </a:lnTo>
                    <a:close/>
                  </a:path>
                </a:pathLst>
              </a:custGeom>
              <a:solidFill>
                <a:srgbClr val="D1BAB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0" name="Freeform 44"/>
              <p:cNvSpPr>
                <a:spLocks/>
              </p:cNvSpPr>
              <p:nvPr/>
            </p:nvSpPr>
            <p:spPr bwMode="auto">
              <a:xfrm>
                <a:off x="3552" y="3218"/>
                <a:ext cx="764" cy="146"/>
              </a:xfrm>
              <a:custGeom>
                <a:avLst/>
                <a:gdLst>
                  <a:gd name="T0" fmla="*/ 0 w 1529"/>
                  <a:gd name="T1" fmla="*/ 181 h 293"/>
                  <a:gd name="T2" fmla="*/ 1519 w 1529"/>
                  <a:gd name="T3" fmla="*/ 0 h 293"/>
                  <a:gd name="T4" fmla="*/ 1529 w 1529"/>
                  <a:gd name="T5" fmla="*/ 152 h 293"/>
                  <a:gd name="T6" fmla="*/ 3 w 1529"/>
                  <a:gd name="T7" fmla="*/ 293 h 293"/>
                  <a:gd name="T8" fmla="*/ 0 w 1529"/>
                  <a:gd name="T9" fmla="*/ 181 h 293"/>
                  <a:gd name="T10" fmla="*/ 0 w 1529"/>
                  <a:gd name="T11" fmla="*/ 181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9" h="293">
                    <a:moveTo>
                      <a:pt x="0" y="181"/>
                    </a:moveTo>
                    <a:lnTo>
                      <a:pt x="1519" y="0"/>
                    </a:lnTo>
                    <a:lnTo>
                      <a:pt x="1529" y="152"/>
                    </a:lnTo>
                    <a:lnTo>
                      <a:pt x="3" y="293"/>
                    </a:lnTo>
                    <a:lnTo>
                      <a:pt x="0" y="181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FFAB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1" name="Freeform 45"/>
              <p:cNvSpPr>
                <a:spLocks/>
              </p:cNvSpPr>
              <p:nvPr/>
            </p:nvSpPr>
            <p:spPr bwMode="auto">
              <a:xfrm>
                <a:off x="3364" y="3261"/>
                <a:ext cx="189" cy="154"/>
              </a:xfrm>
              <a:custGeom>
                <a:avLst/>
                <a:gdLst>
                  <a:gd name="T0" fmla="*/ 0 w 379"/>
                  <a:gd name="T1" fmla="*/ 76 h 307"/>
                  <a:gd name="T2" fmla="*/ 50 w 379"/>
                  <a:gd name="T3" fmla="*/ 51 h 307"/>
                  <a:gd name="T4" fmla="*/ 151 w 379"/>
                  <a:gd name="T5" fmla="*/ 133 h 307"/>
                  <a:gd name="T6" fmla="*/ 111 w 379"/>
                  <a:gd name="T7" fmla="*/ 51 h 307"/>
                  <a:gd name="T8" fmla="*/ 140 w 379"/>
                  <a:gd name="T9" fmla="*/ 22 h 307"/>
                  <a:gd name="T10" fmla="*/ 244 w 379"/>
                  <a:gd name="T11" fmla="*/ 61 h 307"/>
                  <a:gd name="T12" fmla="*/ 233 w 379"/>
                  <a:gd name="T13" fmla="*/ 11 h 307"/>
                  <a:gd name="T14" fmla="*/ 279 w 379"/>
                  <a:gd name="T15" fmla="*/ 0 h 307"/>
                  <a:gd name="T16" fmla="*/ 376 w 379"/>
                  <a:gd name="T17" fmla="*/ 94 h 307"/>
                  <a:gd name="T18" fmla="*/ 379 w 379"/>
                  <a:gd name="T19" fmla="*/ 206 h 307"/>
                  <a:gd name="T20" fmla="*/ 290 w 379"/>
                  <a:gd name="T21" fmla="*/ 274 h 307"/>
                  <a:gd name="T22" fmla="*/ 239 w 379"/>
                  <a:gd name="T23" fmla="*/ 242 h 307"/>
                  <a:gd name="T24" fmla="*/ 122 w 379"/>
                  <a:gd name="T25" fmla="*/ 307 h 307"/>
                  <a:gd name="T26" fmla="*/ 40 w 379"/>
                  <a:gd name="T27" fmla="*/ 285 h 307"/>
                  <a:gd name="T28" fmla="*/ 55 w 379"/>
                  <a:gd name="T29" fmla="*/ 170 h 307"/>
                  <a:gd name="T30" fmla="*/ 0 w 379"/>
                  <a:gd name="T31" fmla="*/ 76 h 307"/>
                  <a:gd name="T32" fmla="*/ 0 w 379"/>
                  <a:gd name="T33" fmla="*/ 7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9" h="307">
                    <a:moveTo>
                      <a:pt x="0" y="76"/>
                    </a:moveTo>
                    <a:lnTo>
                      <a:pt x="50" y="51"/>
                    </a:lnTo>
                    <a:lnTo>
                      <a:pt x="151" y="133"/>
                    </a:lnTo>
                    <a:lnTo>
                      <a:pt x="111" y="51"/>
                    </a:lnTo>
                    <a:lnTo>
                      <a:pt x="140" y="22"/>
                    </a:lnTo>
                    <a:lnTo>
                      <a:pt x="244" y="61"/>
                    </a:lnTo>
                    <a:lnTo>
                      <a:pt x="233" y="11"/>
                    </a:lnTo>
                    <a:lnTo>
                      <a:pt x="279" y="0"/>
                    </a:lnTo>
                    <a:lnTo>
                      <a:pt x="376" y="94"/>
                    </a:lnTo>
                    <a:lnTo>
                      <a:pt x="379" y="206"/>
                    </a:lnTo>
                    <a:lnTo>
                      <a:pt x="290" y="274"/>
                    </a:lnTo>
                    <a:lnTo>
                      <a:pt x="239" y="242"/>
                    </a:lnTo>
                    <a:lnTo>
                      <a:pt x="122" y="307"/>
                    </a:lnTo>
                    <a:lnTo>
                      <a:pt x="40" y="285"/>
                    </a:lnTo>
                    <a:lnTo>
                      <a:pt x="55" y="170"/>
                    </a:lnTo>
                    <a:lnTo>
                      <a:pt x="0" y="76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E0D4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2" name="Freeform 46"/>
              <p:cNvSpPr>
                <a:spLocks/>
              </p:cNvSpPr>
              <p:nvPr/>
            </p:nvSpPr>
            <p:spPr bwMode="auto">
              <a:xfrm>
                <a:off x="3248" y="3327"/>
                <a:ext cx="143" cy="104"/>
              </a:xfrm>
              <a:custGeom>
                <a:avLst/>
                <a:gdLst>
                  <a:gd name="T0" fmla="*/ 68 w 287"/>
                  <a:gd name="T1" fmla="*/ 58 h 209"/>
                  <a:gd name="T2" fmla="*/ 0 w 287"/>
                  <a:gd name="T3" fmla="*/ 40 h 209"/>
                  <a:gd name="T4" fmla="*/ 29 w 287"/>
                  <a:gd name="T5" fmla="*/ 209 h 209"/>
                  <a:gd name="T6" fmla="*/ 272 w 287"/>
                  <a:gd name="T7" fmla="*/ 155 h 209"/>
                  <a:gd name="T8" fmla="*/ 287 w 287"/>
                  <a:gd name="T9" fmla="*/ 40 h 209"/>
                  <a:gd name="T10" fmla="*/ 250 w 287"/>
                  <a:gd name="T11" fmla="*/ 0 h 209"/>
                  <a:gd name="T12" fmla="*/ 68 w 287"/>
                  <a:gd name="T13" fmla="*/ 58 h 209"/>
                  <a:gd name="T14" fmla="*/ 68 w 287"/>
                  <a:gd name="T15" fmla="*/ 58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87" h="209">
                    <a:moveTo>
                      <a:pt x="68" y="58"/>
                    </a:moveTo>
                    <a:lnTo>
                      <a:pt x="0" y="40"/>
                    </a:lnTo>
                    <a:lnTo>
                      <a:pt x="29" y="209"/>
                    </a:lnTo>
                    <a:lnTo>
                      <a:pt x="272" y="155"/>
                    </a:lnTo>
                    <a:lnTo>
                      <a:pt x="287" y="40"/>
                    </a:lnTo>
                    <a:lnTo>
                      <a:pt x="250" y="0"/>
                    </a:lnTo>
                    <a:lnTo>
                      <a:pt x="68" y="58"/>
                    </a:lnTo>
                    <a:lnTo>
                      <a:pt x="68" y="58"/>
                    </a:lnTo>
                    <a:close/>
                  </a:path>
                </a:pathLst>
              </a:custGeom>
              <a:solidFill>
                <a:srgbClr val="FFB2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3" name="Freeform 47"/>
              <p:cNvSpPr>
                <a:spLocks/>
              </p:cNvSpPr>
              <p:nvPr/>
            </p:nvSpPr>
            <p:spPr bwMode="auto">
              <a:xfrm>
                <a:off x="3212" y="3212"/>
                <a:ext cx="1327" cy="242"/>
              </a:xfrm>
              <a:custGeom>
                <a:avLst/>
                <a:gdLst>
                  <a:gd name="T0" fmla="*/ 248 w 2655"/>
                  <a:gd name="T1" fmla="*/ 203 h 482"/>
                  <a:gd name="T2" fmla="*/ 95 w 2655"/>
                  <a:gd name="T3" fmla="*/ 275 h 482"/>
                  <a:gd name="T4" fmla="*/ 116 w 2655"/>
                  <a:gd name="T5" fmla="*/ 363 h 482"/>
                  <a:gd name="T6" fmla="*/ 298 w 2655"/>
                  <a:gd name="T7" fmla="*/ 377 h 482"/>
                  <a:gd name="T8" fmla="*/ 337 w 2655"/>
                  <a:gd name="T9" fmla="*/ 253 h 482"/>
                  <a:gd name="T10" fmla="*/ 313 w 2655"/>
                  <a:gd name="T11" fmla="*/ 171 h 482"/>
                  <a:gd name="T12" fmla="*/ 406 w 2655"/>
                  <a:gd name="T13" fmla="*/ 238 h 482"/>
                  <a:gd name="T14" fmla="*/ 406 w 2655"/>
                  <a:gd name="T15" fmla="*/ 351 h 482"/>
                  <a:gd name="T16" fmla="*/ 488 w 2655"/>
                  <a:gd name="T17" fmla="*/ 325 h 482"/>
                  <a:gd name="T18" fmla="*/ 511 w 2655"/>
                  <a:gd name="T19" fmla="*/ 234 h 482"/>
                  <a:gd name="T20" fmla="*/ 458 w 2655"/>
                  <a:gd name="T21" fmla="*/ 150 h 482"/>
                  <a:gd name="T22" fmla="*/ 561 w 2655"/>
                  <a:gd name="T23" fmla="*/ 206 h 482"/>
                  <a:gd name="T24" fmla="*/ 598 w 2655"/>
                  <a:gd name="T25" fmla="*/ 323 h 482"/>
                  <a:gd name="T26" fmla="*/ 642 w 2655"/>
                  <a:gd name="T27" fmla="*/ 223 h 482"/>
                  <a:gd name="T28" fmla="*/ 588 w 2655"/>
                  <a:gd name="T29" fmla="*/ 101 h 482"/>
                  <a:gd name="T30" fmla="*/ 690 w 2655"/>
                  <a:gd name="T31" fmla="*/ 179 h 482"/>
                  <a:gd name="T32" fmla="*/ 728 w 2655"/>
                  <a:gd name="T33" fmla="*/ 264 h 482"/>
                  <a:gd name="T34" fmla="*/ 2151 w 2655"/>
                  <a:gd name="T35" fmla="*/ 102 h 482"/>
                  <a:gd name="T36" fmla="*/ 2124 w 2655"/>
                  <a:gd name="T37" fmla="*/ 51 h 482"/>
                  <a:gd name="T38" fmla="*/ 2209 w 2655"/>
                  <a:gd name="T39" fmla="*/ 0 h 482"/>
                  <a:gd name="T40" fmla="*/ 2210 w 2655"/>
                  <a:gd name="T41" fmla="*/ 56 h 482"/>
                  <a:gd name="T42" fmla="*/ 2283 w 2655"/>
                  <a:gd name="T43" fmla="*/ 111 h 482"/>
                  <a:gd name="T44" fmla="*/ 2655 w 2655"/>
                  <a:gd name="T45" fmla="*/ 6 h 482"/>
                  <a:gd name="T46" fmla="*/ 2297 w 2655"/>
                  <a:gd name="T47" fmla="*/ 192 h 482"/>
                  <a:gd name="T48" fmla="*/ 718 w 2655"/>
                  <a:gd name="T49" fmla="*/ 359 h 482"/>
                  <a:gd name="T50" fmla="*/ 656 w 2655"/>
                  <a:gd name="T51" fmla="*/ 445 h 482"/>
                  <a:gd name="T52" fmla="*/ 607 w 2655"/>
                  <a:gd name="T53" fmla="*/ 408 h 482"/>
                  <a:gd name="T54" fmla="*/ 531 w 2655"/>
                  <a:gd name="T55" fmla="*/ 455 h 482"/>
                  <a:gd name="T56" fmla="*/ 493 w 2655"/>
                  <a:gd name="T57" fmla="*/ 417 h 482"/>
                  <a:gd name="T58" fmla="*/ 407 w 2655"/>
                  <a:gd name="T59" fmla="*/ 482 h 482"/>
                  <a:gd name="T60" fmla="*/ 356 w 2655"/>
                  <a:gd name="T61" fmla="*/ 436 h 482"/>
                  <a:gd name="T62" fmla="*/ 88 w 2655"/>
                  <a:gd name="T63" fmla="*/ 474 h 482"/>
                  <a:gd name="T64" fmla="*/ 30 w 2655"/>
                  <a:gd name="T65" fmla="*/ 416 h 482"/>
                  <a:gd name="T66" fmla="*/ 0 w 2655"/>
                  <a:gd name="T67" fmla="*/ 267 h 482"/>
                  <a:gd name="T68" fmla="*/ 35 w 2655"/>
                  <a:gd name="T69" fmla="*/ 214 h 482"/>
                  <a:gd name="T70" fmla="*/ 248 w 2655"/>
                  <a:gd name="T71" fmla="*/ 203 h 482"/>
                  <a:gd name="T72" fmla="*/ 248 w 2655"/>
                  <a:gd name="T73" fmla="*/ 203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655" h="482">
                    <a:moveTo>
                      <a:pt x="248" y="203"/>
                    </a:moveTo>
                    <a:lnTo>
                      <a:pt x="95" y="275"/>
                    </a:lnTo>
                    <a:lnTo>
                      <a:pt x="116" y="363"/>
                    </a:lnTo>
                    <a:lnTo>
                      <a:pt x="298" y="377"/>
                    </a:lnTo>
                    <a:lnTo>
                      <a:pt x="337" y="253"/>
                    </a:lnTo>
                    <a:lnTo>
                      <a:pt x="313" y="171"/>
                    </a:lnTo>
                    <a:lnTo>
                      <a:pt x="406" y="238"/>
                    </a:lnTo>
                    <a:lnTo>
                      <a:pt x="406" y="351"/>
                    </a:lnTo>
                    <a:lnTo>
                      <a:pt x="488" y="325"/>
                    </a:lnTo>
                    <a:lnTo>
                      <a:pt x="511" y="234"/>
                    </a:lnTo>
                    <a:lnTo>
                      <a:pt x="458" y="150"/>
                    </a:lnTo>
                    <a:lnTo>
                      <a:pt x="561" y="206"/>
                    </a:lnTo>
                    <a:lnTo>
                      <a:pt x="598" y="323"/>
                    </a:lnTo>
                    <a:lnTo>
                      <a:pt x="642" y="223"/>
                    </a:lnTo>
                    <a:lnTo>
                      <a:pt x="588" y="101"/>
                    </a:lnTo>
                    <a:lnTo>
                      <a:pt x="690" y="179"/>
                    </a:lnTo>
                    <a:lnTo>
                      <a:pt x="728" y="264"/>
                    </a:lnTo>
                    <a:lnTo>
                      <a:pt x="2151" y="102"/>
                    </a:lnTo>
                    <a:lnTo>
                      <a:pt x="2124" y="51"/>
                    </a:lnTo>
                    <a:lnTo>
                      <a:pt x="2209" y="0"/>
                    </a:lnTo>
                    <a:lnTo>
                      <a:pt x="2210" y="56"/>
                    </a:lnTo>
                    <a:lnTo>
                      <a:pt x="2283" y="111"/>
                    </a:lnTo>
                    <a:lnTo>
                      <a:pt x="2655" y="6"/>
                    </a:lnTo>
                    <a:lnTo>
                      <a:pt x="2297" y="192"/>
                    </a:lnTo>
                    <a:lnTo>
                      <a:pt x="718" y="359"/>
                    </a:lnTo>
                    <a:lnTo>
                      <a:pt x="656" y="445"/>
                    </a:lnTo>
                    <a:lnTo>
                      <a:pt x="607" y="408"/>
                    </a:lnTo>
                    <a:lnTo>
                      <a:pt x="531" y="455"/>
                    </a:lnTo>
                    <a:lnTo>
                      <a:pt x="493" y="417"/>
                    </a:lnTo>
                    <a:lnTo>
                      <a:pt x="407" y="482"/>
                    </a:lnTo>
                    <a:lnTo>
                      <a:pt x="356" y="436"/>
                    </a:lnTo>
                    <a:lnTo>
                      <a:pt x="88" y="474"/>
                    </a:lnTo>
                    <a:lnTo>
                      <a:pt x="30" y="416"/>
                    </a:lnTo>
                    <a:lnTo>
                      <a:pt x="0" y="267"/>
                    </a:lnTo>
                    <a:lnTo>
                      <a:pt x="35" y="214"/>
                    </a:lnTo>
                    <a:lnTo>
                      <a:pt x="248" y="203"/>
                    </a:lnTo>
                    <a:lnTo>
                      <a:pt x="248" y="20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24" name="Freeform 48"/>
              <p:cNvSpPr>
                <a:spLocks/>
              </p:cNvSpPr>
              <p:nvPr/>
            </p:nvSpPr>
            <p:spPr bwMode="auto">
              <a:xfrm>
                <a:off x="3518" y="3183"/>
                <a:ext cx="1055" cy="114"/>
              </a:xfrm>
              <a:custGeom>
                <a:avLst/>
                <a:gdLst>
                  <a:gd name="T0" fmla="*/ 0 w 2110"/>
                  <a:gd name="T1" fmla="*/ 184 h 230"/>
                  <a:gd name="T2" fmla="*/ 1616 w 2110"/>
                  <a:gd name="T3" fmla="*/ 0 h 230"/>
                  <a:gd name="T4" fmla="*/ 2110 w 2110"/>
                  <a:gd name="T5" fmla="*/ 46 h 230"/>
                  <a:gd name="T6" fmla="*/ 1815 w 2110"/>
                  <a:gd name="T7" fmla="*/ 151 h 230"/>
                  <a:gd name="T8" fmla="*/ 1802 w 2110"/>
                  <a:gd name="T9" fmla="*/ 55 h 230"/>
                  <a:gd name="T10" fmla="*/ 1654 w 2110"/>
                  <a:gd name="T11" fmla="*/ 29 h 230"/>
                  <a:gd name="T12" fmla="*/ 18 w 2110"/>
                  <a:gd name="T13" fmla="*/ 230 h 230"/>
                  <a:gd name="T14" fmla="*/ 0 w 2110"/>
                  <a:gd name="T15" fmla="*/ 184 h 230"/>
                  <a:gd name="T16" fmla="*/ 0 w 2110"/>
                  <a:gd name="T17" fmla="*/ 184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10" h="230">
                    <a:moveTo>
                      <a:pt x="0" y="184"/>
                    </a:moveTo>
                    <a:lnTo>
                      <a:pt x="1616" y="0"/>
                    </a:lnTo>
                    <a:lnTo>
                      <a:pt x="2110" y="46"/>
                    </a:lnTo>
                    <a:lnTo>
                      <a:pt x="1815" y="151"/>
                    </a:lnTo>
                    <a:lnTo>
                      <a:pt x="1802" y="55"/>
                    </a:lnTo>
                    <a:lnTo>
                      <a:pt x="1654" y="29"/>
                    </a:lnTo>
                    <a:lnTo>
                      <a:pt x="18" y="230"/>
                    </a:lnTo>
                    <a:lnTo>
                      <a:pt x="0" y="184"/>
                    </a:lnTo>
                    <a:lnTo>
                      <a:pt x="0" y="1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524000" y="2897188"/>
            <a:ext cx="777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latin typeface="CityBlueprint" pitchFamily="2" charset="2"/>
              </a:rPr>
              <a:t>45</a:t>
            </a:r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°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858838" y="5822950"/>
            <a:ext cx="295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3200"/>
              <a:t>Subdivide once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4735513" y="5822950"/>
            <a:ext cx="30051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altLang="en-US" sz="3200"/>
              <a:t>Subdivide twice</a:t>
            </a:r>
          </a:p>
        </p:txBody>
      </p:sp>
    </p:spTree>
    <p:extLst>
      <p:ext uri="{BB962C8B-B14F-4D97-AF65-F5344CB8AC3E}">
        <p14:creationId xmlns:p14="http://schemas.microsoft.com/office/powerpoint/2010/main" val="2142581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5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50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2000"/>
                                        <p:tgtEl>
                                          <p:spTgt spid="5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000"/>
                                        <p:tgtEl>
                                          <p:spTgt spid="5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50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3000"/>
                                        <p:tgtEl>
                                          <p:spTgt spid="50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  <p:bldP spid="50181" grpId="0"/>
      <p:bldP spid="50187" grpId="0"/>
      <p:bldP spid="50184" grpId="0"/>
      <p:bldP spid="50229" grpId="0"/>
      <p:bldP spid="502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Two Types of </a:t>
            </a:r>
            <a:r>
              <a:rPr lang="en-US" dirty="0" err="1" smtClean="0"/>
              <a:t>Obliques</a:t>
            </a:r>
            <a:r>
              <a:rPr lang="en-US" dirty="0" smtClean="0"/>
              <a:t> are: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81200"/>
            <a:ext cx="88392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Cavalier: The object is drawn and full depth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Cabinet: The object is drawn and 1/2 depth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4098" name="Picture 2" descr="http://draftingmanuals.tpub.com/14276/img/14276_306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810000"/>
            <a:ext cx="4953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215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AutoCAD Drawing</vt:lpstr>
      <vt:lpstr>Oblique Sketch</vt:lpstr>
      <vt:lpstr>Oblique Sketching</vt:lpstr>
      <vt:lpstr>Oblique Sketching</vt:lpstr>
      <vt:lpstr>Sketching Angles</vt:lpstr>
      <vt:lpstr>Two Types of Obliques are:</vt:lpstr>
    </vt:vector>
  </TitlesOfParts>
  <Company>Johnson C. Smith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Oblique Sketch</dc:title>
  <dc:creator>Laura C. McLean</dc:creator>
  <cp:lastModifiedBy>Laura C. McLean</cp:lastModifiedBy>
  <cp:revision>2</cp:revision>
  <dcterms:created xsi:type="dcterms:W3CDTF">2015-03-01T18:30:03Z</dcterms:created>
  <dcterms:modified xsi:type="dcterms:W3CDTF">2015-03-01T18:49:34Z</dcterms:modified>
</cp:coreProperties>
</file>